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4" r:id="rId1"/>
  </p:sldMasterIdLst>
  <p:sldIdLst>
    <p:sldId id="256" r:id="rId2"/>
    <p:sldId id="257" r:id="rId3"/>
    <p:sldId id="265" r:id="rId4"/>
    <p:sldId id="270" r:id="rId5"/>
    <p:sldId id="267" r:id="rId6"/>
    <p:sldId id="262" r:id="rId7"/>
    <p:sldId id="258" r:id="rId8"/>
    <p:sldId id="266" r:id="rId9"/>
    <p:sldId id="268" r:id="rId10"/>
    <p:sldId id="269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708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35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873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031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27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37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8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8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2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4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17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1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3D000D-9D92-4916-9184-0C188534E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577" y="1685944"/>
            <a:ext cx="11187850" cy="1527519"/>
          </a:xfrm>
        </p:spPr>
        <p:txBody>
          <a:bodyPr>
            <a:normAutofit/>
          </a:bodyPr>
          <a:lstStyle/>
          <a:p>
            <a:pPr indent="133350">
              <a:spcAft>
                <a:spcPts val="0"/>
              </a:spcAft>
            </a:pPr>
            <a:r>
              <a:rPr lang="ja-JP" altLang="en-US" sz="8000" kern="100" dirty="0" smtClean="0">
                <a:latin typeface="HGｺﾞｼｯｸE" panose="020B0909000000000000" pitchFamily="49" charset="-128"/>
                <a:ea typeface="HGｺﾞｼｯｸE" panose="020B0909000000000000" pitchFamily="49" charset="-128"/>
                <a:cs typeface="Times New Roman" panose="02020603050405020304" pitchFamily="18" charset="0"/>
              </a:rPr>
              <a:t>タイトル</a:t>
            </a:r>
            <a:endParaRPr lang="en-US" altLang="ja-JP" sz="80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10A1369-5B70-4E78-996B-96D46C99BD00}"/>
              </a:ext>
            </a:extLst>
          </p:cNvPr>
          <p:cNvSpPr txBox="1"/>
          <p:nvPr/>
        </p:nvSpPr>
        <p:spPr>
          <a:xfrm>
            <a:off x="2312398" y="4383593"/>
            <a:ext cx="92077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dirty="0" err="1" smtClean="0"/>
              <a:t>LCⅡ</a:t>
            </a:r>
            <a:r>
              <a:rPr kumimoji="1" lang="ja-JP" altLang="en-US" sz="4400" dirty="0" smtClean="0"/>
              <a:t>●●班</a:t>
            </a:r>
            <a:endParaRPr kumimoji="1" lang="en-US" altLang="ja-JP" sz="4400" dirty="0" smtClean="0"/>
          </a:p>
          <a:p>
            <a:pPr algn="r"/>
            <a:r>
              <a:rPr kumimoji="1" lang="ja-JP" altLang="en-US" sz="4400" dirty="0"/>
              <a:t>名前，</a:t>
            </a:r>
            <a:r>
              <a:rPr kumimoji="1" lang="ja-JP" altLang="en-US" sz="4400" dirty="0" smtClean="0"/>
              <a:t>名前，</a:t>
            </a:r>
            <a:r>
              <a:rPr kumimoji="1" lang="ja-JP" altLang="en-US" sz="4400" dirty="0"/>
              <a:t>名前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67826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AAE36B-7C1C-44E9-B15F-668B6686B77E}"/>
              </a:ext>
            </a:extLst>
          </p:cNvPr>
          <p:cNvSpPr txBox="1"/>
          <p:nvPr/>
        </p:nvSpPr>
        <p:spPr>
          <a:xfrm>
            <a:off x="700093" y="822195"/>
            <a:ext cx="8600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ja-JP" altLang="en-US" sz="60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今後</a:t>
            </a:r>
            <a:r>
              <a:rPr lang="ja-JP" altLang="en-US" sz="6000" b="1" kern="100" dirty="0" smtClean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lang="ja-JP" altLang="en-US" sz="60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展望</a:t>
            </a:r>
            <a:endParaRPr lang="ja-JP" altLang="ja-JP" sz="6000" b="1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045029" y="2235815"/>
            <a:ext cx="103065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 smtClean="0"/>
              <a:t>明らかになった課題や、今後取り組みたい内容について述べる。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371234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AAE36B-7C1C-44E9-B15F-668B6686B77E}"/>
              </a:ext>
            </a:extLst>
          </p:cNvPr>
          <p:cNvSpPr txBox="1"/>
          <p:nvPr/>
        </p:nvSpPr>
        <p:spPr>
          <a:xfrm>
            <a:off x="700093" y="822195"/>
            <a:ext cx="8600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ja-JP" altLang="en-US" sz="6000" b="1" kern="100" dirty="0" smtClean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引用文献・参考文献</a:t>
            </a:r>
            <a:endParaRPr lang="ja-JP" altLang="ja-JP" sz="6000" b="1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045029" y="2235815"/>
            <a:ext cx="103065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 smtClean="0"/>
              <a:t>使用した引用文献や参考文献を示す。</a:t>
            </a:r>
            <a:endParaRPr lang="en-US" altLang="ja-JP" sz="3600" dirty="0" smtClean="0"/>
          </a:p>
          <a:p>
            <a:r>
              <a:rPr lang="ja-JP" altLang="en-US" sz="3600" dirty="0" smtClean="0"/>
              <a:t>きちんと示さないと「盗用」となるので要注意。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93036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31D9E6-F46E-4A30-82DD-226FE6920A4F}"/>
              </a:ext>
            </a:extLst>
          </p:cNvPr>
          <p:cNvSpPr txBox="1"/>
          <p:nvPr/>
        </p:nvSpPr>
        <p:spPr>
          <a:xfrm>
            <a:off x="923127" y="537470"/>
            <a:ext cx="82861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/>
              <a:t>研究の背景・概要</a:t>
            </a:r>
            <a:endParaRPr kumimoji="1" lang="ja-JP" altLang="en-US" sz="6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A0392F-EDF6-4B85-870F-7235C353C244}"/>
              </a:ext>
            </a:extLst>
          </p:cNvPr>
          <p:cNvSpPr txBox="1"/>
          <p:nvPr/>
        </p:nvSpPr>
        <p:spPr>
          <a:xfrm>
            <a:off x="1358537" y="1994570"/>
            <a:ext cx="97078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latin typeface="+mn-ea"/>
                <a:cs typeface="Times New Roman" panose="02020603050405020304" pitchFamily="18" charset="0"/>
              </a:rPr>
              <a:t>発表で用いる言葉の意味や定義，現状を表すデータなどを示す。</a:t>
            </a:r>
            <a:endParaRPr kumimoji="1" lang="ja-JP" altLang="en-US" sz="4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5019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62607" y="533360"/>
            <a:ext cx="77260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/>
              <a:t>先行研究</a:t>
            </a:r>
            <a:endParaRPr kumimoji="1" lang="ja-JP" altLang="en-US" sz="6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19350" y="1921565"/>
            <a:ext cx="96665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/>
              <a:t>同様のことを扱っている先行研究や事例を紹介す</a:t>
            </a:r>
            <a:r>
              <a:rPr kumimoji="1" lang="ja-JP" altLang="en-US" sz="4000" dirty="0" smtClean="0"/>
              <a:t>る。</a:t>
            </a:r>
            <a:endParaRPr kumimoji="1"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315907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62607" y="533360"/>
            <a:ext cx="77260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/>
              <a:t>研究目的</a:t>
            </a:r>
            <a:endParaRPr kumimoji="1" lang="ja-JP" altLang="en-US" sz="60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06286" y="1921565"/>
            <a:ext cx="101106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/>
              <a:t>何を明らかにしようとしているのか、</a:t>
            </a:r>
            <a:r>
              <a:rPr kumimoji="1" lang="ja-JP" altLang="en-US" sz="4000" dirty="0" smtClean="0"/>
              <a:t>この</a:t>
            </a:r>
            <a:r>
              <a:rPr kumimoji="1" lang="ja-JP" altLang="en-US" sz="4000" dirty="0"/>
              <a:t>研究がなぜ必要なの</a:t>
            </a:r>
            <a:r>
              <a:rPr kumimoji="1" lang="ja-JP" altLang="en-US" sz="4000" dirty="0" smtClean="0"/>
              <a:t>かについて示す。</a:t>
            </a:r>
            <a:endParaRPr kumimoji="1"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86037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31D9E6-F46E-4A30-82DD-226FE6920A4F}"/>
              </a:ext>
            </a:extLst>
          </p:cNvPr>
          <p:cNvSpPr txBox="1"/>
          <p:nvPr/>
        </p:nvSpPr>
        <p:spPr>
          <a:xfrm>
            <a:off x="883939" y="459093"/>
            <a:ext cx="3419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/>
              <a:t>仮説</a:t>
            </a:r>
            <a:endParaRPr kumimoji="1" lang="ja-JP" altLang="en-US" sz="6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A0392F-EDF6-4B85-870F-7235C353C244}"/>
              </a:ext>
            </a:extLst>
          </p:cNvPr>
          <p:cNvSpPr txBox="1"/>
          <p:nvPr/>
        </p:nvSpPr>
        <p:spPr>
          <a:xfrm>
            <a:off x="1047712" y="1994570"/>
            <a:ext cx="100186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+mn-ea"/>
                <a:cs typeface="Times New Roman" panose="02020603050405020304" pitchFamily="18" charset="0"/>
              </a:rPr>
              <a:t>自分たちが設定した問い（リサーチクエスチョン）に対して予想される仮の</a:t>
            </a:r>
            <a:r>
              <a:rPr lang="ja-JP" altLang="en-US" sz="4000" dirty="0" smtClean="0">
                <a:latin typeface="+mn-ea"/>
                <a:cs typeface="Times New Roman" panose="02020603050405020304" pitchFamily="18" charset="0"/>
              </a:rPr>
              <a:t>答えを示す。</a:t>
            </a:r>
            <a:endParaRPr kumimoji="1" lang="ja-JP" altLang="en-US" sz="4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6926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08843" y="485030"/>
            <a:ext cx="6520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 smtClean="0"/>
              <a:t>研究方法</a:t>
            </a:r>
            <a:endParaRPr kumimoji="1" lang="ja-JP" altLang="en-US" sz="6000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1136469" y="1940181"/>
            <a:ext cx="105678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/>
              <a:t>第３者が再現できるように具体的に記述する。</a:t>
            </a:r>
            <a:endParaRPr lang="en-US" altLang="ja-JP" sz="4000" dirty="0" smtClean="0"/>
          </a:p>
          <a:p>
            <a:r>
              <a:rPr lang="ja-JP" altLang="en-US" sz="4000" dirty="0"/>
              <a:t>文字まみれにならない</a:t>
            </a:r>
            <a:r>
              <a:rPr lang="ja-JP" altLang="en-US" sz="4000" dirty="0" smtClean="0"/>
              <a:t>よう、箇条書きにするなどして端的に表すとよい。</a:t>
            </a:r>
            <a:endParaRPr lang="en-US" altLang="ja-JP" sz="4000" dirty="0"/>
          </a:p>
        </p:txBody>
      </p:sp>
    </p:spTree>
    <p:extLst>
      <p:ext uri="{BB962C8B-B14F-4D97-AF65-F5344CB8AC3E}">
        <p14:creationId xmlns:p14="http://schemas.microsoft.com/office/powerpoint/2010/main" val="73902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D6486C-E05D-484B-A235-0CFED8F2D011}"/>
              </a:ext>
            </a:extLst>
          </p:cNvPr>
          <p:cNvSpPr txBox="1"/>
          <p:nvPr/>
        </p:nvSpPr>
        <p:spPr>
          <a:xfrm>
            <a:off x="705394" y="473644"/>
            <a:ext cx="64418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/>
              <a:t>結果</a:t>
            </a:r>
            <a:endParaRPr kumimoji="1" lang="en-US" altLang="ja-JP" sz="60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2DFD62B-C96B-4BB3-A690-CC239A3D5022}"/>
              </a:ext>
            </a:extLst>
          </p:cNvPr>
          <p:cNvSpPr txBox="1"/>
          <p:nvPr/>
        </p:nvSpPr>
        <p:spPr>
          <a:xfrm>
            <a:off x="1421483" y="2072132"/>
            <a:ext cx="10152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/>
              <a:t>表や</a:t>
            </a:r>
            <a:r>
              <a:rPr kumimoji="1" lang="ja-JP" altLang="en-US" sz="4000" dirty="0" smtClean="0"/>
              <a:t>グラフを交えて視覚的に示す。</a:t>
            </a:r>
            <a:endParaRPr kumimoji="1" lang="en-US" altLang="ja-JP" sz="4000" dirty="0" smtClean="0"/>
          </a:p>
          <a:p>
            <a:r>
              <a:rPr kumimoji="1" lang="ja-JP" altLang="en-US" sz="4000" dirty="0"/>
              <a:t>自分の考え</a:t>
            </a:r>
            <a:r>
              <a:rPr kumimoji="1" lang="ja-JP" altLang="en-US" sz="4000" dirty="0" smtClean="0"/>
              <a:t>を含めず、客観的な事実を述べるように注意すること。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69382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AAE36B-7C1C-44E9-B15F-668B6686B77E}"/>
              </a:ext>
            </a:extLst>
          </p:cNvPr>
          <p:cNvSpPr txBox="1"/>
          <p:nvPr/>
        </p:nvSpPr>
        <p:spPr>
          <a:xfrm>
            <a:off x="399647" y="312744"/>
            <a:ext cx="43864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ja-JP" altLang="ja-JP" sz="6000" b="1" kern="100" dirty="0" smtClean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考察</a:t>
            </a:r>
            <a:endParaRPr lang="ja-JP" altLang="ja-JP" sz="6000" b="1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79713" y="1778615"/>
            <a:ext cx="105286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 smtClean="0"/>
              <a:t>結果から考えられることを示す。</a:t>
            </a:r>
            <a:endParaRPr lang="en-US" altLang="ja-JP" sz="3600" dirty="0" smtClean="0"/>
          </a:p>
          <a:p>
            <a:r>
              <a:rPr lang="ja-JP" altLang="en-US" sz="3600" dirty="0"/>
              <a:t>客観的</a:t>
            </a:r>
            <a:r>
              <a:rPr lang="ja-JP" altLang="en-US" sz="3600" dirty="0" smtClean="0"/>
              <a:t>な事実を分析し、自分が考えたことを論理的に説明する。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23599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AAE36B-7C1C-44E9-B15F-668B6686B77E}"/>
              </a:ext>
            </a:extLst>
          </p:cNvPr>
          <p:cNvSpPr txBox="1"/>
          <p:nvPr/>
        </p:nvSpPr>
        <p:spPr>
          <a:xfrm>
            <a:off x="700092" y="704630"/>
            <a:ext cx="43864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ja-JP" altLang="en-US" sz="6000" b="1" kern="100" dirty="0" smtClean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結論</a:t>
            </a:r>
            <a:endParaRPr lang="ja-JP" altLang="ja-JP" sz="6000" b="1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045029" y="2235815"/>
            <a:ext cx="106462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 smtClean="0"/>
              <a:t>調査・実験の結果から得られた研究の結論（明らかにしたいと考えていたことの答え）を述べる。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98671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D5CBE8616B9BE4892A14A66220CA59A" ma:contentTypeVersion="15" ma:contentTypeDescription="新しいドキュメントを作成します。" ma:contentTypeScope="" ma:versionID="71e7116cc0c5a048df163a0e49485fa9">
  <xsd:schema xmlns:xsd="http://www.w3.org/2001/XMLSchema" xmlns:xs="http://www.w3.org/2001/XMLSchema" xmlns:p="http://schemas.microsoft.com/office/2006/metadata/properties" xmlns:ns2="17474dc8-6cde-450f-8a57-e9ddb98dd45e" xmlns:ns3="92c85782-91b6-4975-a634-e8e07eaefb77" targetNamespace="http://schemas.microsoft.com/office/2006/metadata/properties" ma:root="true" ma:fieldsID="6a38ec0c8a23eb68947fe60eb83bff6c" ns2:_="" ns3:_="">
    <xsd:import namespace="17474dc8-6cde-450f-8a57-e9ddb98dd45e"/>
    <xsd:import namespace="92c85782-91b6-4975-a634-e8e07eaefb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474dc8-6cde-450f-8a57-e9ddb98dd4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5efb9172-ed01-4b15-a485-c06beb5524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c85782-91b6-4975-a634-e8e07eaefb7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e2d2a6c-83bc-4418-934a-1370e02fb35a}" ma:internalName="TaxCatchAll" ma:showField="CatchAllData" ma:web="92c85782-91b6-4975-a634-e8e07eaefb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474dc8-6cde-450f-8a57-e9ddb98dd45e">
      <Terms xmlns="http://schemas.microsoft.com/office/infopath/2007/PartnerControls"/>
    </lcf76f155ced4ddcb4097134ff3c332f>
    <TaxCatchAll xmlns="92c85782-91b6-4975-a634-e8e07eaefb77" xsi:nil="true"/>
    <_Flow_SignoffStatus xmlns="17474dc8-6cde-450f-8a57-e9ddb98dd45e" xsi:nil="true"/>
  </documentManagement>
</p:properties>
</file>

<file path=customXml/itemProps1.xml><?xml version="1.0" encoding="utf-8"?>
<ds:datastoreItem xmlns:ds="http://schemas.openxmlformats.org/officeDocument/2006/customXml" ds:itemID="{6D71177F-D623-45EC-8FBE-8A4BF49BC0EC}"/>
</file>

<file path=customXml/itemProps2.xml><?xml version="1.0" encoding="utf-8"?>
<ds:datastoreItem xmlns:ds="http://schemas.openxmlformats.org/officeDocument/2006/customXml" ds:itemID="{5A15DCF8-5469-4B07-B6EF-8E733ACDF82B}"/>
</file>

<file path=customXml/itemProps3.xml><?xml version="1.0" encoding="utf-8"?>
<ds:datastoreItem xmlns:ds="http://schemas.openxmlformats.org/officeDocument/2006/customXml" ds:itemID="{6B3ACB97-AF01-46E1-84DB-D885939E8FE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242</Words>
  <Application>Microsoft Office PowerPoint</Application>
  <PresentationFormat>ワイド画面</PresentationFormat>
  <Paragraphs>27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1" baseType="lpstr">
      <vt:lpstr>HGｺﾞｼｯｸE</vt:lpstr>
      <vt:lpstr>ＭＳ Ｐゴシック</vt:lpstr>
      <vt:lpstr>ＭＳ ゴシック</vt:lpstr>
      <vt:lpstr>ＭＳ 明朝</vt:lpstr>
      <vt:lpstr>Calibri</vt:lpstr>
      <vt:lpstr>Calibri Light</vt:lpstr>
      <vt:lpstr>Century</vt:lpstr>
      <vt:lpstr>Times New Roman</vt:lpstr>
      <vt:lpstr>Wingdings 2</vt:lpstr>
      <vt:lpstr>HDOfficeLightV0</vt:lpstr>
      <vt:lpstr>タイトル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YBCO超伝導体の 超伝導転移温度の測定 </dc:title>
  <dc:creator>田村有翔</dc:creator>
  <cp:lastModifiedBy>T-MaegawaH</cp:lastModifiedBy>
  <cp:revision>37</cp:revision>
  <dcterms:created xsi:type="dcterms:W3CDTF">2019-09-02T04:40:35Z</dcterms:created>
  <dcterms:modified xsi:type="dcterms:W3CDTF">2023-09-07T07:41:51Z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0x0101005D5CBE8616B9BE4892A14A66220CA59A</vt:lpwstr>
  </property>
  <property fmtid="{D5CDD505-2E9C-101B-9397-08002B2CF9AE}" pid="3" name="Order">
    <vt:r8>11402400</vt:r8>
  </property>
  <property fmtid="{D5CDD505-2E9C-101B-9397-08002B2CF9AE}" pid="4" name="MediaServiceImageTags">
    <vt:lpwstr/>
  </property>
</Properties>
</file>