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y="5143500" cx="9144000"/>
  <p:notesSz cx="6858000" cy="9144000"/>
  <p:embeddedFontLst>
    <p:embeddedFont>
      <p:font typeface="M PLUS Rounded 1c"/>
      <p:regular r:id="rId28"/>
      <p:bold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4A37503-0308-4B4E-8074-9FE6AB97713D}">
  <a:tblStyle styleId="{C4A37503-0308-4B4E-8074-9FE6AB97713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font" Target="fonts/MPLUSRounded1c-regular.fntdata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MPLUSRounded1c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8ac9789cc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8ac9789cc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25d3765bfe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325d3765bfe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25d3765bfe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325d3765bfe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25d3765bfe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325d3765bfe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325d3765bfe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325d3765bfe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325d4bc5120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325d4bc5120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325d4bc5120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325d4bc5120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325d4bc5120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325d4bc5120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325d4bc5120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325d4bc5120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325d4bc5120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325d4bc5120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325d4bc5120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325d4bc5120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24330b25c9_1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24330b25c9_1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325d4bc5120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325d4bc5120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320399979c3_1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0" name="Google Shape;380;g320399979c3_1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24330b25c9_1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24330b25c9_1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2be4cce20c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32be4cce20c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243466298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3243466298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2434662981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2434662981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25d3765bfe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25d3765bfe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25d3765bfe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325d3765bfe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25d3765bfe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325d3765bfe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 algn="ctr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957038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957038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M PLUS Rounded 1c"/>
              <a:buChar char="●"/>
              <a:defRPr sz="32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1pPr>
            <a:lvl2pPr indent="-4064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 PLUS Rounded 1c"/>
              <a:buChar char="○"/>
              <a:defRPr sz="2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2pPr>
            <a:lvl3pPr indent="-3810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M PLUS Rounded 1c"/>
              <a:buChar char="■"/>
              <a:defRPr sz="24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3pPr>
            <a:lvl4pPr indent="-3683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M PLUS Rounded 1c"/>
              <a:buChar char="●"/>
              <a:defRPr sz="22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4pPr>
            <a:lvl5pPr indent="-3556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 PLUS Rounded 1c"/>
              <a:buChar char="○"/>
              <a:defRPr sz="20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5pPr>
            <a:lvl6pPr indent="-3429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 PLUS Rounded 1c"/>
              <a:buChar char="■"/>
              <a:defRPr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6pPr>
            <a:lvl7pPr indent="-3302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 PLUS Rounded 1c"/>
              <a:buChar char="●"/>
              <a:defRPr sz="16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 PLUS Rounded 1c"/>
              <a:buChar char="○"/>
              <a:defRPr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 PLUS Rounded 1c"/>
              <a:buChar char="■"/>
              <a:defRPr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Relationship Id="rId4" Type="http://schemas.openxmlformats.org/officeDocument/2006/relationships/image" Target="../media/image18.png"/><Relationship Id="rId5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Relationship Id="rId4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Relationship Id="rId4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6.png"/><Relationship Id="rId4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8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9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3.png"/><Relationship Id="rId4" Type="http://schemas.openxmlformats.org/officeDocument/2006/relationships/image" Target="../media/image10.png"/><Relationship Id="rId5" Type="http://schemas.openxmlformats.org/officeDocument/2006/relationships/image" Target="../media/image2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image" Target="../media/image6.png"/><Relationship Id="rId6" Type="http://schemas.openxmlformats.org/officeDocument/2006/relationships/image" Target="../media/image1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5" Type="http://schemas.openxmlformats.org/officeDocument/2006/relationships/image" Target="../media/image1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5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1430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１年</a:t>
            </a:r>
            <a:r>
              <a:rPr lang="ja"/>
              <a:t>ＬＣ情報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後期⑨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配列と繰り返し</a:t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1119300" y="3626725"/>
            <a:ext cx="6905400" cy="12930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今回の授業の.ipynbファイルをダウンロードし、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Googleコラボにアップロードしましょう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（手順は第１回か第２回のスライド参照）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2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リストで繰返し処理を使う</a:t>
            </a:r>
            <a:endParaRPr/>
          </a:p>
        </p:txBody>
      </p:sp>
      <p:sp>
        <p:nvSpPr>
          <p:cNvPr id="179" name="Google Shape;179;p22"/>
          <p:cNvSpPr txBox="1"/>
          <p:nvPr/>
        </p:nvSpPr>
        <p:spPr>
          <a:xfrm>
            <a:off x="1163125" y="994825"/>
            <a:ext cx="7581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リスト内の全要素を表示する（for文を活用）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80" name="Google Shape;180;p22"/>
          <p:cNvSpPr txBox="1"/>
          <p:nvPr/>
        </p:nvSpPr>
        <p:spPr>
          <a:xfrm>
            <a:off x="223525" y="993925"/>
            <a:ext cx="8199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３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81" name="Google Shape;18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300" y="3400625"/>
            <a:ext cx="408546" cy="15491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2"/>
          <p:cNvSpPr txBox="1"/>
          <p:nvPr/>
        </p:nvSpPr>
        <p:spPr>
          <a:xfrm>
            <a:off x="490400" y="2843813"/>
            <a:ext cx="1291200" cy="5079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83" name="Google Shape;183;p22" title="図9-0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34075" y="1700225"/>
            <a:ext cx="2806372" cy="154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0400" y="1657875"/>
            <a:ext cx="3681464" cy="1056575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2"/>
          <p:cNvSpPr/>
          <p:nvPr/>
        </p:nvSpPr>
        <p:spPr>
          <a:xfrm>
            <a:off x="2792175" y="1998625"/>
            <a:ext cx="1072800" cy="3969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86" name="Google Shape;186;p22"/>
          <p:cNvCxnSpPr>
            <a:endCxn id="185" idx="2"/>
          </p:cNvCxnSpPr>
          <p:nvPr/>
        </p:nvCxnSpPr>
        <p:spPr>
          <a:xfrm rot="10800000">
            <a:off x="3328575" y="2395525"/>
            <a:ext cx="1344600" cy="12489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7" name="Google Shape;187;p22"/>
          <p:cNvSpPr txBox="1"/>
          <p:nvPr/>
        </p:nvSpPr>
        <p:spPr>
          <a:xfrm>
            <a:off x="3026950" y="3578875"/>
            <a:ext cx="4879200" cy="12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 )内で指定したリストの大きさを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取得することができる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☆ この例では５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3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リスト</a:t>
            </a:r>
            <a:r>
              <a:rPr lang="ja"/>
              <a:t>内の要素同士の足し算</a:t>
            </a:r>
            <a:endParaRPr/>
          </a:p>
        </p:txBody>
      </p:sp>
      <p:sp>
        <p:nvSpPr>
          <p:cNvPr id="193" name="Google Shape;193;p23"/>
          <p:cNvSpPr txBox="1"/>
          <p:nvPr/>
        </p:nvSpPr>
        <p:spPr>
          <a:xfrm>
            <a:off x="1163125" y="994825"/>
            <a:ext cx="7581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リスト内の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要素同士を足し算する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4" name="Google Shape;194;p23"/>
          <p:cNvSpPr txBox="1"/>
          <p:nvPr/>
        </p:nvSpPr>
        <p:spPr>
          <a:xfrm>
            <a:off x="223525" y="993925"/>
            <a:ext cx="8199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４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95" name="Google Shape;19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3125" y="1548925"/>
            <a:ext cx="7002000" cy="136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08925" y="3051800"/>
            <a:ext cx="4421800" cy="199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4500" y="1750307"/>
            <a:ext cx="4335225" cy="1941623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4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リスト内の要素同士の足し算</a:t>
            </a:r>
            <a:endParaRPr/>
          </a:p>
        </p:txBody>
      </p:sp>
      <p:sp>
        <p:nvSpPr>
          <p:cNvPr id="203" name="Google Shape;203;p24"/>
          <p:cNvSpPr txBox="1"/>
          <p:nvPr/>
        </p:nvSpPr>
        <p:spPr>
          <a:xfrm>
            <a:off x="1163125" y="994825"/>
            <a:ext cx="7581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for文を活用してリスト内の要素を書き換える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04" name="Google Shape;204;p24"/>
          <p:cNvSpPr txBox="1"/>
          <p:nvPr/>
        </p:nvSpPr>
        <p:spPr>
          <a:xfrm>
            <a:off x="223525" y="993925"/>
            <a:ext cx="8199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問１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05" name="Google Shape;205;p24"/>
          <p:cNvSpPr/>
          <p:nvPr/>
        </p:nvSpPr>
        <p:spPr>
          <a:xfrm>
            <a:off x="4732025" y="1750300"/>
            <a:ext cx="4335228" cy="2007666"/>
          </a:xfrm>
          <a:prstGeom prst="irregularSeal2">
            <a:avLst/>
          </a:prstGeom>
          <a:solidFill>
            <a:srgbClr val="FFFF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数字を直接入れていくのは禁止！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06" name="Google Shape;206;p24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3093671" y="2559654"/>
            <a:ext cx="1388525" cy="316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24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4011925" y="2920700"/>
            <a:ext cx="457800" cy="316950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24"/>
          <p:cNvSpPr txBox="1"/>
          <p:nvPr/>
        </p:nvSpPr>
        <p:spPr>
          <a:xfrm>
            <a:off x="534500" y="3757975"/>
            <a:ext cx="6240300" cy="53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lst1 の末尾の要素から lst2 に追加していく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209" name="Google Shape;209;p24"/>
          <p:cNvGraphicFramePr/>
          <p:nvPr/>
        </p:nvGraphicFramePr>
        <p:xfrm>
          <a:off x="934513" y="46302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{C4A37503-0308-4B4E-8074-9FE6AB97713D}</a:tableStyleId>
              </a:tblPr>
              <a:tblGrid>
                <a:gridCol w="645425"/>
                <a:gridCol w="645425"/>
                <a:gridCol w="645425"/>
                <a:gridCol w="645425"/>
                <a:gridCol w="645425"/>
              </a:tblGrid>
              <a:tr h="316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2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10" name="Google Shape;210;p24"/>
          <p:cNvSpPr txBox="1"/>
          <p:nvPr/>
        </p:nvSpPr>
        <p:spPr>
          <a:xfrm>
            <a:off x="305900" y="4572575"/>
            <a:ext cx="646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lst1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1" name="Google Shape;211;p24"/>
          <p:cNvSpPr txBox="1"/>
          <p:nvPr/>
        </p:nvSpPr>
        <p:spPr>
          <a:xfrm>
            <a:off x="996021" y="42062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2" name="Google Shape;212;p24"/>
          <p:cNvSpPr txBox="1"/>
          <p:nvPr/>
        </p:nvSpPr>
        <p:spPr>
          <a:xfrm>
            <a:off x="1642341" y="42062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3" name="Google Shape;213;p24"/>
          <p:cNvSpPr txBox="1"/>
          <p:nvPr/>
        </p:nvSpPr>
        <p:spPr>
          <a:xfrm>
            <a:off x="2288662" y="42062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4" name="Google Shape;214;p24"/>
          <p:cNvSpPr txBox="1"/>
          <p:nvPr/>
        </p:nvSpPr>
        <p:spPr>
          <a:xfrm>
            <a:off x="2934983" y="42062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5" name="Google Shape;215;p24"/>
          <p:cNvSpPr txBox="1"/>
          <p:nvPr/>
        </p:nvSpPr>
        <p:spPr>
          <a:xfrm>
            <a:off x="3581304" y="42062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[4]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216" name="Google Shape;216;p24"/>
          <p:cNvGraphicFramePr/>
          <p:nvPr/>
        </p:nvGraphicFramePr>
        <p:xfrm>
          <a:off x="5524175" y="46302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{C4A37503-0308-4B4E-8074-9FE6AB97713D}</a:tableStyleId>
              </a:tblPr>
              <a:tblGrid>
                <a:gridCol w="645425"/>
                <a:gridCol w="645425"/>
                <a:gridCol w="645425"/>
                <a:gridCol w="645425"/>
                <a:gridCol w="645425"/>
              </a:tblGrid>
              <a:tr h="316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2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17" name="Google Shape;217;p24"/>
          <p:cNvSpPr txBox="1"/>
          <p:nvPr/>
        </p:nvSpPr>
        <p:spPr>
          <a:xfrm>
            <a:off x="4895563" y="4572575"/>
            <a:ext cx="646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lst2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8" name="Google Shape;218;p24"/>
          <p:cNvSpPr txBox="1"/>
          <p:nvPr/>
        </p:nvSpPr>
        <p:spPr>
          <a:xfrm>
            <a:off x="5585683" y="42062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9" name="Google Shape;219;p24"/>
          <p:cNvSpPr txBox="1"/>
          <p:nvPr/>
        </p:nvSpPr>
        <p:spPr>
          <a:xfrm>
            <a:off x="6232004" y="42062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0" name="Google Shape;220;p24"/>
          <p:cNvSpPr txBox="1"/>
          <p:nvPr/>
        </p:nvSpPr>
        <p:spPr>
          <a:xfrm>
            <a:off x="6878325" y="42062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1" name="Google Shape;221;p24"/>
          <p:cNvSpPr txBox="1"/>
          <p:nvPr/>
        </p:nvSpPr>
        <p:spPr>
          <a:xfrm>
            <a:off x="7524645" y="42062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2" name="Google Shape;222;p24"/>
          <p:cNvSpPr txBox="1"/>
          <p:nvPr/>
        </p:nvSpPr>
        <p:spPr>
          <a:xfrm>
            <a:off x="8170966" y="42062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[4]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3" name="Google Shape;223;p24"/>
          <p:cNvSpPr/>
          <p:nvPr/>
        </p:nvSpPr>
        <p:spPr>
          <a:xfrm>
            <a:off x="4287925" y="4648775"/>
            <a:ext cx="573000" cy="273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Google Shape;22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1150" y="1646475"/>
            <a:ext cx="3427375" cy="2247900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25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リスト内の要素</a:t>
            </a:r>
            <a:r>
              <a:rPr lang="ja"/>
              <a:t>の合計と平均を求める</a:t>
            </a:r>
            <a:endParaRPr/>
          </a:p>
        </p:txBody>
      </p:sp>
      <p:sp>
        <p:nvSpPr>
          <p:cNvPr id="230" name="Google Shape;230;p25"/>
          <p:cNvSpPr txBox="1"/>
          <p:nvPr/>
        </p:nvSpPr>
        <p:spPr>
          <a:xfrm>
            <a:off x="223525" y="993925"/>
            <a:ext cx="8199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問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２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31" name="Google Shape;231;p25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1844525" y="2645500"/>
            <a:ext cx="1608975" cy="249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25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2060362" y="2968546"/>
            <a:ext cx="1074450" cy="2498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33" name="Google Shape;233;p25"/>
          <p:cNvGraphicFramePr/>
          <p:nvPr/>
        </p:nvGraphicFramePr>
        <p:xfrm>
          <a:off x="4165025" y="11463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{C4A37503-0308-4B4E-8074-9FE6AB97713D}</a:tableStyleId>
              </a:tblPr>
              <a:tblGrid>
                <a:gridCol w="355600"/>
                <a:gridCol w="1016900"/>
                <a:gridCol w="1061025"/>
              </a:tblGrid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i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lst[i]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sum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32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32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15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47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2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48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95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55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150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9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159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34" name="Google Shape;234;p25"/>
          <p:cNvSpPr/>
          <p:nvPr/>
        </p:nvSpPr>
        <p:spPr>
          <a:xfrm>
            <a:off x="4540975" y="1766925"/>
            <a:ext cx="996600" cy="27930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35" name="Google Shape;235;p25"/>
          <p:cNvSpPr/>
          <p:nvPr/>
        </p:nvSpPr>
        <p:spPr>
          <a:xfrm>
            <a:off x="5581666" y="4559625"/>
            <a:ext cx="996600" cy="304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36" name="Google Shape;236;p25"/>
          <p:cNvSpPr/>
          <p:nvPr/>
        </p:nvSpPr>
        <p:spPr>
          <a:xfrm>
            <a:off x="6686550" y="1469575"/>
            <a:ext cx="205800" cy="2499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37" name="Google Shape;237;p25"/>
          <p:cNvSpPr/>
          <p:nvPr/>
        </p:nvSpPr>
        <p:spPr>
          <a:xfrm>
            <a:off x="6686550" y="1781675"/>
            <a:ext cx="205800" cy="30882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38" name="Google Shape;238;p25"/>
          <p:cNvSpPr/>
          <p:nvPr/>
        </p:nvSpPr>
        <p:spPr>
          <a:xfrm>
            <a:off x="6880300" y="4158875"/>
            <a:ext cx="1675200" cy="778800"/>
          </a:xfrm>
          <a:prstGeom prst="wedgeRoundRectCallout">
            <a:avLst>
              <a:gd fmla="val -67707" name="adj1"/>
              <a:gd fmla="val 17931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リスト内の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全要素の合計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39" name="Google Shape;239;p25"/>
          <p:cNvSpPr txBox="1"/>
          <p:nvPr/>
        </p:nvSpPr>
        <p:spPr>
          <a:xfrm>
            <a:off x="6892350" y="1381375"/>
            <a:ext cx="819900" cy="4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2行目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40" name="Google Shape;240;p25"/>
          <p:cNvSpPr txBox="1"/>
          <p:nvPr/>
        </p:nvSpPr>
        <p:spPr>
          <a:xfrm>
            <a:off x="6892350" y="3112625"/>
            <a:ext cx="1219800" cy="4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3～4</a:t>
            </a: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行目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241" name="Google Shape;241;p25"/>
          <p:cNvGraphicFramePr/>
          <p:nvPr/>
        </p:nvGraphicFramePr>
        <p:xfrm>
          <a:off x="705913" y="4477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{C4A37503-0308-4B4E-8074-9FE6AB97713D}</a:tableStyleId>
              </a:tblPr>
              <a:tblGrid>
                <a:gridCol w="645425"/>
                <a:gridCol w="645425"/>
                <a:gridCol w="645425"/>
                <a:gridCol w="645425"/>
                <a:gridCol w="645425"/>
              </a:tblGrid>
              <a:tr h="316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32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15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48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55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9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42" name="Google Shape;242;p25"/>
          <p:cNvSpPr txBox="1"/>
          <p:nvPr/>
        </p:nvSpPr>
        <p:spPr>
          <a:xfrm>
            <a:off x="229700" y="4420175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lst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43" name="Google Shape;243;p25"/>
          <p:cNvSpPr txBox="1"/>
          <p:nvPr/>
        </p:nvSpPr>
        <p:spPr>
          <a:xfrm>
            <a:off x="767421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44" name="Google Shape;244;p25"/>
          <p:cNvSpPr txBox="1"/>
          <p:nvPr/>
        </p:nvSpPr>
        <p:spPr>
          <a:xfrm>
            <a:off x="1413741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45" name="Google Shape;245;p25"/>
          <p:cNvSpPr txBox="1"/>
          <p:nvPr/>
        </p:nvSpPr>
        <p:spPr>
          <a:xfrm>
            <a:off x="2060062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46" name="Google Shape;246;p25"/>
          <p:cNvSpPr txBox="1"/>
          <p:nvPr/>
        </p:nvSpPr>
        <p:spPr>
          <a:xfrm>
            <a:off x="2706383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47" name="Google Shape;247;p25"/>
          <p:cNvSpPr txBox="1"/>
          <p:nvPr/>
        </p:nvSpPr>
        <p:spPr>
          <a:xfrm>
            <a:off x="3352704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[4]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6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リスト内の</a:t>
            </a:r>
            <a:r>
              <a:rPr lang="ja"/>
              <a:t>最大値を見つける</a:t>
            </a:r>
            <a:endParaRPr/>
          </a:p>
        </p:txBody>
      </p:sp>
      <p:sp>
        <p:nvSpPr>
          <p:cNvPr id="253" name="Google Shape;253;p26"/>
          <p:cNvSpPr txBox="1"/>
          <p:nvPr/>
        </p:nvSpPr>
        <p:spPr>
          <a:xfrm>
            <a:off x="223525" y="993925"/>
            <a:ext cx="8199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例５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254" name="Google Shape;254;p26"/>
          <p:cNvGraphicFramePr/>
          <p:nvPr/>
        </p:nvGraphicFramePr>
        <p:xfrm>
          <a:off x="4317425" y="11463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{C4A37503-0308-4B4E-8074-9FE6AB97713D}</a:tableStyleId>
              </a:tblPr>
              <a:tblGrid>
                <a:gridCol w="355600"/>
                <a:gridCol w="1016900"/>
                <a:gridCol w="1061025"/>
              </a:tblGrid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i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lst[i]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max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12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55" name="Google Shape;255;p26"/>
          <p:cNvSpPr/>
          <p:nvPr/>
        </p:nvSpPr>
        <p:spPr>
          <a:xfrm>
            <a:off x="6838950" y="1469575"/>
            <a:ext cx="205800" cy="2499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56" name="Google Shape;256;p26"/>
          <p:cNvSpPr txBox="1"/>
          <p:nvPr/>
        </p:nvSpPr>
        <p:spPr>
          <a:xfrm>
            <a:off x="7044750" y="1381375"/>
            <a:ext cx="819900" cy="4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2行目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57" name="Google Shape;25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050" y="1645600"/>
            <a:ext cx="3755175" cy="2250339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26"/>
          <p:cNvSpPr/>
          <p:nvPr/>
        </p:nvSpPr>
        <p:spPr>
          <a:xfrm>
            <a:off x="2502650" y="2579396"/>
            <a:ext cx="138300" cy="3672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59" name="Google Shape;259;p26"/>
          <p:cNvSpPr txBox="1"/>
          <p:nvPr/>
        </p:nvSpPr>
        <p:spPr>
          <a:xfrm>
            <a:off x="2241650" y="2198589"/>
            <a:ext cx="1320300" cy="4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 の初期値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260" name="Google Shape;260;p26"/>
          <p:cNvGraphicFramePr/>
          <p:nvPr/>
        </p:nvGraphicFramePr>
        <p:xfrm>
          <a:off x="705913" y="4477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{C4A37503-0308-4B4E-8074-9FE6AB97713D}</a:tableStyleId>
              </a:tblPr>
              <a:tblGrid>
                <a:gridCol w="645425"/>
                <a:gridCol w="645425"/>
                <a:gridCol w="645425"/>
                <a:gridCol w="645425"/>
                <a:gridCol w="645425"/>
              </a:tblGrid>
              <a:tr h="316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12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61" name="Google Shape;261;p26"/>
          <p:cNvSpPr txBox="1"/>
          <p:nvPr/>
        </p:nvSpPr>
        <p:spPr>
          <a:xfrm>
            <a:off x="229700" y="4420175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lst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62" name="Google Shape;262;p26"/>
          <p:cNvSpPr txBox="1"/>
          <p:nvPr/>
        </p:nvSpPr>
        <p:spPr>
          <a:xfrm>
            <a:off x="767421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63" name="Google Shape;263;p26"/>
          <p:cNvSpPr txBox="1"/>
          <p:nvPr/>
        </p:nvSpPr>
        <p:spPr>
          <a:xfrm>
            <a:off x="1413741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64" name="Google Shape;264;p26"/>
          <p:cNvSpPr txBox="1"/>
          <p:nvPr/>
        </p:nvSpPr>
        <p:spPr>
          <a:xfrm>
            <a:off x="2060062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65" name="Google Shape;265;p26"/>
          <p:cNvSpPr txBox="1"/>
          <p:nvPr/>
        </p:nvSpPr>
        <p:spPr>
          <a:xfrm>
            <a:off x="2706383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66" name="Google Shape;266;p26"/>
          <p:cNvSpPr txBox="1"/>
          <p:nvPr/>
        </p:nvSpPr>
        <p:spPr>
          <a:xfrm>
            <a:off x="3352704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[4]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7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リスト内の</a:t>
            </a:r>
            <a:r>
              <a:rPr lang="ja"/>
              <a:t>最大値</a:t>
            </a:r>
            <a:r>
              <a:rPr lang="ja"/>
              <a:t>を見つける</a:t>
            </a:r>
            <a:endParaRPr/>
          </a:p>
        </p:txBody>
      </p:sp>
      <p:sp>
        <p:nvSpPr>
          <p:cNvPr id="272" name="Google Shape;272;p27"/>
          <p:cNvSpPr txBox="1"/>
          <p:nvPr/>
        </p:nvSpPr>
        <p:spPr>
          <a:xfrm>
            <a:off x="223525" y="993925"/>
            <a:ext cx="8199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例５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273" name="Google Shape;273;p27"/>
          <p:cNvGraphicFramePr/>
          <p:nvPr/>
        </p:nvGraphicFramePr>
        <p:xfrm>
          <a:off x="4317425" y="11463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{C4A37503-0308-4B4E-8074-9FE6AB97713D}</a:tableStyleId>
              </a:tblPr>
              <a:tblGrid>
                <a:gridCol w="355600"/>
                <a:gridCol w="1016900"/>
                <a:gridCol w="1061025"/>
              </a:tblGrid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i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lst[i]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max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12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12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74" name="Google Shape;274;p27"/>
          <p:cNvSpPr/>
          <p:nvPr/>
        </p:nvSpPr>
        <p:spPr>
          <a:xfrm>
            <a:off x="6838950" y="1781675"/>
            <a:ext cx="205800" cy="5346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75" name="Google Shape;275;p27"/>
          <p:cNvSpPr txBox="1"/>
          <p:nvPr/>
        </p:nvSpPr>
        <p:spPr>
          <a:xfrm>
            <a:off x="7044750" y="1811825"/>
            <a:ext cx="1219800" cy="4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3～4行目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76" name="Google Shape;27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050" y="1645600"/>
            <a:ext cx="3755175" cy="2250339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27"/>
          <p:cNvSpPr/>
          <p:nvPr/>
        </p:nvSpPr>
        <p:spPr>
          <a:xfrm>
            <a:off x="2502650" y="2579396"/>
            <a:ext cx="138300" cy="3672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78" name="Google Shape;278;p27"/>
          <p:cNvSpPr txBox="1"/>
          <p:nvPr/>
        </p:nvSpPr>
        <p:spPr>
          <a:xfrm>
            <a:off x="2241650" y="2198589"/>
            <a:ext cx="1320300" cy="4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 の初期値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79" name="Google Shape;279;p27"/>
          <p:cNvSpPr/>
          <p:nvPr/>
        </p:nvSpPr>
        <p:spPr>
          <a:xfrm>
            <a:off x="6111525" y="2517175"/>
            <a:ext cx="2106000" cy="426300"/>
          </a:xfrm>
          <a:prstGeom prst="wedgeRoundRectCallout">
            <a:avLst>
              <a:gd fmla="val -40839" name="adj1"/>
              <a:gd fmla="val -78566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最大は変わらない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280" name="Google Shape;280;p27"/>
          <p:cNvGraphicFramePr/>
          <p:nvPr/>
        </p:nvGraphicFramePr>
        <p:xfrm>
          <a:off x="705913" y="4477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{C4A37503-0308-4B4E-8074-9FE6AB97713D}</a:tableStyleId>
              </a:tblPr>
              <a:tblGrid>
                <a:gridCol w="645425"/>
                <a:gridCol w="645425"/>
                <a:gridCol w="645425"/>
                <a:gridCol w="645425"/>
                <a:gridCol w="645425"/>
              </a:tblGrid>
              <a:tr h="316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12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81" name="Google Shape;281;p27"/>
          <p:cNvSpPr txBox="1"/>
          <p:nvPr/>
        </p:nvSpPr>
        <p:spPr>
          <a:xfrm>
            <a:off x="229700" y="4420175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lst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82" name="Google Shape;282;p27"/>
          <p:cNvSpPr txBox="1"/>
          <p:nvPr/>
        </p:nvSpPr>
        <p:spPr>
          <a:xfrm>
            <a:off x="767421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83" name="Google Shape;283;p27"/>
          <p:cNvSpPr txBox="1"/>
          <p:nvPr/>
        </p:nvSpPr>
        <p:spPr>
          <a:xfrm>
            <a:off x="1413741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84" name="Google Shape;284;p27"/>
          <p:cNvSpPr txBox="1"/>
          <p:nvPr/>
        </p:nvSpPr>
        <p:spPr>
          <a:xfrm>
            <a:off x="2060062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85" name="Google Shape;285;p27"/>
          <p:cNvSpPr txBox="1"/>
          <p:nvPr/>
        </p:nvSpPr>
        <p:spPr>
          <a:xfrm>
            <a:off x="2706383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86" name="Google Shape;286;p27"/>
          <p:cNvSpPr txBox="1"/>
          <p:nvPr/>
        </p:nvSpPr>
        <p:spPr>
          <a:xfrm>
            <a:off x="3352704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[4]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87" name="Google Shape;287;p27"/>
          <p:cNvSpPr/>
          <p:nvPr/>
        </p:nvSpPr>
        <p:spPr>
          <a:xfrm>
            <a:off x="1390538" y="4498625"/>
            <a:ext cx="573000" cy="304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8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リスト内の</a:t>
            </a:r>
            <a:r>
              <a:rPr lang="ja"/>
              <a:t>最大値</a:t>
            </a:r>
            <a:r>
              <a:rPr lang="ja"/>
              <a:t>を見つける</a:t>
            </a:r>
            <a:endParaRPr/>
          </a:p>
        </p:txBody>
      </p:sp>
      <p:sp>
        <p:nvSpPr>
          <p:cNvPr id="293" name="Google Shape;293;p28"/>
          <p:cNvSpPr txBox="1"/>
          <p:nvPr/>
        </p:nvSpPr>
        <p:spPr>
          <a:xfrm>
            <a:off x="223525" y="993925"/>
            <a:ext cx="8199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例５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294" name="Google Shape;294;p28"/>
          <p:cNvGraphicFramePr/>
          <p:nvPr/>
        </p:nvGraphicFramePr>
        <p:xfrm>
          <a:off x="4317425" y="11463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{C4A37503-0308-4B4E-8074-9FE6AB97713D}</a:tableStyleId>
              </a:tblPr>
              <a:tblGrid>
                <a:gridCol w="355600"/>
                <a:gridCol w="1016900"/>
                <a:gridCol w="1061025"/>
              </a:tblGrid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i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lst[i]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max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12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12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2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rgbClr val="FF0000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30</a:t>
                      </a:r>
                      <a:endParaRPr sz="1800">
                        <a:solidFill>
                          <a:srgbClr val="FF0000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95" name="Google Shape;29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050" y="1645600"/>
            <a:ext cx="3755175" cy="2250339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28"/>
          <p:cNvSpPr/>
          <p:nvPr/>
        </p:nvSpPr>
        <p:spPr>
          <a:xfrm>
            <a:off x="2502650" y="2579396"/>
            <a:ext cx="138300" cy="3672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97" name="Google Shape;297;p28"/>
          <p:cNvSpPr txBox="1"/>
          <p:nvPr/>
        </p:nvSpPr>
        <p:spPr>
          <a:xfrm>
            <a:off x="2241650" y="2198589"/>
            <a:ext cx="1320300" cy="4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 の初期値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98" name="Google Shape;298;p28"/>
          <p:cNvSpPr/>
          <p:nvPr/>
        </p:nvSpPr>
        <p:spPr>
          <a:xfrm>
            <a:off x="6111525" y="3141475"/>
            <a:ext cx="1647900" cy="426300"/>
          </a:xfrm>
          <a:prstGeom prst="wedgeRoundRectCallout">
            <a:avLst>
              <a:gd fmla="val -40839" name="adj1"/>
              <a:gd fmla="val -78566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最大</a:t>
            </a: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が交代！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299" name="Google Shape;299;p28"/>
          <p:cNvGraphicFramePr/>
          <p:nvPr/>
        </p:nvGraphicFramePr>
        <p:xfrm>
          <a:off x="705913" y="4477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{C4A37503-0308-4B4E-8074-9FE6AB97713D}</a:tableStyleId>
              </a:tblPr>
              <a:tblGrid>
                <a:gridCol w="645425"/>
                <a:gridCol w="645425"/>
                <a:gridCol w="645425"/>
                <a:gridCol w="645425"/>
                <a:gridCol w="645425"/>
              </a:tblGrid>
              <a:tr h="316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12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00" name="Google Shape;300;p28"/>
          <p:cNvSpPr txBox="1"/>
          <p:nvPr/>
        </p:nvSpPr>
        <p:spPr>
          <a:xfrm>
            <a:off x="229700" y="4420175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lst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01" name="Google Shape;301;p28"/>
          <p:cNvSpPr txBox="1"/>
          <p:nvPr/>
        </p:nvSpPr>
        <p:spPr>
          <a:xfrm>
            <a:off x="767421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02" name="Google Shape;302;p28"/>
          <p:cNvSpPr txBox="1"/>
          <p:nvPr/>
        </p:nvSpPr>
        <p:spPr>
          <a:xfrm>
            <a:off x="1413741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03" name="Google Shape;303;p28"/>
          <p:cNvSpPr txBox="1"/>
          <p:nvPr/>
        </p:nvSpPr>
        <p:spPr>
          <a:xfrm>
            <a:off x="2060062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04" name="Google Shape;304;p28"/>
          <p:cNvSpPr txBox="1"/>
          <p:nvPr/>
        </p:nvSpPr>
        <p:spPr>
          <a:xfrm>
            <a:off x="2706383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05" name="Google Shape;305;p28"/>
          <p:cNvSpPr txBox="1"/>
          <p:nvPr/>
        </p:nvSpPr>
        <p:spPr>
          <a:xfrm>
            <a:off x="3352704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[4]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06" name="Google Shape;306;p28"/>
          <p:cNvSpPr/>
          <p:nvPr/>
        </p:nvSpPr>
        <p:spPr>
          <a:xfrm>
            <a:off x="2029530" y="4498625"/>
            <a:ext cx="573000" cy="304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9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リスト内の</a:t>
            </a:r>
            <a:r>
              <a:rPr lang="ja"/>
              <a:t>最大値</a:t>
            </a:r>
            <a:r>
              <a:rPr lang="ja"/>
              <a:t>を見つける</a:t>
            </a:r>
            <a:endParaRPr/>
          </a:p>
        </p:txBody>
      </p:sp>
      <p:sp>
        <p:nvSpPr>
          <p:cNvPr id="312" name="Google Shape;312;p29"/>
          <p:cNvSpPr txBox="1"/>
          <p:nvPr/>
        </p:nvSpPr>
        <p:spPr>
          <a:xfrm>
            <a:off x="223525" y="993925"/>
            <a:ext cx="8199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例５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313" name="Google Shape;313;p29"/>
          <p:cNvGraphicFramePr/>
          <p:nvPr/>
        </p:nvGraphicFramePr>
        <p:xfrm>
          <a:off x="4317425" y="11463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{C4A37503-0308-4B4E-8074-9FE6AB97713D}</a:tableStyleId>
              </a:tblPr>
              <a:tblGrid>
                <a:gridCol w="355600"/>
                <a:gridCol w="1016900"/>
                <a:gridCol w="1061025"/>
              </a:tblGrid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i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lst[i]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max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12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12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2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314" name="Google Shape;31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050" y="1645600"/>
            <a:ext cx="3755175" cy="2250339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29"/>
          <p:cNvSpPr/>
          <p:nvPr/>
        </p:nvSpPr>
        <p:spPr>
          <a:xfrm>
            <a:off x="2502650" y="2579396"/>
            <a:ext cx="138300" cy="3672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16" name="Google Shape;316;p29"/>
          <p:cNvSpPr txBox="1"/>
          <p:nvPr/>
        </p:nvSpPr>
        <p:spPr>
          <a:xfrm>
            <a:off x="2241650" y="2198589"/>
            <a:ext cx="1320300" cy="4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 の初期値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17" name="Google Shape;317;p29"/>
          <p:cNvSpPr/>
          <p:nvPr/>
        </p:nvSpPr>
        <p:spPr>
          <a:xfrm>
            <a:off x="6111525" y="3751600"/>
            <a:ext cx="2106000" cy="426300"/>
          </a:xfrm>
          <a:prstGeom prst="wedgeRoundRectCallout">
            <a:avLst>
              <a:gd fmla="val -40839" name="adj1"/>
              <a:gd fmla="val -78566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最大は変わらない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318" name="Google Shape;318;p29"/>
          <p:cNvGraphicFramePr/>
          <p:nvPr/>
        </p:nvGraphicFramePr>
        <p:xfrm>
          <a:off x="705913" y="4477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{C4A37503-0308-4B4E-8074-9FE6AB97713D}</a:tableStyleId>
              </a:tblPr>
              <a:tblGrid>
                <a:gridCol w="645425"/>
                <a:gridCol w="645425"/>
                <a:gridCol w="645425"/>
                <a:gridCol w="645425"/>
                <a:gridCol w="645425"/>
              </a:tblGrid>
              <a:tr h="316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12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19" name="Google Shape;319;p29"/>
          <p:cNvSpPr txBox="1"/>
          <p:nvPr/>
        </p:nvSpPr>
        <p:spPr>
          <a:xfrm>
            <a:off x="229700" y="4420175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lst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20" name="Google Shape;320;p29"/>
          <p:cNvSpPr txBox="1"/>
          <p:nvPr/>
        </p:nvSpPr>
        <p:spPr>
          <a:xfrm>
            <a:off x="767421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21" name="Google Shape;321;p29"/>
          <p:cNvSpPr txBox="1"/>
          <p:nvPr/>
        </p:nvSpPr>
        <p:spPr>
          <a:xfrm>
            <a:off x="1413741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22" name="Google Shape;322;p29"/>
          <p:cNvSpPr txBox="1"/>
          <p:nvPr/>
        </p:nvSpPr>
        <p:spPr>
          <a:xfrm>
            <a:off x="2060062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23" name="Google Shape;323;p29"/>
          <p:cNvSpPr txBox="1"/>
          <p:nvPr/>
        </p:nvSpPr>
        <p:spPr>
          <a:xfrm>
            <a:off x="2706383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24" name="Google Shape;324;p29"/>
          <p:cNvSpPr txBox="1"/>
          <p:nvPr/>
        </p:nvSpPr>
        <p:spPr>
          <a:xfrm>
            <a:off x="3352704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[4]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25" name="Google Shape;325;p29"/>
          <p:cNvSpPr/>
          <p:nvPr/>
        </p:nvSpPr>
        <p:spPr>
          <a:xfrm>
            <a:off x="2685938" y="4498625"/>
            <a:ext cx="573000" cy="304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30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リスト内の</a:t>
            </a:r>
            <a:r>
              <a:rPr lang="ja"/>
              <a:t>最大値</a:t>
            </a:r>
            <a:r>
              <a:rPr lang="ja"/>
              <a:t>を見つける</a:t>
            </a:r>
            <a:endParaRPr/>
          </a:p>
        </p:txBody>
      </p:sp>
      <p:sp>
        <p:nvSpPr>
          <p:cNvPr id="331" name="Google Shape;331;p30"/>
          <p:cNvSpPr txBox="1"/>
          <p:nvPr/>
        </p:nvSpPr>
        <p:spPr>
          <a:xfrm>
            <a:off x="223525" y="993925"/>
            <a:ext cx="8199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例５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332" name="Google Shape;332;p30"/>
          <p:cNvGraphicFramePr/>
          <p:nvPr/>
        </p:nvGraphicFramePr>
        <p:xfrm>
          <a:off x="4317425" y="11463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{C4A37503-0308-4B4E-8074-9FE6AB97713D}</a:tableStyleId>
              </a:tblPr>
              <a:tblGrid>
                <a:gridCol w="355600"/>
                <a:gridCol w="1016900"/>
                <a:gridCol w="1061025"/>
              </a:tblGrid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i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lst[i]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max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12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12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2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333" name="Google Shape;33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050" y="1645600"/>
            <a:ext cx="3755175" cy="2250339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30"/>
          <p:cNvSpPr/>
          <p:nvPr/>
        </p:nvSpPr>
        <p:spPr>
          <a:xfrm>
            <a:off x="2502650" y="2579396"/>
            <a:ext cx="138300" cy="3672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35" name="Google Shape;335;p30"/>
          <p:cNvSpPr txBox="1"/>
          <p:nvPr/>
        </p:nvSpPr>
        <p:spPr>
          <a:xfrm>
            <a:off x="2241650" y="2198589"/>
            <a:ext cx="1320300" cy="4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 の初期値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36" name="Google Shape;336;p30"/>
          <p:cNvSpPr/>
          <p:nvPr/>
        </p:nvSpPr>
        <p:spPr>
          <a:xfrm>
            <a:off x="6111525" y="4390591"/>
            <a:ext cx="2106000" cy="426300"/>
          </a:xfrm>
          <a:prstGeom prst="wedgeRoundRectCallout">
            <a:avLst>
              <a:gd fmla="val -40839" name="adj1"/>
              <a:gd fmla="val -78566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最大は変わらない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37" name="Google Shape;337;p30"/>
          <p:cNvSpPr/>
          <p:nvPr/>
        </p:nvSpPr>
        <p:spPr>
          <a:xfrm>
            <a:off x="5689925" y="3939025"/>
            <a:ext cx="1061100" cy="304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38" name="Google Shape;338;p30"/>
          <p:cNvSpPr txBox="1"/>
          <p:nvPr/>
        </p:nvSpPr>
        <p:spPr>
          <a:xfrm>
            <a:off x="6751025" y="3628725"/>
            <a:ext cx="934800" cy="74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全体の最大値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339" name="Google Shape;339;p30"/>
          <p:cNvGraphicFramePr/>
          <p:nvPr/>
        </p:nvGraphicFramePr>
        <p:xfrm>
          <a:off x="705913" y="4477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{C4A37503-0308-4B4E-8074-9FE6AB97713D}</a:tableStyleId>
              </a:tblPr>
              <a:tblGrid>
                <a:gridCol w="645425"/>
                <a:gridCol w="645425"/>
                <a:gridCol w="645425"/>
                <a:gridCol w="645425"/>
                <a:gridCol w="645425"/>
              </a:tblGrid>
              <a:tr h="316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12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40" name="Google Shape;340;p30"/>
          <p:cNvSpPr txBox="1"/>
          <p:nvPr/>
        </p:nvSpPr>
        <p:spPr>
          <a:xfrm>
            <a:off x="229700" y="4420175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lst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41" name="Google Shape;341;p30"/>
          <p:cNvSpPr txBox="1"/>
          <p:nvPr/>
        </p:nvSpPr>
        <p:spPr>
          <a:xfrm>
            <a:off x="767421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42" name="Google Shape;342;p30"/>
          <p:cNvSpPr txBox="1"/>
          <p:nvPr/>
        </p:nvSpPr>
        <p:spPr>
          <a:xfrm>
            <a:off x="1413741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43" name="Google Shape;343;p30"/>
          <p:cNvSpPr txBox="1"/>
          <p:nvPr/>
        </p:nvSpPr>
        <p:spPr>
          <a:xfrm>
            <a:off x="2060062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44" name="Google Shape;344;p30"/>
          <p:cNvSpPr txBox="1"/>
          <p:nvPr/>
        </p:nvSpPr>
        <p:spPr>
          <a:xfrm>
            <a:off x="2706383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45" name="Google Shape;345;p30"/>
          <p:cNvSpPr txBox="1"/>
          <p:nvPr/>
        </p:nvSpPr>
        <p:spPr>
          <a:xfrm>
            <a:off x="3352704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[4]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46" name="Google Shape;346;p30"/>
          <p:cNvSpPr/>
          <p:nvPr/>
        </p:nvSpPr>
        <p:spPr>
          <a:xfrm>
            <a:off x="3327651" y="4498625"/>
            <a:ext cx="573000" cy="304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31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リスト内の</a:t>
            </a:r>
            <a:r>
              <a:rPr lang="ja"/>
              <a:t>最小</a:t>
            </a:r>
            <a:r>
              <a:rPr lang="ja"/>
              <a:t>値を見つける</a:t>
            </a:r>
            <a:endParaRPr/>
          </a:p>
        </p:txBody>
      </p:sp>
      <p:sp>
        <p:nvSpPr>
          <p:cNvPr id="352" name="Google Shape;352;p31"/>
          <p:cNvSpPr txBox="1"/>
          <p:nvPr/>
        </p:nvSpPr>
        <p:spPr>
          <a:xfrm>
            <a:off x="223525" y="993925"/>
            <a:ext cx="8199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問３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353" name="Google Shape;353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8125" y="1606050"/>
            <a:ext cx="3840200" cy="229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4" name="Google Shape;354;p31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1558300" y="2943479"/>
            <a:ext cx="1543150" cy="26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5" name="Google Shape;355;p31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1649854" y="3265925"/>
            <a:ext cx="1543150" cy="2654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56" name="Google Shape;356;p31"/>
          <p:cNvGraphicFramePr/>
          <p:nvPr/>
        </p:nvGraphicFramePr>
        <p:xfrm>
          <a:off x="4622225" y="11463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{C4A37503-0308-4B4E-8074-9FE6AB97713D}</a:tableStyleId>
              </a:tblPr>
              <a:tblGrid>
                <a:gridCol w="355600"/>
                <a:gridCol w="1016900"/>
                <a:gridCol w="1061025"/>
              </a:tblGrid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i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lst[i]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min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12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2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18000" marB="18000" marR="18000" marL="18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357" name="Google Shape;357;p31"/>
          <p:cNvGraphicFramePr/>
          <p:nvPr/>
        </p:nvGraphicFramePr>
        <p:xfrm>
          <a:off x="705913" y="4477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{C4A37503-0308-4B4E-8074-9FE6AB97713D}</a:tableStyleId>
              </a:tblPr>
              <a:tblGrid>
                <a:gridCol w="645425"/>
                <a:gridCol w="645425"/>
                <a:gridCol w="645425"/>
                <a:gridCol w="645425"/>
                <a:gridCol w="645425"/>
              </a:tblGrid>
              <a:tr h="316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12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58" name="Google Shape;358;p31"/>
          <p:cNvSpPr txBox="1"/>
          <p:nvPr/>
        </p:nvSpPr>
        <p:spPr>
          <a:xfrm>
            <a:off x="229700" y="4420175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lst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59" name="Google Shape;359;p31"/>
          <p:cNvSpPr txBox="1"/>
          <p:nvPr/>
        </p:nvSpPr>
        <p:spPr>
          <a:xfrm>
            <a:off x="767421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60" name="Google Shape;360;p31"/>
          <p:cNvSpPr txBox="1"/>
          <p:nvPr/>
        </p:nvSpPr>
        <p:spPr>
          <a:xfrm>
            <a:off x="1413741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61" name="Google Shape;361;p31"/>
          <p:cNvSpPr txBox="1"/>
          <p:nvPr/>
        </p:nvSpPr>
        <p:spPr>
          <a:xfrm>
            <a:off x="2060062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62" name="Google Shape;362;p31"/>
          <p:cNvSpPr txBox="1"/>
          <p:nvPr/>
        </p:nvSpPr>
        <p:spPr>
          <a:xfrm>
            <a:off x="2706383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63" name="Google Shape;363;p31"/>
          <p:cNvSpPr txBox="1"/>
          <p:nvPr/>
        </p:nvSpPr>
        <p:spPr>
          <a:xfrm>
            <a:off x="3352704" y="4053821"/>
            <a:ext cx="5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[4]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前回の復習：リスト（配列）とは？</a:t>
            </a:r>
            <a:endParaRPr/>
          </a:p>
        </p:txBody>
      </p:sp>
      <p:sp>
        <p:nvSpPr>
          <p:cNvPr id="62" name="Google Shape;62;p14"/>
          <p:cNvSpPr txBox="1"/>
          <p:nvPr/>
        </p:nvSpPr>
        <p:spPr>
          <a:xfrm>
            <a:off x="857700" y="994829"/>
            <a:ext cx="7581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リストを作成し、1から10までの数値を代入していく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223525" y="993925"/>
            <a:ext cx="5553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825" y="1657250"/>
            <a:ext cx="4038169" cy="109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6500" y="3302600"/>
            <a:ext cx="5176935" cy="16781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/>
          <p:nvPr/>
        </p:nvSpPr>
        <p:spPr>
          <a:xfrm>
            <a:off x="1561150" y="2865488"/>
            <a:ext cx="1638900" cy="3201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3200050" y="2771600"/>
            <a:ext cx="39681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rgbClr val="99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各部屋に数値が代入されていく</a:t>
            </a:r>
            <a:endParaRPr sz="2100">
              <a:solidFill>
                <a:srgbClr val="99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4856050" y="1642554"/>
            <a:ext cx="1198500" cy="3867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21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 rotWithShape="1">
          <a:blip r:embed="rId5">
            <a:alphaModFix/>
          </a:blip>
          <a:srcRect b="51587" l="0" r="0" t="0"/>
          <a:stretch/>
        </p:blipFill>
        <p:spPr>
          <a:xfrm>
            <a:off x="4856050" y="2073270"/>
            <a:ext cx="3797675" cy="32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32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入力された数値をリストに追加</a:t>
            </a:r>
            <a:endParaRPr/>
          </a:p>
        </p:txBody>
      </p:sp>
      <p:sp>
        <p:nvSpPr>
          <p:cNvPr id="369" name="Google Shape;369;p32"/>
          <p:cNvSpPr txBox="1"/>
          <p:nvPr/>
        </p:nvSpPr>
        <p:spPr>
          <a:xfrm>
            <a:off x="223525" y="993925"/>
            <a:ext cx="8199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例６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370" name="Google Shape;370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1025" y="1624025"/>
            <a:ext cx="5442701" cy="2406875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32"/>
          <p:cNvSpPr txBox="1"/>
          <p:nvPr/>
        </p:nvSpPr>
        <p:spPr>
          <a:xfrm>
            <a:off x="391025" y="4202600"/>
            <a:ext cx="5034600" cy="534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☆ 「A != B」… AとBが等しくない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72" name="Google Shape;372;p32"/>
          <p:cNvSpPr/>
          <p:nvPr/>
        </p:nvSpPr>
        <p:spPr>
          <a:xfrm>
            <a:off x="5902500" y="2707516"/>
            <a:ext cx="110100" cy="6612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73" name="Google Shape;373;p32"/>
          <p:cNvSpPr txBox="1"/>
          <p:nvPr/>
        </p:nvSpPr>
        <p:spPr>
          <a:xfrm>
            <a:off x="6012600" y="2600416"/>
            <a:ext cx="1447200" cy="87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whileの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対象範囲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74" name="Google Shape;374;p32"/>
          <p:cNvSpPr/>
          <p:nvPr/>
        </p:nvSpPr>
        <p:spPr>
          <a:xfrm>
            <a:off x="654125" y="1606901"/>
            <a:ext cx="1250100" cy="3522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75" name="Google Shape;375;p32"/>
          <p:cNvSpPr/>
          <p:nvPr/>
        </p:nvSpPr>
        <p:spPr>
          <a:xfrm>
            <a:off x="2195250" y="1121925"/>
            <a:ext cx="6267300" cy="458100"/>
          </a:xfrm>
          <a:prstGeom prst="wedgeRoundRectCallout">
            <a:avLst>
              <a:gd fmla="val -57547" name="adj1"/>
              <a:gd fmla="val 50481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appendで値を追加する前に、空でもいいのでリストを用意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76" name="Google Shape;376;p32"/>
          <p:cNvSpPr/>
          <p:nvPr/>
        </p:nvSpPr>
        <p:spPr>
          <a:xfrm>
            <a:off x="654125" y="2307225"/>
            <a:ext cx="2417400" cy="3522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77" name="Google Shape;377;p32"/>
          <p:cNvSpPr/>
          <p:nvPr/>
        </p:nvSpPr>
        <p:spPr>
          <a:xfrm>
            <a:off x="3606025" y="2307225"/>
            <a:ext cx="4285500" cy="352200"/>
          </a:xfrm>
          <a:prstGeom prst="wedgeRoundRectCallout">
            <a:avLst>
              <a:gd fmla="val -62854" name="adj1"/>
              <a:gd fmla="val 4245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numが0でない限りは繰り返しを続ける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33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発展</a:t>
            </a:r>
            <a:endParaRPr/>
          </a:p>
        </p:txBody>
      </p:sp>
      <p:pic>
        <p:nvPicPr>
          <p:cNvPr id="383" name="Google Shape;383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125" y="1321450"/>
            <a:ext cx="6058500" cy="2043400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33"/>
          <p:cNvSpPr txBox="1"/>
          <p:nvPr/>
        </p:nvSpPr>
        <p:spPr>
          <a:xfrm>
            <a:off x="223525" y="848100"/>
            <a:ext cx="4626000" cy="53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※ １～６行目は（例６）と同じ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385" name="Google Shape;385;p33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1253450" y="2736150"/>
            <a:ext cx="2825400" cy="286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6" name="Google Shape;386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11476" y="3423975"/>
            <a:ext cx="2166475" cy="661200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Google Shape;387;p33"/>
          <p:cNvSpPr txBox="1"/>
          <p:nvPr/>
        </p:nvSpPr>
        <p:spPr>
          <a:xfrm>
            <a:off x="309125" y="3500625"/>
            <a:ext cx="1560900" cy="5079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388" name="Google Shape;388;p33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2683250" y="3073696"/>
            <a:ext cx="3484675" cy="286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9" name="Google Shape;389;p33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2850975" y="2398600"/>
            <a:ext cx="1087475" cy="286175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33"/>
          <p:cNvSpPr txBox="1"/>
          <p:nvPr/>
        </p:nvSpPr>
        <p:spPr>
          <a:xfrm>
            <a:off x="309125" y="4220500"/>
            <a:ext cx="8262000" cy="841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54000" lIns="54000" spcFirstLastPara="1" rIns="54000" wrap="square" tIns="54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ヒント：valueの値 と リストの中身 を順に比較していき、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　　　一致していれば、その値が何番目かを表示する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前回の復習：リスト（配列）とは？</a:t>
            </a:r>
            <a:endParaRPr/>
          </a:p>
        </p:txBody>
      </p:sp>
      <p:sp>
        <p:nvSpPr>
          <p:cNvPr id="75" name="Google Shape;75;p15"/>
          <p:cNvSpPr txBox="1"/>
          <p:nvPr/>
        </p:nvSpPr>
        <p:spPr>
          <a:xfrm>
            <a:off x="857700" y="994829"/>
            <a:ext cx="7581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リストを作成し、1から10までの数値を代入していく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223525" y="993925"/>
            <a:ext cx="5553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77" name="Google Shape;7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500" y="3302600"/>
            <a:ext cx="5176935" cy="167817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5"/>
          <p:cNvSpPr/>
          <p:nvPr/>
        </p:nvSpPr>
        <p:spPr>
          <a:xfrm>
            <a:off x="1561150" y="2865488"/>
            <a:ext cx="1638900" cy="3201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3200050" y="2771600"/>
            <a:ext cx="39681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rgbClr val="99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各部屋に数値が代入されていく</a:t>
            </a:r>
            <a:endParaRPr sz="2100">
              <a:solidFill>
                <a:srgbClr val="99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80" name="Google Shape;80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825" y="1657250"/>
            <a:ext cx="4038169" cy="10999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5"/>
          <p:cNvSpPr/>
          <p:nvPr/>
        </p:nvSpPr>
        <p:spPr>
          <a:xfrm>
            <a:off x="1660631" y="2380700"/>
            <a:ext cx="617100" cy="3936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82" name="Google Shape;82;p15"/>
          <p:cNvCxnSpPr/>
          <p:nvPr/>
        </p:nvCxnSpPr>
        <p:spPr>
          <a:xfrm rot="10800000">
            <a:off x="2284575" y="2562500"/>
            <a:ext cx="5223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3" name="Google Shape;83;p15"/>
          <p:cNvSpPr txBox="1"/>
          <p:nvPr/>
        </p:nvSpPr>
        <p:spPr>
          <a:xfrm>
            <a:off x="2730675" y="2231900"/>
            <a:ext cx="1396200" cy="6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部屋番号４</a:t>
            </a:r>
            <a:b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</a:b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の要素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4" name="Google Shape;84;p15"/>
          <p:cNvSpPr txBox="1"/>
          <p:nvPr/>
        </p:nvSpPr>
        <p:spPr>
          <a:xfrm>
            <a:off x="4856050" y="1642554"/>
            <a:ext cx="1198500" cy="3867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21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85" name="Google Shape;85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56050" y="2073266"/>
            <a:ext cx="3797675" cy="6612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5"/>
          <p:cNvSpPr/>
          <p:nvPr/>
        </p:nvSpPr>
        <p:spPr>
          <a:xfrm>
            <a:off x="2366000" y="4496901"/>
            <a:ext cx="338100" cy="3936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7" name="Google Shape;87;p15"/>
          <p:cNvSpPr/>
          <p:nvPr/>
        </p:nvSpPr>
        <p:spPr>
          <a:xfrm>
            <a:off x="2968534" y="3247759"/>
            <a:ext cx="338100" cy="3381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前回の復習：リスト（配列）とは？</a:t>
            </a:r>
            <a:endParaRPr/>
          </a:p>
        </p:txBody>
      </p:sp>
      <p:sp>
        <p:nvSpPr>
          <p:cNvPr id="93" name="Google Shape;93;p16"/>
          <p:cNvSpPr txBox="1"/>
          <p:nvPr/>
        </p:nvSpPr>
        <p:spPr>
          <a:xfrm>
            <a:off x="857700" y="994829"/>
            <a:ext cx="7581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リストを作成し、1から10までの数値を代入していく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4" name="Google Shape;94;p16"/>
          <p:cNvSpPr txBox="1"/>
          <p:nvPr/>
        </p:nvSpPr>
        <p:spPr>
          <a:xfrm>
            <a:off x="223525" y="993925"/>
            <a:ext cx="5553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95" name="Google Shape;9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500" y="3302600"/>
            <a:ext cx="5176935" cy="1678175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6"/>
          <p:cNvSpPr/>
          <p:nvPr/>
        </p:nvSpPr>
        <p:spPr>
          <a:xfrm>
            <a:off x="1561150" y="2865488"/>
            <a:ext cx="1638900" cy="3201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7" name="Google Shape;97;p16"/>
          <p:cNvSpPr txBox="1"/>
          <p:nvPr/>
        </p:nvSpPr>
        <p:spPr>
          <a:xfrm>
            <a:off x="3200050" y="2771600"/>
            <a:ext cx="39681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rgbClr val="99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各部屋に数値が代入されていく</a:t>
            </a:r>
            <a:endParaRPr sz="2100">
              <a:solidFill>
                <a:srgbClr val="99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8" name="Google Shape;98;p16"/>
          <p:cNvSpPr/>
          <p:nvPr/>
        </p:nvSpPr>
        <p:spPr>
          <a:xfrm>
            <a:off x="1084525" y="3274425"/>
            <a:ext cx="4570500" cy="3009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9" name="Google Shape;99;p16"/>
          <p:cNvSpPr/>
          <p:nvPr/>
        </p:nvSpPr>
        <p:spPr>
          <a:xfrm>
            <a:off x="5866693" y="3432500"/>
            <a:ext cx="791100" cy="320100"/>
          </a:xfrm>
          <a:prstGeom prst="wedgeRoundRectCallout">
            <a:avLst>
              <a:gd fmla="val -76225" name="adj1"/>
              <a:gd fmla="val -49595" name="adj2"/>
              <a:gd fmla="val 0" name="adj3"/>
            </a:avLst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要素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0" name="Google Shape;100;p16"/>
          <p:cNvSpPr txBox="1"/>
          <p:nvPr/>
        </p:nvSpPr>
        <p:spPr>
          <a:xfrm>
            <a:off x="7323875" y="3365900"/>
            <a:ext cx="1638900" cy="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各部屋の中身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1" name="Google Shape;101;p16"/>
          <p:cNvSpPr/>
          <p:nvPr/>
        </p:nvSpPr>
        <p:spPr>
          <a:xfrm>
            <a:off x="6821763" y="3442100"/>
            <a:ext cx="441000" cy="3009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2" name="Google Shape;102;p16"/>
          <p:cNvSpPr/>
          <p:nvPr/>
        </p:nvSpPr>
        <p:spPr>
          <a:xfrm>
            <a:off x="699724" y="4545121"/>
            <a:ext cx="4120500" cy="3009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3" name="Google Shape;103;p16"/>
          <p:cNvSpPr/>
          <p:nvPr/>
        </p:nvSpPr>
        <p:spPr>
          <a:xfrm>
            <a:off x="5367050" y="4225025"/>
            <a:ext cx="1172400" cy="320100"/>
          </a:xfrm>
          <a:prstGeom prst="wedgeRoundRectCallout">
            <a:avLst>
              <a:gd fmla="val -94138" name="adj1"/>
              <a:gd fmla="val 62480" name="adj2"/>
              <a:gd fmla="val 0" name="adj3"/>
            </a:avLst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添字番号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4" name="Google Shape;104;p16"/>
          <p:cNvSpPr txBox="1"/>
          <p:nvPr/>
        </p:nvSpPr>
        <p:spPr>
          <a:xfrm>
            <a:off x="7159900" y="4158425"/>
            <a:ext cx="1172400" cy="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部屋番号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5" name="Google Shape;105;p16"/>
          <p:cNvSpPr/>
          <p:nvPr/>
        </p:nvSpPr>
        <p:spPr>
          <a:xfrm>
            <a:off x="6657788" y="4234625"/>
            <a:ext cx="441000" cy="3009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6" name="Google Shape;106;p16"/>
          <p:cNvSpPr txBox="1"/>
          <p:nvPr/>
        </p:nvSpPr>
        <p:spPr>
          <a:xfrm>
            <a:off x="5438325" y="4530425"/>
            <a:ext cx="3207900" cy="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☆０から始まることに注意！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07" name="Google Shape;107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825" y="1657250"/>
            <a:ext cx="4038169" cy="1099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6"/>
          <p:cNvSpPr txBox="1"/>
          <p:nvPr/>
        </p:nvSpPr>
        <p:spPr>
          <a:xfrm>
            <a:off x="4856050" y="1642554"/>
            <a:ext cx="1198500" cy="3867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21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09" name="Google Shape;109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56050" y="2073266"/>
            <a:ext cx="3797675" cy="66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7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リストで繰返し処理を使う</a:t>
            </a:r>
            <a:endParaRPr/>
          </a:p>
        </p:txBody>
      </p:sp>
      <p:sp>
        <p:nvSpPr>
          <p:cNvPr id="115" name="Google Shape;115;p17"/>
          <p:cNvSpPr txBox="1"/>
          <p:nvPr/>
        </p:nvSpPr>
        <p:spPr>
          <a:xfrm>
            <a:off x="1163125" y="994825"/>
            <a:ext cx="4553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リスト内の全要素を表示する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6" name="Google Shape;116;p17"/>
          <p:cNvSpPr txBox="1"/>
          <p:nvPr/>
        </p:nvSpPr>
        <p:spPr>
          <a:xfrm>
            <a:off x="223525" y="993925"/>
            <a:ext cx="8199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１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17" name="Google Shape;11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175" y="1639900"/>
            <a:ext cx="3136600" cy="209105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7"/>
          <p:cNvSpPr/>
          <p:nvPr/>
        </p:nvSpPr>
        <p:spPr>
          <a:xfrm>
            <a:off x="490175" y="3915800"/>
            <a:ext cx="3541800" cy="978000"/>
          </a:xfrm>
          <a:prstGeom prst="roundRect">
            <a:avLst>
              <a:gd fmla="val 16667" name="adj"/>
            </a:avLst>
          </a:prstGeom>
          <a:solidFill>
            <a:srgbClr val="CFE2F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要素の数が100個とか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1000個とかになると…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19" name="Google Shape;11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29153" y="2667950"/>
            <a:ext cx="2781109" cy="2276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23125" y="2189275"/>
            <a:ext cx="408546" cy="15491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7"/>
          <p:cNvSpPr txBox="1"/>
          <p:nvPr/>
        </p:nvSpPr>
        <p:spPr>
          <a:xfrm>
            <a:off x="3838225" y="1632463"/>
            <a:ext cx="1291200" cy="5079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22" name="Google Shape;122;p17" title="図9-0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16525" y="1118850"/>
            <a:ext cx="2806372" cy="154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8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リストで繰返し処理を使う</a:t>
            </a:r>
            <a:endParaRPr/>
          </a:p>
        </p:txBody>
      </p:sp>
      <p:sp>
        <p:nvSpPr>
          <p:cNvPr id="128" name="Google Shape;128;p18"/>
          <p:cNvSpPr txBox="1"/>
          <p:nvPr/>
        </p:nvSpPr>
        <p:spPr>
          <a:xfrm>
            <a:off x="1163125" y="994825"/>
            <a:ext cx="7581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リスト内の全要素を表示する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（for文を活用）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9" name="Google Shape;129;p18"/>
          <p:cNvSpPr txBox="1"/>
          <p:nvPr/>
        </p:nvSpPr>
        <p:spPr>
          <a:xfrm>
            <a:off x="223525" y="993925"/>
            <a:ext cx="8199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２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30" name="Google Shape;13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400" y="1662125"/>
            <a:ext cx="3154825" cy="1056575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8"/>
          <p:cNvSpPr txBox="1"/>
          <p:nvPr/>
        </p:nvSpPr>
        <p:spPr>
          <a:xfrm>
            <a:off x="3858400" y="3400625"/>
            <a:ext cx="5135100" cy="1662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☆ range( ) 内の数字の意味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・( ) 内の</a:t>
            </a:r>
            <a:r>
              <a:rPr lang="ja" sz="2400" u="sng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数字が１つだけ</a:t>
            </a:r>
            <a: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のときは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「何回繰り返すか」を示す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・i の値は</a:t>
            </a:r>
            <a:r>
              <a:rPr lang="ja" sz="2400" u="sng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0から始まる</a:t>
            </a:r>
            <a: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ので注意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32" name="Google Shape;13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5300" y="3400625"/>
            <a:ext cx="408546" cy="154910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8"/>
          <p:cNvSpPr txBox="1"/>
          <p:nvPr/>
        </p:nvSpPr>
        <p:spPr>
          <a:xfrm>
            <a:off x="490400" y="2843813"/>
            <a:ext cx="1291200" cy="5079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34" name="Google Shape;134;p18" title="図9-0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02850" y="1700225"/>
            <a:ext cx="2806372" cy="154910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8"/>
          <p:cNvSpPr/>
          <p:nvPr/>
        </p:nvSpPr>
        <p:spPr>
          <a:xfrm>
            <a:off x="4542609" y="2748100"/>
            <a:ext cx="348300" cy="4086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6" name="Google Shape;136;p18"/>
          <p:cNvSpPr/>
          <p:nvPr/>
        </p:nvSpPr>
        <p:spPr>
          <a:xfrm>
            <a:off x="4954084" y="2748100"/>
            <a:ext cx="348300" cy="4086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7" name="Google Shape;137;p18"/>
          <p:cNvSpPr/>
          <p:nvPr/>
        </p:nvSpPr>
        <p:spPr>
          <a:xfrm>
            <a:off x="5365559" y="2748100"/>
            <a:ext cx="348300" cy="4086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8" name="Google Shape;138;p18"/>
          <p:cNvSpPr/>
          <p:nvPr/>
        </p:nvSpPr>
        <p:spPr>
          <a:xfrm>
            <a:off x="5777034" y="2748100"/>
            <a:ext cx="348300" cy="4086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9" name="Google Shape;139;p18"/>
          <p:cNvSpPr/>
          <p:nvPr/>
        </p:nvSpPr>
        <p:spPr>
          <a:xfrm>
            <a:off x="6188509" y="2748100"/>
            <a:ext cx="348300" cy="4086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9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リストで繰返し処理を使う</a:t>
            </a:r>
            <a:endParaRPr/>
          </a:p>
        </p:txBody>
      </p:sp>
      <p:sp>
        <p:nvSpPr>
          <p:cNvPr id="145" name="Google Shape;145;p19"/>
          <p:cNvSpPr txBox="1"/>
          <p:nvPr/>
        </p:nvSpPr>
        <p:spPr>
          <a:xfrm>
            <a:off x="1163125" y="994825"/>
            <a:ext cx="7581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リスト内の全要素を表示する（while文を活用）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6" name="Google Shape;146;p19"/>
          <p:cNvSpPr txBox="1"/>
          <p:nvPr/>
        </p:nvSpPr>
        <p:spPr>
          <a:xfrm>
            <a:off x="223525" y="993925"/>
            <a:ext cx="8199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例２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47" name="Google Shape;147;p19" title="図9-0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02850" y="1700225"/>
            <a:ext cx="2806372" cy="154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5925" y="1729000"/>
            <a:ext cx="3153100" cy="1759100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19"/>
          <p:cNvSpPr txBox="1"/>
          <p:nvPr/>
        </p:nvSpPr>
        <p:spPr>
          <a:xfrm>
            <a:off x="385925" y="3488100"/>
            <a:ext cx="4186200" cy="4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※ 実行結果は for のときと同じ</a:t>
            </a:r>
            <a:endParaRPr sz="21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0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リストで繰返し処理を使う</a:t>
            </a:r>
            <a:endParaRPr/>
          </a:p>
        </p:txBody>
      </p:sp>
      <p:sp>
        <p:nvSpPr>
          <p:cNvPr id="155" name="Google Shape;155;p20"/>
          <p:cNvSpPr txBox="1"/>
          <p:nvPr/>
        </p:nvSpPr>
        <p:spPr>
          <a:xfrm>
            <a:off x="1163125" y="994825"/>
            <a:ext cx="7581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リスト内の全要素を表示する（while文を活用）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6" name="Google Shape;156;p20"/>
          <p:cNvSpPr txBox="1"/>
          <p:nvPr/>
        </p:nvSpPr>
        <p:spPr>
          <a:xfrm>
            <a:off x="223525" y="993925"/>
            <a:ext cx="8199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例２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57" name="Google Shape;157;p20" title="図9-0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02850" y="1700225"/>
            <a:ext cx="2806372" cy="154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5925" y="1729000"/>
            <a:ext cx="3153100" cy="17591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0"/>
          <p:cNvSpPr txBox="1"/>
          <p:nvPr/>
        </p:nvSpPr>
        <p:spPr>
          <a:xfrm>
            <a:off x="385925" y="3488100"/>
            <a:ext cx="4186200" cy="4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※ 実行結果は for のときと同じ</a:t>
            </a:r>
            <a:endParaRPr sz="21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1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リストで繰返し処理を使う</a:t>
            </a:r>
            <a:endParaRPr/>
          </a:p>
        </p:txBody>
      </p:sp>
      <p:sp>
        <p:nvSpPr>
          <p:cNvPr id="165" name="Google Shape;165;p21"/>
          <p:cNvSpPr txBox="1"/>
          <p:nvPr/>
        </p:nvSpPr>
        <p:spPr>
          <a:xfrm>
            <a:off x="1163125" y="994825"/>
            <a:ext cx="7581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リスト内の全要素を表示する（for文を活用）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6" name="Google Shape;166;p21"/>
          <p:cNvSpPr txBox="1"/>
          <p:nvPr/>
        </p:nvSpPr>
        <p:spPr>
          <a:xfrm>
            <a:off x="223525" y="993925"/>
            <a:ext cx="8199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例２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67" name="Google Shape;16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400" y="1662125"/>
            <a:ext cx="3154825" cy="105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5300" y="3400625"/>
            <a:ext cx="408546" cy="15491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1"/>
          <p:cNvSpPr txBox="1"/>
          <p:nvPr/>
        </p:nvSpPr>
        <p:spPr>
          <a:xfrm>
            <a:off x="490400" y="2843813"/>
            <a:ext cx="1291200" cy="5079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70" name="Google Shape;170;p21" title="図9-0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02850" y="1700225"/>
            <a:ext cx="2806372" cy="1549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1"/>
          <p:cNvSpPr/>
          <p:nvPr/>
        </p:nvSpPr>
        <p:spPr>
          <a:xfrm>
            <a:off x="2748100" y="2013325"/>
            <a:ext cx="220500" cy="3381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72" name="Google Shape;172;p21"/>
          <p:cNvCxnSpPr/>
          <p:nvPr/>
        </p:nvCxnSpPr>
        <p:spPr>
          <a:xfrm rot="10800000">
            <a:off x="3010750" y="2351525"/>
            <a:ext cx="1462200" cy="13518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3" name="Google Shape;173;p21"/>
          <p:cNvSpPr txBox="1"/>
          <p:nvPr/>
        </p:nvSpPr>
        <p:spPr>
          <a:xfrm>
            <a:off x="3056338" y="3703325"/>
            <a:ext cx="5099400" cy="8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リストの大きさが途中で変わると、</a:t>
            </a:r>
            <a:endParaRPr sz="24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ここも変える必要が出てくる</a:t>
            </a:r>
            <a:endParaRPr sz="24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