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</p:sldIdLst>
  <p:sldSz cy="5143500" cx="9144000"/>
  <p:notesSz cx="6858000" cy="9144000"/>
  <p:embeddedFontLst>
    <p:embeddedFont>
      <p:font typeface="M PLUS Rounded 1c"/>
      <p:regular r:id="rId20"/>
      <p:bold r:id="rId2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MPLUSRounded1c-regular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21" Type="http://schemas.openxmlformats.org/officeDocument/2006/relationships/font" Target="fonts/MPLUSRounded1c-bold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8ac9789cc4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8ac9789cc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30a6a4e33d5_0_10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8" name="Google Shape;198;g30a6a4e33d5_0_1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30a6a4e33d5_0_1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9" name="Google Shape;209;g30a6a4e33d5_0_1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2fa63b6b47a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2" name="Google Shape;222;g2fa63b6b47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g2fa7673c5b3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3" name="Google Shape;233;g2fa7673c5b3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g2fa63b6b47a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5" name="Google Shape;245;g2fa63b6b47a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30a02cc0d4d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30a02cc0d4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2fa63b6b47a_0_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2fa63b6b47a_0_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3083d051128_0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3083d051128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30e819c00e3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30e819c00e3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30a6a4e33d5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30a6a4e33d5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30a6a4e33d5_0_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5" name="Google Shape;155;g30a6a4e33d5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30a6a4e33d5_0_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" name="Google Shape;172;g30a6a4e33d5_0_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30a6a4e33d5_0_8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Google Shape;185;g30a6a4e33d5_0_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431800" lvl="0" marL="457200" algn="ctr">
              <a:spcBef>
                <a:spcPts val="0"/>
              </a:spcBef>
              <a:spcAft>
                <a:spcPts val="0"/>
              </a:spcAft>
              <a:buSzPts val="3200"/>
              <a:buChar char="●"/>
              <a:defRPr/>
            </a:lvl1pPr>
            <a:lvl2pPr indent="-406400" lvl="1" marL="914400" algn="ctr">
              <a:spcBef>
                <a:spcPts val="0"/>
              </a:spcBef>
              <a:spcAft>
                <a:spcPts val="0"/>
              </a:spcAft>
              <a:buSzPts val="2800"/>
              <a:buChar char="○"/>
              <a:defRPr/>
            </a:lvl2pPr>
            <a:lvl3pPr indent="-381000" lvl="2" marL="1371600" algn="ctr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3pPr>
            <a:lvl4pPr indent="-368300" lvl="3" marL="1828800" algn="ctr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4pPr>
            <a:lvl5pPr indent="-355600" lvl="4" marL="2286000" algn="ctr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indent="-342900" lvl="5" marL="2743200" algn="ctr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30200" lvl="6" marL="3200400" algn="ctr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2538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957038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431800" lvl="0" marL="457200">
              <a:spcBef>
                <a:spcPts val="0"/>
              </a:spcBef>
              <a:spcAft>
                <a:spcPts val="0"/>
              </a:spcAft>
              <a:buSzPts val="3200"/>
              <a:buChar char="●"/>
              <a:defRPr/>
            </a:lvl1pPr>
            <a:lvl2pPr indent="-406400" lvl="1" marL="914400">
              <a:spcBef>
                <a:spcPts val="0"/>
              </a:spcBef>
              <a:spcAft>
                <a:spcPts val="0"/>
              </a:spcAft>
              <a:buSzPts val="2800"/>
              <a:buChar char="○"/>
              <a:defRPr/>
            </a:lvl2pPr>
            <a:lvl3pPr indent="-381000" lvl="2" marL="13716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3pPr>
            <a:lvl4pPr indent="-368300" lvl="3" marL="1828800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4pPr>
            <a:lvl5pPr indent="-355600" lvl="4" marL="228600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indent="-342900" lvl="5" marL="27432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30200" lvl="6" marL="320040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2538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2538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431800" lvl="0" marL="457200">
              <a:spcBef>
                <a:spcPts val="0"/>
              </a:spcBef>
              <a:spcAft>
                <a:spcPts val="0"/>
              </a:spcAft>
              <a:buSzPts val="3200"/>
              <a:buChar char="●"/>
              <a:defRPr/>
            </a:lvl1pPr>
            <a:lvl2pPr indent="-406400" lvl="1" marL="914400">
              <a:spcBef>
                <a:spcPts val="0"/>
              </a:spcBef>
              <a:spcAft>
                <a:spcPts val="0"/>
              </a:spcAft>
              <a:buSzPts val="2800"/>
              <a:buChar char="○"/>
              <a:defRPr/>
            </a:lvl2pPr>
            <a:lvl3pPr indent="-381000" lvl="2" marL="13716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3pPr>
            <a:lvl4pPr indent="-368300" lvl="3" marL="1828800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4pPr>
            <a:lvl5pPr indent="-355600" lvl="4" marL="228600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indent="-342900" lvl="5" marL="27432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30200" lvl="6" marL="320040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25385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 PLUS Rounded 1c"/>
              <a:buNone/>
              <a:defRPr sz="36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 PLUS Rounded 1c"/>
              <a:buNone/>
              <a:defRPr sz="36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 PLUS Rounded 1c"/>
              <a:buNone/>
              <a:defRPr sz="36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 PLUS Rounded 1c"/>
              <a:buNone/>
              <a:defRPr sz="36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 PLUS Rounded 1c"/>
              <a:buNone/>
              <a:defRPr sz="36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 PLUS Rounded 1c"/>
              <a:buNone/>
              <a:defRPr sz="36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 PLUS Rounded 1c"/>
              <a:buNone/>
              <a:defRPr sz="36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 PLUS Rounded 1c"/>
              <a:buNone/>
              <a:defRPr sz="36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 PLUS Rounded 1c"/>
              <a:buNone/>
              <a:defRPr sz="36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957038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4318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M PLUS Rounded 1c"/>
              <a:buChar char="●"/>
              <a:defRPr sz="3200">
                <a:solidFill>
                  <a:schemeClr val="dk2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1pPr>
            <a:lvl2pPr indent="-4064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 PLUS Rounded 1c"/>
              <a:buChar char="○"/>
              <a:defRPr sz="2800">
                <a:solidFill>
                  <a:schemeClr val="dk2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2pPr>
            <a:lvl3pPr indent="-3810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M PLUS Rounded 1c"/>
              <a:buChar char="■"/>
              <a:defRPr sz="2400">
                <a:solidFill>
                  <a:schemeClr val="dk2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3pPr>
            <a:lvl4pPr indent="-3683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M PLUS Rounded 1c"/>
              <a:buChar char="●"/>
              <a:defRPr sz="2200">
                <a:solidFill>
                  <a:schemeClr val="dk2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4pPr>
            <a:lvl5pPr indent="-3556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M PLUS Rounded 1c"/>
              <a:buChar char="○"/>
              <a:defRPr sz="2000">
                <a:solidFill>
                  <a:schemeClr val="dk2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5pPr>
            <a:lvl6pPr indent="-3429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 PLUS Rounded 1c"/>
              <a:buChar char="■"/>
              <a:defRPr sz="1800">
                <a:solidFill>
                  <a:schemeClr val="dk2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6pPr>
            <a:lvl7pPr indent="-3302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M PLUS Rounded 1c"/>
              <a:buChar char="●"/>
              <a:defRPr sz="1600">
                <a:solidFill>
                  <a:schemeClr val="dk2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 PLUS Rounded 1c"/>
              <a:buChar char="○"/>
              <a:defRPr>
                <a:solidFill>
                  <a:schemeClr val="dk2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 PLUS Rounded 1c"/>
              <a:buChar char="■"/>
              <a:defRPr>
                <a:solidFill>
                  <a:schemeClr val="dk2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7.png"/><Relationship Id="rId4" Type="http://schemas.openxmlformats.org/officeDocument/2006/relationships/image" Target="../media/image6.png"/><Relationship Id="rId5" Type="http://schemas.openxmlformats.org/officeDocument/2006/relationships/image" Target="../media/image4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5.png"/><Relationship Id="rId4" Type="http://schemas.openxmlformats.org/officeDocument/2006/relationships/image" Target="../media/image12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9.png"/><Relationship Id="rId4" Type="http://schemas.openxmlformats.org/officeDocument/2006/relationships/image" Target="../media/image6.png"/><Relationship Id="rId5" Type="http://schemas.openxmlformats.org/officeDocument/2006/relationships/image" Target="../media/image16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9.png"/><Relationship Id="rId4" Type="http://schemas.openxmlformats.org/officeDocument/2006/relationships/image" Target="../media/image6.png"/><Relationship Id="rId5" Type="http://schemas.openxmlformats.org/officeDocument/2006/relationships/image" Target="../media/image16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3.png"/><Relationship Id="rId4" Type="http://schemas.openxmlformats.org/officeDocument/2006/relationships/image" Target="../media/image2.png"/><Relationship Id="rId5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1.png"/><Relationship Id="rId4" Type="http://schemas.openxmlformats.org/officeDocument/2006/relationships/image" Target="../media/image2.png"/><Relationship Id="rId5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0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png"/><Relationship Id="rId4" Type="http://schemas.openxmlformats.org/officeDocument/2006/relationships/image" Target="../media/image6.png"/><Relationship Id="rId5" Type="http://schemas.openxmlformats.org/officeDocument/2006/relationships/image" Target="../media/image14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１年</a:t>
            </a:r>
            <a:r>
              <a:rPr lang="ja"/>
              <a:t>ＬＣ情報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後期③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条件分岐</a:t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1119300" y="3626725"/>
            <a:ext cx="6905400" cy="1293000"/>
          </a:xfrm>
          <a:prstGeom prst="rect">
            <a:avLst/>
          </a:prstGeom>
          <a:solidFill>
            <a:srgbClr val="FFFF00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今回の授業の.ipynbファイルをダウンロードし、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Googleコラボにアップロードしましょう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（手順は前回までのスライド参照）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22"/>
          <p:cNvSpPr txBox="1"/>
          <p:nvPr>
            <p:ph type="title"/>
          </p:nvPr>
        </p:nvSpPr>
        <p:spPr>
          <a:xfrm>
            <a:off x="223525" y="132250"/>
            <a:ext cx="8799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3.2 複数の処理を行う条件処理</a:t>
            </a:r>
            <a:endParaRPr/>
          </a:p>
        </p:txBody>
      </p:sp>
      <p:sp>
        <p:nvSpPr>
          <p:cNvPr id="201" name="Google Shape;201;p22"/>
          <p:cNvSpPr txBox="1"/>
          <p:nvPr/>
        </p:nvSpPr>
        <p:spPr>
          <a:xfrm>
            <a:off x="312500" y="948675"/>
            <a:ext cx="11286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(</a:t>
            </a: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問</a:t>
            </a: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２)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02" name="Google Shape;202;p22"/>
          <p:cNvSpPr txBox="1"/>
          <p:nvPr/>
        </p:nvSpPr>
        <p:spPr>
          <a:xfrm>
            <a:off x="1441100" y="948675"/>
            <a:ext cx="67029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ゾロ目なら２０点、それ以外なら合計点を表示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203" name="Google Shape;203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1450" y="1502775"/>
            <a:ext cx="6401875" cy="2704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4" name="Google Shape;204;p22"/>
          <p:cNvPicPr preferRelativeResize="0"/>
          <p:nvPr/>
        </p:nvPicPr>
        <p:blipFill rotWithShape="1">
          <a:blip r:embed="rId4">
            <a:alphaModFix/>
          </a:blip>
          <a:srcRect b="15932" l="29117" r="28251" t="17347"/>
          <a:stretch/>
        </p:blipFill>
        <p:spPr>
          <a:xfrm>
            <a:off x="988825" y="2659925"/>
            <a:ext cx="2347100" cy="1469575"/>
          </a:xfrm>
          <a:prstGeom prst="rect">
            <a:avLst/>
          </a:prstGeom>
          <a:noFill/>
          <a:ln>
            <a:noFill/>
          </a:ln>
        </p:spPr>
      </p:pic>
      <p:sp>
        <p:nvSpPr>
          <p:cNvPr id="205" name="Google Shape;205;p22"/>
          <p:cNvSpPr txBox="1"/>
          <p:nvPr/>
        </p:nvSpPr>
        <p:spPr>
          <a:xfrm>
            <a:off x="681450" y="4206875"/>
            <a:ext cx="1723200" cy="554100"/>
          </a:xfrm>
          <a:prstGeom prst="rect">
            <a:avLst/>
          </a:prstGeom>
          <a:solidFill>
            <a:srgbClr val="F4CCCC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実行結果例</a:t>
            </a:r>
            <a:endParaRPr sz="24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206" name="Google Shape;206;p2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503700" y="4206874"/>
            <a:ext cx="2625100" cy="845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23"/>
          <p:cNvSpPr txBox="1"/>
          <p:nvPr>
            <p:ph type="title"/>
          </p:nvPr>
        </p:nvSpPr>
        <p:spPr>
          <a:xfrm>
            <a:off x="223525" y="132250"/>
            <a:ext cx="8799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3.3 </a:t>
            </a:r>
            <a:r>
              <a:rPr lang="ja"/>
              <a:t>フラグを使った条件処理</a:t>
            </a:r>
            <a:endParaRPr/>
          </a:p>
        </p:txBody>
      </p:sp>
      <p:sp>
        <p:nvSpPr>
          <p:cNvPr id="212" name="Google Shape;212;p23"/>
          <p:cNvSpPr txBox="1"/>
          <p:nvPr/>
        </p:nvSpPr>
        <p:spPr>
          <a:xfrm>
            <a:off x="312500" y="948675"/>
            <a:ext cx="11286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(</a:t>
            </a: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例３</a:t>
            </a: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)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13" name="Google Shape;213;p23"/>
          <p:cNvSpPr txBox="1"/>
          <p:nvPr/>
        </p:nvSpPr>
        <p:spPr>
          <a:xfrm>
            <a:off x="1367625" y="948675"/>
            <a:ext cx="75819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入力した数値が小さい順かどうか判定するプログラム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214" name="Google Shape;214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5325" y="1502775"/>
            <a:ext cx="6571075" cy="3561350"/>
          </a:xfrm>
          <a:prstGeom prst="rect">
            <a:avLst/>
          </a:prstGeom>
          <a:noFill/>
          <a:ln>
            <a:noFill/>
          </a:ln>
        </p:spPr>
      </p:pic>
      <p:sp>
        <p:nvSpPr>
          <p:cNvPr id="215" name="Google Shape;215;p23"/>
          <p:cNvSpPr/>
          <p:nvPr/>
        </p:nvSpPr>
        <p:spPr>
          <a:xfrm>
            <a:off x="3731275" y="1790250"/>
            <a:ext cx="1544400" cy="661200"/>
          </a:xfrm>
          <a:prstGeom prst="wedgeRoundRectCallout">
            <a:avLst>
              <a:gd fmla="val -172656" name="adj1"/>
              <a:gd fmla="val 45969" name="adj2"/>
              <a:gd fmla="val 0" name="adj3"/>
            </a:avLst>
          </a:prstGeom>
          <a:solidFill>
            <a:schemeClr val="lt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bool型の値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0000FF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True</a:t>
            </a: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か</a:t>
            </a:r>
            <a:r>
              <a:rPr lang="ja" sz="1800">
                <a:solidFill>
                  <a:srgbClr val="0000FF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False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16" name="Google Shape;216;p23"/>
          <p:cNvSpPr/>
          <p:nvPr/>
        </p:nvSpPr>
        <p:spPr>
          <a:xfrm>
            <a:off x="2216150" y="3832850"/>
            <a:ext cx="2524200" cy="326400"/>
          </a:xfrm>
          <a:prstGeom prst="wedgeRoundRectCallout">
            <a:avLst>
              <a:gd fmla="val -76163" name="adj1"/>
              <a:gd fmla="val 54864" name="adj2"/>
              <a:gd fmla="val 0" name="adj3"/>
            </a:avLst>
          </a:prstGeom>
          <a:solidFill>
            <a:schemeClr val="lt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flagの値がTrueならば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17" name="Google Shape;217;p23"/>
          <p:cNvSpPr/>
          <p:nvPr/>
        </p:nvSpPr>
        <p:spPr>
          <a:xfrm>
            <a:off x="714375" y="4159250"/>
            <a:ext cx="825600" cy="2382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218" name="Google Shape;218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086050" y="1369466"/>
            <a:ext cx="1918175" cy="3756425"/>
          </a:xfrm>
          <a:prstGeom prst="rect">
            <a:avLst/>
          </a:prstGeom>
          <a:noFill/>
          <a:ln>
            <a:noFill/>
          </a:ln>
        </p:spPr>
      </p:pic>
      <p:sp>
        <p:nvSpPr>
          <p:cNvPr id="219" name="Google Shape;219;p23"/>
          <p:cNvSpPr/>
          <p:nvPr/>
        </p:nvSpPr>
        <p:spPr>
          <a:xfrm>
            <a:off x="5364050" y="2451450"/>
            <a:ext cx="1454700" cy="9432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判定結果を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変数flagに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保存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24"/>
          <p:cNvSpPr txBox="1"/>
          <p:nvPr>
            <p:ph type="title"/>
          </p:nvPr>
        </p:nvSpPr>
        <p:spPr>
          <a:xfrm>
            <a:off x="223525" y="132250"/>
            <a:ext cx="8799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3.3 フラグを使った条件処理</a:t>
            </a:r>
            <a:endParaRPr/>
          </a:p>
        </p:txBody>
      </p:sp>
      <p:sp>
        <p:nvSpPr>
          <p:cNvPr id="225" name="Google Shape;225;p24"/>
          <p:cNvSpPr txBox="1"/>
          <p:nvPr/>
        </p:nvSpPr>
        <p:spPr>
          <a:xfrm>
            <a:off x="312500" y="948675"/>
            <a:ext cx="11286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(</a:t>
            </a: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問</a:t>
            </a: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３)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26" name="Google Shape;226;p24"/>
          <p:cNvSpPr txBox="1"/>
          <p:nvPr/>
        </p:nvSpPr>
        <p:spPr>
          <a:xfrm>
            <a:off x="1367625" y="948675"/>
            <a:ext cx="75819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３つの数値のうち最大の数値を出力するプログラム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227" name="Google Shape;227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8025" y="1502775"/>
            <a:ext cx="4491275" cy="3544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8" name="Google Shape;228;p24"/>
          <p:cNvPicPr preferRelativeResize="0"/>
          <p:nvPr/>
        </p:nvPicPr>
        <p:blipFill rotWithShape="1">
          <a:blip r:embed="rId4">
            <a:alphaModFix/>
          </a:blip>
          <a:srcRect b="15932" l="29117" r="28251" t="17347"/>
          <a:stretch/>
        </p:blipFill>
        <p:spPr>
          <a:xfrm>
            <a:off x="997824" y="3305025"/>
            <a:ext cx="2230825" cy="1396775"/>
          </a:xfrm>
          <a:prstGeom prst="rect">
            <a:avLst/>
          </a:prstGeom>
          <a:noFill/>
          <a:ln>
            <a:noFill/>
          </a:ln>
        </p:spPr>
      </p:pic>
      <p:sp>
        <p:nvSpPr>
          <p:cNvPr id="229" name="Google Shape;229;p24"/>
          <p:cNvSpPr txBox="1"/>
          <p:nvPr/>
        </p:nvSpPr>
        <p:spPr>
          <a:xfrm>
            <a:off x="5458800" y="1578975"/>
            <a:ext cx="1723200" cy="554100"/>
          </a:xfrm>
          <a:prstGeom prst="rect">
            <a:avLst/>
          </a:prstGeom>
          <a:solidFill>
            <a:srgbClr val="F4CCCC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実行結果例</a:t>
            </a:r>
            <a:endParaRPr sz="24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230" name="Google Shape;230;p2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615525" y="2215725"/>
            <a:ext cx="2375775" cy="1317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25"/>
          <p:cNvSpPr txBox="1"/>
          <p:nvPr>
            <p:ph type="title"/>
          </p:nvPr>
        </p:nvSpPr>
        <p:spPr>
          <a:xfrm>
            <a:off x="223525" y="132250"/>
            <a:ext cx="8799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3.3 フラグを使った条件処理</a:t>
            </a:r>
            <a:endParaRPr/>
          </a:p>
        </p:txBody>
      </p:sp>
      <p:sp>
        <p:nvSpPr>
          <p:cNvPr id="236" name="Google Shape;236;p25"/>
          <p:cNvSpPr txBox="1"/>
          <p:nvPr/>
        </p:nvSpPr>
        <p:spPr>
          <a:xfrm>
            <a:off x="312500" y="948675"/>
            <a:ext cx="11286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(問３)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37" name="Google Shape;237;p25"/>
          <p:cNvSpPr txBox="1"/>
          <p:nvPr/>
        </p:nvSpPr>
        <p:spPr>
          <a:xfrm>
            <a:off x="1367625" y="948675"/>
            <a:ext cx="75819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３つの数値のうち最大の数値を出力するプログラム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238" name="Google Shape;238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8025" y="1502775"/>
            <a:ext cx="4491275" cy="3544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39" name="Google Shape;239;p25"/>
          <p:cNvPicPr preferRelativeResize="0"/>
          <p:nvPr/>
        </p:nvPicPr>
        <p:blipFill rotWithShape="1">
          <a:blip r:embed="rId4">
            <a:alphaModFix/>
          </a:blip>
          <a:srcRect b="15932" l="29117" r="28251" t="17347"/>
          <a:stretch/>
        </p:blipFill>
        <p:spPr>
          <a:xfrm>
            <a:off x="1554350" y="3291575"/>
            <a:ext cx="974725" cy="348125"/>
          </a:xfrm>
          <a:prstGeom prst="rect">
            <a:avLst/>
          </a:prstGeom>
          <a:noFill/>
          <a:ln>
            <a:noFill/>
          </a:ln>
        </p:spPr>
      </p:pic>
      <p:sp>
        <p:nvSpPr>
          <p:cNvPr id="240" name="Google Shape;240;p25"/>
          <p:cNvSpPr txBox="1"/>
          <p:nvPr/>
        </p:nvSpPr>
        <p:spPr>
          <a:xfrm>
            <a:off x="5458800" y="1578975"/>
            <a:ext cx="1723200" cy="554100"/>
          </a:xfrm>
          <a:prstGeom prst="rect">
            <a:avLst/>
          </a:prstGeom>
          <a:solidFill>
            <a:srgbClr val="F4CCCC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実行結果例</a:t>
            </a:r>
            <a:endParaRPr sz="24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241" name="Google Shape;241;p2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615525" y="2215725"/>
            <a:ext cx="2375775" cy="1317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2" name="Google Shape;242;p25"/>
          <p:cNvPicPr preferRelativeResize="0"/>
          <p:nvPr/>
        </p:nvPicPr>
        <p:blipFill rotWithShape="1">
          <a:blip r:embed="rId4">
            <a:alphaModFix/>
          </a:blip>
          <a:srcRect b="15932" l="29117" r="28251" t="17347"/>
          <a:stretch/>
        </p:blipFill>
        <p:spPr>
          <a:xfrm>
            <a:off x="1554350" y="4005225"/>
            <a:ext cx="974725" cy="348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26"/>
          <p:cNvSpPr txBox="1"/>
          <p:nvPr>
            <p:ph type="title"/>
          </p:nvPr>
        </p:nvSpPr>
        <p:spPr>
          <a:xfrm>
            <a:off x="223525" y="132250"/>
            <a:ext cx="8799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発展　ヒント</a:t>
            </a:r>
            <a:endParaRPr/>
          </a:p>
        </p:txBody>
      </p:sp>
      <p:sp>
        <p:nvSpPr>
          <p:cNvPr id="248" name="Google Shape;248;p26"/>
          <p:cNvSpPr txBox="1"/>
          <p:nvPr/>
        </p:nvSpPr>
        <p:spPr>
          <a:xfrm>
            <a:off x="241225" y="1005350"/>
            <a:ext cx="8764200" cy="39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 PLUS Rounded 1c"/>
              <a:buChar char="●"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発展１</a:t>
            </a:r>
            <a:b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</a:b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100gあたりのお肉の値段をpriceで表すと、</a:t>
            </a:r>
            <a:b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</a:b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450gのお肉の値段は、priceを使った式でどう表せる？</a:t>
            </a:r>
            <a:b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</a:b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 PLUS Rounded 1c"/>
              <a:buChar char="●"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発展２</a:t>
            </a:r>
            <a:b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</a:b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(例３)のプログラムと構成は同じ</a:t>
            </a:r>
            <a:b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</a:b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 PLUS Rounded 1c"/>
              <a:buChar char="●"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発展３</a:t>
            </a:r>
            <a:b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</a:b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プリントのフローチャートをプログラムで実装しよう</a:t>
            </a:r>
            <a:b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</a:b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（変数の値の入れ替え方法は、前回プリントを参照）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前回の復習：キーボード入力 (input)</a:t>
            </a:r>
            <a:endParaRPr/>
          </a:p>
        </p:txBody>
      </p:sp>
      <p:sp>
        <p:nvSpPr>
          <p:cNvPr id="62" name="Google Shape;62;p14"/>
          <p:cNvSpPr txBox="1"/>
          <p:nvPr/>
        </p:nvSpPr>
        <p:spPr>
          <a:xfrm>
            <a:off x="955150" y="987825"/>
            <a:ext cx="66687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rgbClr val="00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入力した２つの数字の和を表示する</a:t>
            </a: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プログラム</a:t>
            </a:r>
            <a:endParaRPr sz="24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8350" y="1704350"/>
            <a:ext cx="4273275" cy="1015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 rotWithShape="1">
          <a:blip r:embed="rId4">
            <a:alphaModFix/>
          </a:blip>
          <a:srcRect b="0" l="0" r="0" t="62865"/>
          <a:stretch/>
        </p:blipFill>
        <p:spPr>
          <a:xfrm>
            <a:off x="698350" y="3186579"/>
            <a:ext cx="4273275" cy="661200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260175" y="2749330"/>
            <a:ext cx="702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9900FF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実行</a:t>
            </a:r>
            <a:endParaRPr sz="1800">
              <a:solidFill>
                <a:srgbClr val="9900FF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6" name="Google Shape;66;p14"/>
          <p:cNvSpPr txBox="1"/>
          <p:nvPr/>
        </p:nvSpPr>
        <p:spPr>
          <a:xfrm>
            <a:off x="519775" y="3845625"/>
            <a:ext cx="1455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9900FF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4と6を入力</a:t>
            </a:r>
            <a:endParaRPr sz="1800">
              <a:solidFill>
                <a:srgbClr val="9900FF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67" name="Google Shape;67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183973" y="4305150"/>
            <a:ext cx="1595000" cy="776350"/>
          </a:xfrm>
          <a:prstGeom prst="rect">
            <a:avLst/>
          </a:prstGeom>
          <a:noFill/>
          <a:ln>
            <a:noFill/>
          </a:ln>
        </p:spPr>
      </p:pic>
      <p:sp>
        <p:nvSpPr>
          <p:cNvPr id="68" name="Google Shape;68;p14"/>
          <p:cNvSpPr/>
          <p:nvPr/>
        </p:nvSpPr>
        <p:spPr>
          <a:xfrm>
            <a:off x="2392650" y="2382900"/>
            <a:ext cx="1891200" cy="3369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9" name="Google Shape;69;p14"/>
          <p:cNvSpPr txBox="1"/>
          <p:nvPr/>
        </p:nvSpPr>
        <p:spPr>
          <a:xfrm>
            <a:off x="311700" y="987825"/>
            <a:ext cx="525900" cy="5541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例</a:t>
            </a:r>
            <a:endParaRPr sz="24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70" name="Google Shape;70;p14"/>
          <p:cNvSpPr/>
          <p:nvPr/>
        </p:nvSpPr>
        <p:spPr>
          <a:xfrm>
            <a:off x="5011250" y="1748800"/>
            <a:ext cx="176400" cy="554100"/>
          </a:xfrm>
          <a:prstGeom prst="rightBrace">
            <a:avLst>
              <a:gd fmla="val 50000" name="adj1"/>
              <a:gd fmla="val 50000" name="adj2"/>
            </a:avLst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71" name="Google Shape;71;p14"/>
          <p:cNvSpPr txBox="1"/>
          <p:nvPr/>
        </p:nvSpPr>
        <p:spPr>
          <a:xfrm>
            <a:off x="5227275" y="1667113"/>
            <a:ext cx="20394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入力された値を</a:t>
            </a:r>
            <a:endParaRPr sz="18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変数a, bに入れる</a:t>
            </a:r>
            <a:endParaRPr sz="18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72" name="Google Shape;72;p14"/>
          <p:cNvSpPr txBox="1"/>
          <p:nvPr/>
        </p:nvSpPr>
        <p:spPr>
          <a:xfrm>
            <a:off x="4915575" y="2337704"/>
            <a:ext cx="3916500" cy="10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計算に使うときは整数型などに変換</a:t>
            </a:r>
            <a:endParaRPr sz="18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・入力された値は、そのままだと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　文字列型として扱われる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73" name="Google Shape;73;p14"/>
          <p:cNvSpPr/>
          <p:nvPr/>
        </p:nvSpPr>
        <p:spPr>
          <a:xfrm>
            <a:off x="1945950" y="2811734"/>
            <a:ext cx="1778100" cy="3369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9900FF"/>
          </a:solidFill>
          <a:ln cap="flat" cmpd="sng" w="9525">
            <a:solidFill>
              <a:srgbClr val="99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74" name="Google Shape;74;p14"/>
          <p:cNvCxnSpPr/>
          <p:nvPr/>
        </p:nvCxnSpPr>
        <p:spPr>
          <a:xfrm rot="10800000">
            <a:off x="4276555" y="2548896"/>
            <a:ext cx="646500" cy="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75" name="Google Shape;75;p14"/>
          <p:cNvSpPr/>
          <p:nvPr/>
        </p:nvSpPr>
        <p:spPr>
          <a:xfrm>
            <a:off x="1945950" y="3908021"/>
            <a:ext cx="1778100" cy="3369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9900FF"/>
          </a:solidFill>
          <a:ln cap="flat" cmpd="sng" w="9525">
            <a:solidFill>
              <a:srgbClr val="99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Google Shape;8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0938" y="1736304"/>
            <a:ext cx="4048125" cy="96202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5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前回の復習：キーボード入力 (input)</a:t>
            </a:r>
            <a:endParaRPr/>
          </a:p>
        </p:txBody>
      </p:sp>
      <p:sp>
        <p:nvSpPr>
          <p:cNvPr id="82" name="Google Shape;82;p15"/>
          <p:cNvSpPr txBox="1"/>
          <p:nvPr/>
        </p:nvSpPr>
        <p:spPr>
          <a:xfrm>
            <a:off x="955150" y="987825"/>
            <a:ext cx="66687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rgbClr val="00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入力した２つの数字の和を表示する</a:t>
            </a: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プログラム</a:t>
            </a:r>
            <a:endParaRPr sz="24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83" name="Google Shape;83;p15"/>
          <p:cNvPicPr preferRelativeResize="0"/>
          <p:nvPr/>
        </p:nvPicPr>
        <p:blipFill rotWithShape="1">
          <a:blip r:embed="rId4">
            <a:alphaModFix/>
          </a:blip>
          <a:srcRect b="0" l="0" r="0" t="62865"/>
          <a:stretch/>
        </p:blipFill>
        <p:spPr>
          <a:xfrm>
            <a:off x="698350" y="3186579"/>
            <a:ext cx="4273275" cy="661200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Google Shape;84;p15"/>
          <p:cNvSpPr txBox="1"/>
          <p:nvPr/>
        </p:nvSpPr>
        <p:spPr>
          <a:xfrm>
            <a:off x="1260175" y="2749330"/>
            <a:ext cx="702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9900FF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実行</a:t>
            </a:r>
            <a:endParaRPr sz="1800">
              <a:solidFill>
                <a:srgbClr val="9900FF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85" name="Google Shape;85;p15"/>
          <p:cNvSpPr txBox="1"/>
          <p:nvPr/>
        </p:nvSpPr>
        <p:spPr>
          <a:xfrm>
            <a:off x="519775" y="3845625"/>
            <a:ext cx="1455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9900FF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4と6を入力</a:t>
            </a:r>
            <a:endParaRPr sz="1800">
              <a:solidFill>
                <a:srgbClr val="9900FF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86" name="Google Shape;86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183973" y="4305150"/>
            <a:ext cx="1595000" cy="776350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15"/>
          <p:cNvSpPr txBox="1"/>
          <p:nvPr/>
        </p:nvSpPr>
        <p:spPr>
          <a:xfrm>
            <a:off x="311700" y="987825"/>
            <a:ext cx="525900" cy="5541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例</a:t>
            </a:r>
            <a:endParaRPr sz="24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88" name="Google Shape;88;p15"/>
          <p:cNvSpPr/>
          <p:nvPr/>
        </p:nvSpPr>
        <p:spPr>
          <a:xfrm>
            <a:off x="5011250" y="1748800"/>
            <a:ext cx="176400" cy="554100"/>
          </a:xfrm>
          <a:prstGeom prst="rightBrace">
            <a:avLst>
              <a:gd fmla="val 50000" name="adj1"/>
              <a:gd fmla="val 50000" name="adj2"/>
            </a:avLst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89" name="Google Shape;89;p15"/>
          <p:cNvSpPr txBox="1"/>
          <p:nvPr/>
        </p:nvSpPr>
        <p:spPr>
          <a:xfrm>
            <a:off x="5187650" y="1656400"/>
            <a:ext cx="36579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input() を int() でくくることで</a:t>
            </a:r>
            <a:endParaRPr sz="18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最初から整数型に変換しておける</a:t>
            </a:r>
            <a:endParaRPr sz="18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90" name="Google Shape;90;p15"/>
          <p:cNvSpPr/>
          <p:nvPr/>
        </p:nvSpPr>
        <p:spPr>
          <a:xfrm>
            <a:off x="1945950" y="2811734"/>
            <a:ext cx="1778100" cy="3369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9900FF"/>
          </a:solidFill>
          <a:ln cap="flat" cmpd="sng" w="9525">
            <a:solidFill>
              <a:srgbClr val="99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91" name="Google Shape;91;p15"/>
          <p:cNvSpPr/>
          <p:nvPr/>
        </p:nvSpPr>
        <p:spPr>
          <a:xfrm>
            <a:off x="1945950" y="3908021"/>
            <a:ext cx="1778100" cy="3369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9900FF"/>
          </a:solidFill>
          <a:ln cap="flat" cmpd="sng" w="9525">
            <a:solidFill>
              <a:srgbClr val="99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6"/>
          <p:cNvSpPr txBox="1"/>
          <p:nvPr>
            <p:ph type="title"/>
          </p:nvPr>
        </p:nvSpPr>
        <p:spPr>
          <a:xfrm>
            <a:off x="223525" y="132250"/>
            <a:ext cx="8799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3. </a:t>
            </a:r>
            <a:r>
              <a:rPr lang="ja"/>
              <a:t>条件分岐➀</a:t>
            </a:r>
            <a:endParaRPr/>
          </a:p>
        </p:txBody>
      </p:sp>
      <p:sp>
        <p:nvSpPr>
          <p:cNvPr id="97" name="Google Shape;97;p16"/>
          <p:cNvSpPr txBox="1"/>
          <p:nvPr/>
        </p:nvSpPr>
        <p:spPr>
          <a:xfrm>
            <a:off x="223525" y="1072775"/>
            <a:ext cx="4523100" cy="5541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日常生活における条件分岐の例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98" name="Google Shape;9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3525" y="1999725"/>
            <a:ext cx="2184425" cy="2409000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Google Shape;99;p16"/>
          <p:cNvSpPr txBox="1"/>
          <p:nvPr/>
        </p:nvSpPr>
        <p:spPr>
          <a:xfrm>
            <a:off x="2555425" y="1906200"/>
            <a:ext cx="27774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もし18歳以下なら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00" name="Google Shape;100;p16"/>
          <p:cNvSpPr txBox="1"/>
          <p:nvPr/>
        </p:nvSpPr>
        <p:spPr>
          <a:xfrm>
            <a:off x="2555425" y="2938200"/>
            <a:ext cx="24690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そうでなければ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01" name="Google Shape;101;p16"/>
          <p:cNvSpPr txBox="1"/>
          <p:nvPr/>
        </p:nvSpPr>
        <p:spPr>
          <a:xfrm>
            <a:off x="2922775" y="2384100"/>
            <a:ext cx="24690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１時間２００円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02" name="Google Shape;102;p16"/>
          <p:cNvSpPr txBox="1"/>
          <p:nvPr/>
        </p:nvSpPr>
        <p:spPr>
          <a:xfrm>
            <a:off x="2922775" y="3420650"/>
            <a:ext cx="24102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１時間</a:t>
            </a: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５</a:t>
            </a: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００円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03" name="Google Shape;103;p16"/>
          <p:cNvSpPr txBox="1"/>
          <p:nvPr/>
        </p:nvSpPr>
        <p:spPr>
          <a:xfrm>
            <a:off x="4822825" y="1072775"/>
            <a:ext cx="41589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カラオケの１人あたりの料金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04" name="Google Shape;104;p16"/>
          <p:cNvSpPr/>
          <p:nvPr/>
        </p:nvSpPr>
        <p:spPr>
          <a:xfrm>
            <a:off x="5657725" y="2196350"/>
            <a:ext cx="2336700" cy="969900"/>
          </a:xfrm>
          <a:prstGeom prst="diamond">
            <a:avLst/>
          </a:prstGeom>
          <a:solidFill>
            <a:schemeClr val="lt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年齢が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18歳以下?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05" name="Google Shape;105;p16"/>
          <p:cNvSpPr/>
          <p:nvPr/>
        </p:nvSpPr>
        <p:spPr>
          <a:xfrm>
            <a:off x="6216175" y="3519500"/>
            <a:ext cx="1219800" cy="6612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１時間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２００円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06" name="Google Shape;106;p16"/>
          <p:cNvSpPr/>
          <p:nvPr/>
        </p:nvSpPr>
        <p:spPr>
          <a:xfrm>
            <a:off x="7727125" y="3519500"/>
            <a:ext cx="1219800" cy="6612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１時間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５</a:t>
            </a: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００円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107" name="Google Shape;107;p16"/>
          <p:cNvCxnSpPr>
            <a:stCxn id="104" idx="2"/>
            <a:endCxn id="105" idx="0"/>
          </p:cNvCxnSpPr>
          <p:nvPr/>
        </p:nvCxnSpPr>
        <p:spPr>
          <a:xfrm>
            <a:off x="6826075" y="3166250"/>
            <a:ext cx="0" cy="3534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08" name="Google Shape;108;p16"/>
          <p:cNvCxnSpPr/>
          <p:nvPr/>
        </p:nvCxnSpPr>
        <p:spPr>
          <a:xfrm>
            <a:off x="6826075" y="1855200"/>
            <a:ext cx="0" cy="3534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09" name="Google Shape;109;p16"/>
          <p:cNvCxnSpPr/>
          <p:nvPr/>
        </p:nvCxnSpPr>
        <p:spPr>
          <a:xfrm>
            <a:off x="6826075" y="4180700"/>
            <a:ext cx="0" cy="6396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10" name="Google Shape;110;p16"/>
          <p:cNvCxnSpPr>
            <a:stCxn id="104" idx="3"/>
            <a:endCxn id="106" idx="0"/>
          </p:cNvCxnSpPr>
          <p:nvPr/>
        </p:nvCxnSpPr>
        <p:spPr>
          <a:xfrm>
            <a:off x="7994425" y="2681300"/>
            <a:ext cx="342600" cy="838200"/>
          </a:xfrm>
          <a:prstGeom prst="bentConnector2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111" name="Google Shape;111;p16"/>
          <p:cNvCxnSpPr>
            <a:stCxn id="106" idx="2"/>
          </p:cNvCxnSpPr>
          <p:nvPr/>
        </p:nvCxnSpPr>
        <p:spPr>
          <a:xfrm>
            <a:off x="8337025" y="4180700"/>
            <a:ext cx="0" cy="2868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2" name="Google Shape;112;p16"/>
          <p:cNvCxnSpPr/>
          <p:nvPr/>
        </p:nvCxnSpPr>
        <p:spPr>
          <a:xfrm rot="10800000">
            <a:off x="6833354" y="4467509"/>
            <a:ext cx="1513800" cy="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13" name="Google Shape;113;p16"/>
          <p:cNvSpPr txBox="1"/>
          <p:nvPr/>
        </p:nvSpPr>
        <p:spPr>
          <a:xfrm>
            <a:off x="6826075" y="3107200"/>
            <a:ext cx="6099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Yes</a:t>
            </a:r>
            <a:endParaRPr sz="18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14" name="Google Shape;114;p16"/>
          <p:cNvSpPr txBox="1"/>
          <p:nvPr/>
        </p:nvSpPr>
        <p:spPr>
          <a:xfrm>
            <a:off x="7933375" y="2272550"/>
            <a:ext cx="502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No</a:t>
            </a:r>
            <a:endParaRPr sz="18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15" name="Google Shape;115;p16"/>
          <p:cNvSpPr/>
          <p:nvPr/>
        </p:nvSpPr>
        <p:spPr>
          <a:xfrm>
            <a:off x="7283575" y="1906200"/>
            <a:ext cx="1018500" cy="353400"/>
          </a:xfrm>
          <a:prstGeom prst="wedgeRoundRectCallout">
            <a:avLst>
              <a:gd fmla="val -55617" name="adj1"/>
              <a:gd fmla="val 75129" name="adj2"/>
              <a:gd fmla="val 0" name="adj3"/>
            </a:avLst>
          </a:prstGeom>
          <a:solidFill>
            <a:schemeClr val="lt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条件式</a:t>
            </a:r>
            <a:endParaRPr sz="18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7"/>
          <p:cNvSpPr txBox="1"/>
          <p:nvPr>
            <p:ph type="title"/>
          </p:nvPr>
        </p:nvSpPr>
        <p:spPr>
          <a:xfrm>
            <a:off x="223525" y="132250"/>
            <a:ext cx="8799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3. 条件分岐➀</a:t>
            </a:r>
            <a:endParaRPr/>
          </a:p>
        </p:txBody>
      </p:sp>
      <p:sp>
        <p:nvSpPr>
          <p:cNvPr id="121" name="Google Shape;121;p17"/>
          <p:cNvSpPr txBox="1"/>
          <p:nvPr/>
        </p:nvSpPr>
        <p:spPr>
          <a:xfrm>
            <a:off x="223525" y="1072775"/>
            <a:ext cx="4523100" cy="5541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日常生活における条件分岐の例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122" name="Google Shape;122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02250" y="132250"/>
            <a:ext cx="879485" cy="969900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p17"/>
          <p:cNvSpPr txBox="1"/>
          <p:nvPr/>
        </p:nvSpPr>
        <p:spPr>
          <a:xfrm>
            <a:off x="223525" y="1906200"/>
            <a:ext cx="27774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もし18歳以下なら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24" name="Google Shape;124;p17"/>
          <p:cNvSpPr txBox="1"/>
          <p:nvPr/>
        </p:nvSpPr>
        <p:spPr>
          <a:xfrm>
            <a:off x="223525" y="2938200"/>
            <a:ext cx="24690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そうでなければ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25" name="Google Shape;125;p17"/>
          <p:cNvSpPr txBox="1"/>
          <p:nvPr/>
        </p:nvSpPr>
        <p:spPr>
          <a:xfrm>
            <a:off x="590875" y="2384100"/>
            <a:ext cx="24690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１時間２００円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26" name="Google Shape;126;p17"/>
          <p:cNvSpPr txBox="1"/>
          <p:nvPr/>
        </p:nvSpPr>
        <p:spPr>
          <a:xfrm>
            <a:off x="590875" y="3420650"/>
            <a:ext cx="24102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１時間５００円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27" name="Google Shape;127;p17"/>
          <p:cNvSpPr txBox="1"/>
          <p:nvPr/>
        </p:nvSpPr>
        <p:spPr>
          <a:xfrm>
            <a:off x="4822825" y="1072775"/>
            <a:ext cx="41589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カラオケの１人あたりの料金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28" name="Google Shape;128;p17"/>
          <p:cNvSpPr/>
          <p:nvPr/>
        </p:nvSpPr>
        <p:spPr>
          <a:xfrm>
            <a:off x="3059875" y="2196350"/>
            <a:ext cx="2336700" cy="969900"/>
          </a:xfrm>
          <a:prstGeom prst="diamond">
            <a:avLst/>
          </a:prstGeom>
          <a:solidFill>
            <a:schemeClr val="lt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年齢が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18歳以下?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29" name="Google Shape;129;p17"/>
          <p:cNvSpPr/>
          <p:nvPr/>
        </p:nvSpPr>
        <p:spPr>
          <a:xfrm>
            <a:off x="3618325" y="3519500"/>
            <a:ext cx="1219800" cy="6612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１時間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２００円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30" name="Google Shape;130;p17"/>
          <p:cNvSpPr/>
          <p:nvPr/>
        </p:nvSpPr>
        <p:spPr>
          <a:xfrm>
            <a:off x="5129275" y="3519500"/>
            <a:ext cx="1219800" cy="6612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１時間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５００円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131" name="Google Shape;131;p17"/>
          <p:cNvCxnSpPr>
            <a:stCxn id="128" idx="2"/>
            <a:endCxn id="129" idx="0"/>
          </p:cNvCxnSpPr>
          <p:nvPr/>
        </p:nvCxnSpPr>
        <p:spPr>
          <a:xfrm>
            <a:off x="4228225" y="3166250"/>
            <a:ext cx="0" cy="3534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32" name="Google Shape;132;p17"/>
          <p:cNvCxnSpPr/>
          <p:nvPr/>
        </p:nvCxnSpPr>
        <p:spPr>
          <a:xfrm>
            <a:off x="4228225" y="1855200"/>
            <a:ext cx="0" cy="3534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33" name="Google Shape;133;p17"/>
          <p:cNvCxnSpPr/>
          <p:nvPr/>
        </p:nvCxnSpPr>
        <p:spPr>
          <a:xfrm>
            <a:off x="4228225" y="4180700"/>
            <a:ext cx="0" cy="6396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34" name="Google Shape;134;p17"/>
          <p:cNvCxnSpPr>
            <a:stCxn id="128" idx="3"/>
            <a:endCxn id="130" idx="0"/>
          </p:cNvCxnSpPr>
          <p:nvPr/>
        </p:nvCxnSpPr>
        <p:spPr>
          <a:xfrm>
            <a:off x="5396575" y="2681300"/>
            <a:ext cx="342600" cy="838200"/>
          </a:xfrm>
          <a:prstGeom prst="bentConnector2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135" name="Google Shape;135;p17"/>
          <p:cNvCxnSpPr>
            <a:stCxn id="130" idx="2"/>
          </p:cNvCxnSpPr>
          <p:nvPr/>
        </p:nvCxnSpPr>
        <p:spPr>
          <a:xfrm>
            <a:off x="5739175" y="4180700"/>
            <a:ext cx="0" cy="2868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6" name="Google Shape;136;p17"/>
          <p:cNvCxnSpPr/>
          <p:nvPr/>
        </p:nvCxnSpPr>
        <p:spPr>
          <a:xfrm rot="10800000">
            <a:off x="4235504" y="4467509"/>
            <a:ext cx="1513800" cy="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37" name="Google Shape;137;p17"/>
          <p:cNvSpPr txBox="1"/>
          <p:nvPr/>
        </p:nvSpPr>
        <p:spPr>
          <a:xfrm>
            <a:off x="4228225" y="3107200"/>
            <a:ext cx="6099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Yes</a:t>
            </a:r>
            <a:endParaRPr sz="18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38" name="Google Shape;138;p17"/>
          <p:cNvSpPr txBox="1"/>
          <p:nvPr/>
        </p:nvSpPr>
        <p:spPr>
          <a:xfrm>
            <a:off x="5335525" y="2272550"/>
            <a:ext cx="502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No</a:t>
            </a:r>
            <a:endParaRPr sz="18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39" name="Google Shape;139;p17"/>
          <p:cNvSpPr/>
          <p:nvPr/>
        </p:nvSpPr>
        <p:spPr>
          <a:xfrm>
            <a:off x="4685725" y="1906200"/>
            <a:ext cx="1018500" cy="353400"/>
          </a:xfrm>
          <a:prstGeom prst="wedgeRoundRectCallout">
            <a:avLst>
              <a:gd fmla="val -55617" name="adj1"/>
              <a:gd fmla="val 75129" name="adj2"/>
              <a:gd fmla="val 0" name="adj3"/>
            </a:avLst>
          </a:prstGeom>
          <a:solidFill>
            <a:schemeClr val="lt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条件式</a:t>
            </a:r>
            <a:endParaRPr sz="18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40" name="Google Shape;140;p17"/>
          <p:cNvSpPr txBox="1"/>
          <p:nvPr/>
        </p:nvSpPr>
        <p:spPr>
          <a:xfrm>
            <a:off x="6640225" y="2958950"/>
            <a:ext cx="2203800" cy="14775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if (条件式) :</a:t>
            </a:r>
            <a:endParaRPr sz="21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　Yesの時の処理</a:t>
            </a:r>
            <a:endParaRPr sz="21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else :</a:t>
            </a:r>
            <a:endParaRPr sz="21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　Noの時の処理</a:t>
            </a:r>
            <a:endParaRPr sz="21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41" name="Google Shape;141;p17"/>
          <p:cNvSpPr txBox="1"/>
          <p:nvPr/>
        </p:nvSpPr>
        <p:spPr>
          <a:xfrm>
            <a:off x="6321925" y="2414775"/>
            <a:ext cx="26718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プログラムの構成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18"/>
          <p:cNvSpPr txBox="1"/>
          <p:nvPr>
            <p:ph type="title"/>
          </p:nvPr>
        </p:nvSpPr>
        <p:spPr>
          <a:xfrm>
            <a:off x="223525" y="132250"/>
            <a:ext cx="8799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3.1 </a:t>
            </a:r>
            <a:r>
              <a:rPr lang="ja"/>
              <a:t>単純な条件処理</a:t>
            </a:r>
            <a:endParaRPr/>
          </a:p>
        </p:txBody>
      </p:sp>
      <p:sp>
        <p:nvSpPr>
          <p:cNvPr id="147" name="Google Shape;147;p18"/>
          <p:cNvSpPr txBox="1"/>
          <p:nvPr/>
        </p:nvSpPr>
        <p:spPr>
          <a:xfrm>
            <a:off x="223525" y="1072775"/>
            <a:ext cx="3656100" cy="554100"/>
          </a:xfrm>
          <a:prstGeom prst="rect">
            <a:avLst/>
          </a:prstGeom>
          <a:solidFill>
            <a:srgbClr val="D9EAD3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条件式でよく使う書き方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148" name="Google Shape;148;p18"/>
          <p:cNvPicPr preferRelativeResize="0"/>
          <p:nvPr/>
        </p:nvPicPr>
        <p:blipFill rotWithShape="1">
          <a:blip r:embed="rId3">
            <a:alphaModFix/>
          </a:blip>
          <a:srcRect b="0" l="0" r="49763" t="0"/>
          <a:stretch/>
        </p:blipFill>
        <p:spPr>
          <a:xfrm>
            <a:off x="236300" y="1838050"/>
            <a:ext cx="4375249" cy="1292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" name="Google Shape;149;p18"/>
          <p:cNvPicPr preferRelativeResize="0"/>
          <p:nvPr/>
        </p:nvPicPr>
        <p:blipFill rotWithShape="1">
          <a:blip r:embed="rId3">
            <a:alphaModFix/>
          </a:blip>
          <a:srcRect b="0" l="49763" r="0" t="0"/>
          <a:stretch/>
        </p:blipFill>
        <p:spPr>
          <a:xfrm>
            <a:off x="4692549" y="1838050"/>
            <a:ext cx="4375249" cy="1292126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Google Shape;150;p18"/>
          <p:cNvSpPr txBox="1"/>
          <p:nvPr/>
        </p:nvSpPr>
        <p:spPr>
          <a:xfrm>
            <a:off x="312500" y="3770250"/>
            <a:ext cx="1128600" cy="5541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使用例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51" name="Google Shape;151;p18"/>
          <p:cNvSpPr/>
          <p:nvPr/>
        </p:nvSpPr>
        <p:spPr>
          <a:xfrm>
            <a:off x="1894750" y="3228800"/>
            <a:ext cx="2797800" cy="353400"/>
          </a:xfrm>
          <a:prstGeom prst="wedgeRoundRectCallout">
            <a:avLst>
              <a:gd fmla="val -53116" name="adj1"/>
              <a:gd fmla="val -98698" name="adj2"/>
              <a:gd fmla="val 0" name="adj3"/>
            </a:avLst>
          </a:prstGeom>
          <a:solidFill>
            <a:schemeClr val="lt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数学の=に近いイメージ</a:t>
            </a:r>
            <a:endParaRPr sz="18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52" name="Google Shape;152;p18"/>
          <p:cNvSpPr txBox="1"/>
          <p:nvPr/>
        </p:nvSpPr>
        <p:spPr>
          <a:xfrm>
            <a:off x="1502850" y="3757025"/>
            <a:ext cx="60828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年齢(age)が18以下　…　age &lt;= 18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レベル(lebel)が7　　…　level == 7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" name="Google Shape;157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2750" y="1614901"/>
            <a:ext cx="7356440" cy="2434600"/>
          </a:xfrm>
          <a:prstGeom prst="rect">
            <a:avLst/>
          </a:prstGeom>
          <a:noFill/>
          <a:ln>
            <a:noFill/>
          </a:ln>
        </p:spPr>
      </p:pic>
      <p:sp>
        <p:nvSpPr>
          <p:cNvPr id="158" name="Google Shape;158;p19"/>
          <p:cNvSpPr txBox="1"/>
          <p:nvPr>
            <p:ph type="title"/>
          </p:nvPr>
        </p:nvSpPr>
        <p:spPr>
          <a:xfrm>
            <a:off x="223525" y="132250"/>
            <a:ext cx="8799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3.1 単純な条件処理</a:t>
            </a:r>
            <a:endParaRPr/>
          </a:p>
        </p:txBody>
      </p:sp>
      <p:sp>
        <p:nvSpPr>
          <p:cNvPr id="159" name="Google Shape;159;p19"/>
          <p:cNvSpPr txBox="1"/>
          <p:nvPr/>
        </p:nvSpPr>
        <p:spPr>
          <a:xfrm>
            <a:off x="312500" y="948675"/>
            <a:ext cx="11286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(例１)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60" name="Google Shape;160;p19"/>
          <p:cNvSpPr txBox="1"/>
          <p:nvPr/>
        </p:nvSpPr>
        <p:spPr>
          <a:xfrm>
            <a:off x="1441100" y="948675"/>
            <a:ext cx="57861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カラオケ屋の料金を表示するプログラム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61" name="Google Shape;161;p19"/>
          <p:cNvSpPr/>
          <p:nvPr/>
        </p:nvSpPr>
        <p:spPr>
          <a:xfrm>
            <a:off x="3285304" y="2449504"/>
            <a:ext cx="367500" cy="367500"/>
          </a:xfrm>
          <a:prstGeom prst="ellipse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62" name="Google Shape;162;p19"/>
          <p:cNvSpPr/>
          <p:nvPr/>
        </p:nvSpPr>
        <p:spPr>
          <a:xfrm>
            <a:off x="3967814" y="2160239"/>
            <a:ext cx="2224500" cy="367500"/>
          </a:xfrm>
          <a:prstGeom prst="wedgeRoundRectCallout">
            <a:avLst>
              <a:gd fmla="val -64655" name="adj1"/>
              <a:gd fmla="val 53973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コロン忘れるな！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163" name="Google Shape;163;p19"/>
          <p:cNvCxnSpPr/>
          <p:nvPr/>
        </p:nvCxnSpPr>
        <p:spPr>
          <a:xfrm>
            <a:off x="1043400" y="3030050"/>
            <a:ext cx="529200" cy="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triangle"/>
            <a:tailEnd len="med" w="med" type="triangle"/>
          </a:ln>
        </p:spPr>
      </p:cxnSp>
      <p:cxnSp>
        <p:nvCxnSpPr>
          <p:cNvPr id="164" name="Google Shape;164;p19"/>
          <p:cNvCxnSpPr/>
          <p:nvPr/>
        </p:nvCxnSpPr>
        <p:spPr>
          <a:xfrm>
            <a:off x="1043400" y="3826325"/>
            <a:ext cx="529200" cy="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triangle"/>
            <a:tailEnd len="med" w="med" type="triangle"/>
          </a:ln>
        </p:spPr>
      </p:cxnSp>
      <p:sp>
        <p:nvSpPr>
          <p:cNvPr id="165" name="Google Shape;165;p19"/>
          <p:cNvSpPr/>
          <p:nvPr/>
        </p:nvSpPr>
        <p:spPr>
          <a:xfrm>
            <a:off x="550700" y="4243150"/>
            <a:ext cx="3899100" cy="661200"/>
          </a:xfrm>
          <a:prstGeom prst="wedgeRoundRectCallout">
            <a:avLst>
              <a:gd fmla="val -29990" name="adj1"/>
              <a:gd fmla="val -109846" name="adj2"/>
              <a:gd fmla="val 0" name="adj3"/>
            </a:avLst>
          </a:prstGeom>
          <a:solidFill>
            <a:schemeClr val="lt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コロンを入力した後で改行すると</a:t>
            </a:r>
            <a:endParaRPr sz="18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自動的にインデントが空けられる</a:t>
            </a:r>
            <a:endParaRPr sz="18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66" name="Google Shape;166;p19"/>
          <p:cNvSpPr/>
          <p:nvPr/>
        </p:nvSpPr>
        <p:spPr>
          <a:xfrm>
            <a:off x="1695613" y="3254003"/>
            <a:ext cx="367500" cy="367500"/>
          </a:xfrm>
          <a:prstGeom prst="ellipse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67" name="Google Shape;167;p19"/>
          <p:cNvSpPr/>
          <p:nvPr/>
        </p:nvSpPr>
        <p:spPr>
          <a:xfrm>
            <a:off x="2423700" y="3201700"/>
            <a:ext cx="2224500" cy="367500"/>
          </a:xfrm>
          <a:prstGeom prst="wedgeRoundRectCallout">
            <a:avLst>
              <a:gd fmla="val -65022" name="adj1"/>
              <a:gd fmla="val -8735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コロン忘れるな！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168" name="Google Shape;168;p19"/>
          <p:cNvCxnSpPr/>
          <p:nvPr/>
        </p:nvCxnSpPr>
        <p:spPr>
          <a:xfrm>
            <a:off x="1678189" y="2832200"/>
            <a:ext cx="1361400" cy="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69" name="Google Shape;169;p19"/>
          <p:cNvSpPr/>
          <p:nvPr/>
        </p:nvSpPr>
        <p:spPr>
          <a:xfrm>
            <a:off x="1230444" y="2082663"/>
            <a:ext cx="937500" cy="367500"/>
          </a:xfrm>
          <a:prstGeom prst="wedgeRoundRectCallout">
            <a:avLst>
              <a:gd fmla="val 72305" name="adj1"/>
              <a:gd fmla="val 60153" name="adj2"/>
              <a:gd fmla="val 0" name="adj3"/>
            </a:avLst>
          </a:prstGeom>
          <a:solidFill>
            <a:schemeClr val="lt1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条件式</a:t>
            </a:r>
            <a:endParaRPr sz="18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20"/>
          <p:cNvSpPr txBox="1"/>
          <p:nvPr>
            <p:ph type="title"/>
          </p:nvPr>
        </p:nvSpPr>
        <p:spPr>
          <a:xfrm>
            <a:off x="223525" y="132250"/>
            <a:ext cx="8799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3.1 単純な条件処理</a:t>
            </a:r>
            <a:endParaRPr/>
          </a:p>
        </p:txBody>
      </p:sp>
      <p:sp>
        <p:nvSpPr>
          <p:cNvPr id="175" name="Google Shape;175;p20"/>
          <p:cNvSpPr txBox="1"/>
          <p:nvPr/>
        </p:nvSpPr>
        <p:spPr>
          <a:xfrm>
            <a:off x="312500" y="948675"/>
            <a:ext cx="8631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問１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76" name="Google Shape;176;p20"/>
          <p:cNvSpPr txBox="1"/>
          <p:nvPr/>
        </p:nvSpPr>
        <p:spPr>
          <a:xfrm>
            <a:off x="1235350" y="948675"/>
            <a:ext cx="74058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入力された数値が偶数か奇数か判断するプログラム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177" name="Google Shape;177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5075" y="1586150"/>
            <a:ext cx="6055375" cy="1976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8" name="Google Shape;178;p20"/>
          <p:cNvPicPr preferRelativeResize="0"/>
          <p:nvPr/>
        </p:nvPicPr>
        <p:blipFill rotWithShape="1">
          <a:blip r:embed="rId4">
            <a:alphaModFix/>
          </a:blip>
          <a:srcRect b="15932" l="29117" r="28251" t="17347"/>
          <a:stretch/>
        </p:blipFill>
        <p:spPr>
          <a:xfrm>
            <a:off x="825550" y="2410100"/>
            <a:ext cx="3524375" cy="1045350"/>
          </a:xfrm>
          <a:prstGeom prst="rect">
            <a:avLst/>
          </a:prstGeom>
          <a:noFill/>
          <a:ln>
            <a:noFill/>
          </a:ln>
        </p:spPr>
      </p:pic>
      <p:sp>
        <p:nvSpPr>
          <p:cNvPr id="179" name="Google Shape;179;p20"/>
          <p:cNvSpPr txBox="1"/>
          <p:nvPr/>
        </p:nvSpPr>
        <p:spPr>
          <a:xfrm>
            <a:off x="3485425" y="4259700"/>
            <a:ext cx="55377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☆２で割った余り　が　０　に等しければ「偶数」</a:t>
            </a:r>
            <a:endParaRPr sz="18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　余りの計算に使う記号は何だった？</a:t>
            </a:r>
            <a:endParaRPr sz="18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180" name="Google Shape;180;p20"/>
          <p:cNvPicPr preferRelativeResize="0"/>
          <p:nvPr/>
        </p:nvPicPr>
        <p:blipFill rotWithShape="1">
          <a:blip r:embed="rId4">
            <a:alphaModFix/>
          </a:blip>
          <a:srcRect b="15932" l="29117" r="28251" t="17347"/>
          <a:stretch/>
        </p:blipFill>
        <p:spPr>
          <a:xfrm>
            <a:off x="1454875" y="2057400"/>
            <a:ext cx="1396100" cy="281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1" name="Google Shape;181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297825" y="3526975"/>
            <a:ext cx="2940615" cy="661200"/>
          </a:xfrm>
          <a:prstGeom prst="rect">
            <a:avLst/>
          </a:prstGeom>
          <a:noFill/>
          <a:ln>
            <a:noFill/>
          </a:ln>
        </p:spPr>
      </p:pic>
      <p:sp>
        <p:nvSpPr>
          <p:cNvPr id="182" name="Google Shape;182;p20"/>
          <p:cNvSpPr txBox="1"/>
          <p:nvPr/>
        </p:nvSpPr>
        <p:spPr>
          <a:xfrm>
            <a:off x="437000" y="3544775"/>
            <a:ext cx="1723200" cy="554100"/>
          </a:xfrm>
          <a:prstGeom prst="rect">
            <a:avLst/>
          </a:prstGeom>
          <a:solidFill>
            <a:srgbClr val="F4CCCC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実行結果例</a:t>
            </a:r>
            <a:endParaRPr sz="24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21"/>
          <p:cNvSpPr txBox="1"/>
          <p:nvPr>
            <p:ph type="title"/>
          </p:nvPr>
        </p:nvSpPr>
        <p:spPr>
          <a:xfrm>
            <a:off x="223525" y="132250"/>
            <a:ext cx="8799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3.2 </a:t>
            </a:r>
            <a:r>
              <a:rPr lang="ja"/>
              <a:t>複数の処理を行う</a:t>
            </a:r>
            <a:r>
              <a:rPr lang="ja"/>
              <a:t>条件処理</a:t>
            </a:r>
            <a:endParaRPr/>
          </a:p>
        </p:txBody>
      </p:sp>
      <p:sp>
        <p:nvSpPr>
          <p:cNvPr id="188" name="Google Shape;188;p21"/>
          <p:cNvSpPr txBox="1"/>
          <p:nvPr/>
        </p:nvSpPr>
        <p:spPr>
          <a:xfrm>
            <a:off x="312500" y="948675"/>
            <a:ext cx="11286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(例</a:t>
            </a: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２</a:t>
            </a: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)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89" name="Google Shape;189;p21"/>
          <p:cNvSpPr txBox="1"/>
          <p:nvPr/>
        </p:nvSpPr>
        <p:spPr>
          <a:xfrm>
            <a:off x="1441100" y="948675"/>
            <a:ext cx="53043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ａ－ｂ の絶対値を求めるプログラム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190" name="Google Shape;190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4575" y="1502775"/>
            <a:ext cx="6555725" cy="3485325"/>
          </a:xfrm>
          <a:prstGeom prst="rect">
            <a:avLst/>
          </a:prstGeom>
          <a:noFill/>
          <a:ln>
            <a:noFill/>
          </a:ln>
        </p:spPr>
      </p:pic>
      <p:sp>
        <p:nvSpPr>
          <p:cNvPr id="191" name="Google Shape;191;p21"/>
          <p:cNvSpPr/>
          <p:nvPr/>
        </p:nvSpPr>
        <p:spPr>
          <a:xfrm>
            <a:off x="5678825" y="3106725"/>
            <a:ext cx="176100" cy="661200"/>
          </a:xfrm>
          <a:prstGeom prst="rightBrace">
            <a:avLst>
              <a:gd fmla="val 50000" name="adj1"/>
              <a:gd fmla="val 50000" name="adj2"/>
            </a:avLst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92" name="Google Shape;192;p21"/>
          <p:cNvSpPr/>
          <p:nvPr/>
        </p:nvSpPr>
        <p:spPr>
          <a:xfrm>
            <a:off x="5678825" y="4326900"/>
            <a:ext cx="176100" cy="661200"/>
          </a:xfrm>
          <a:prstGeom prst="rightBrace">
            <a:avLst>
              <a:gd fmla="val 50000" name="adj1"/>
              <a:gd fmla="val 50000" name="adj2"/>
            </a:avLst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93" name="Google Shape;193;p21"/>
          <p:cNvSpPr txBox="1"/>
          <p:nvPr/>
        </p:nvSpPr>
        <p:spPr>
          <a:xfrm>
            <a:off x="5854925" y="3160275"/>
            <a:ext cx="26388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２行以上でもＯＫ</a:t>
            </a:r>
            <a:endParaRPr sz="24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94" name="Google Shape;194;p21"/>
          <p:cNvSpPr txBox="1"/>
          <p:nvPr/>
        </p:nvSpPr>
        <p:spPr>
          <a:xfrm>
            <a:off x="5854925" y="4380450"/>
            <a:ext cx="26388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２行以上でもＯＫ</a:t>
            </a:r>
            <a:endParaRPr sz="24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95" name="Google Shape;195;p21"/>
          <p:cNvSpPr/>
          <p:nvPr/>
        </p:nvSpPr>
        <p:spPr>
          <a:xfrm>
            <a:off x="2183175" y="3851950"/>
            <a:ext cx="3457200" cy="307800"/>
          </a:xfrm>
          <a:prstGeom prst="wedgeRoundRectCallout">
            <a:avLst>
              <a:gd fmla="val -57290" name="adj1"/>
              <a:gd fmla="val -8687" name="adj2"/>
              <a:gd fmla="val 0" name="adj3"/>
            </a:avLst>
          </a:prstGeom>
          <a:solidFill>
            <a:schemeClr val="lt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一旦、左側のインデントは消す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