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5143500" cx="9144000"/>
  <p:notesSz cx="6858000" cy="9144000"/>
  <p:embeddedFontLst>
    <p:embeddedFont>
      <p:font typeface="M PLUS Rounded 1c"/>
      <p:regular r:id="rId21"/>
      <p:bold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B2D2503A-DD6A-471C-976D-4A64272B4660}">
  <a:tblStyle styleId="{B2D2503A-DD6A-471C-976D-4A64272B466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22" Type="http://schemas.openxmlformats.org/officeDocument/2006/relationships/font" Target="fonts/MPLUSRounded1c-bold.fntdata"/><Relationship Id="rId10" Type="http://schemas.openxmlformats.org/officeDocument/2006/relationships/slide" Target="slides/slide4.xml"/><Relationship Id="rId21" Type="http://schemas.openxmlformats.org/officeDocument/2006/relationships/font" Target="fonts/MPLUSRounded1c-regular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8ac9789cc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8ac9789cc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2c603b678c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32c603b678c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32c603b678c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32c603b678c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32c603b678c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32c603b678c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32c603b678c_0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32c603b678c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32c603b678c_0_1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32c603b678c_0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2c2a0331df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32c2a0331df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2f3684ea50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32f3684ea50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2f3684ea50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32f3684ea50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32f3684ea50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32f3684ea50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2c603b678c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32c603b678c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2c603b678c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2c603b678c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2c603b678c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2c603b678c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2c603b678c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32c603b678c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431800" lvl="0" marL="457200" algn="ctr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indent="-406400" lvl="1" marL="914400" algn="ctr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381000" lvl="2" marL="1371600" algn="ctr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68300" lvl="3" marL="18288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4pPr>
            <a:lvl5pPr indent="-355600" lvl="4" marL="2286000" algn="ctr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42900" lvl="5" marL="27432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30200" lvl="6" marL="32004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957038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431800" lvl="0" marL="457200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indent="-406400" lvl="1" marL="914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68300" lvl="3" marL="18288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431800" lvl="0" marL="457200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indent="-406400" lvl="1" marL="914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68300" lvl="3" marL="18288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957038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4318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M PLUS Rounded 1c"/>
              <a:buChar char="●"/>
              <a:defRPr sz="32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1pPr>
            <a:lvl2pPr indent="-4064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 PLUS Rounded 1c"/>
              <a:buChar char="○"/>
              <a:defRPr sz="2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2pPr>
            <a:lvl3pPr indent="-3810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M PLUS Rounded 1c"/>
              <a:buChar char="■"/>
              <a:defRPr sz="24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3pPr>
            <a:lvl4pPr indent="-3683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M PLUS Rounded 1c"/>
              <a:buChar char="●"/>
              <a:defRPr sz="22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4pPr>
            <a:lvl5pPr indent="-3556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 PLUS Rounded 1c"/>
              <a:buChar char="○"/>
              <a:defRPr sz="20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5pPr>
            <a:lvl6pPr indent="-3429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 PLUS Rounded 1c"/>
              <a:buChar char="■"/>
              <a:defRPr sz="1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6pPr>
            <a:lvl7pPr indent="-3302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 PLUS Rounded 1c"/>
              <a:buChar char="●"/>
              <a:defRPr sz="16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 PLUS Rounded 1c"/>
              <a:buChar char="○"/>
              <a:defRPr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 PLUS Rounded 1c"/>
              <a:buChar char="■"/>
              <a:defRPr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5" Type="http://schemas.openxmlformats.org/officeDocument/2006/relationships/image" Target="../media/image3.png"/><Relationship Id="rId6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１年</a:t>
            </a:r>
            <a:r>
              <a:rPr lang="ja"/>
              <a:t>ＬＣ情報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後期⑫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整列のアルゴリズム</a:t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1119300" y="3626725"/>
            <a:ext cx="6905400" cy="12930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今回の授業の.ipynbファイルをダウンロードし、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Googleコラボにアップロードしましょう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（手順は第１回か第２回のスライド参照）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2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演習：整列のアルゴリズム</a:t>
            </a:r>
            <a:r>
              <a:rPr lang="ja"/>
              <a:t>（簡単な例）</a:t>
            </a:r>
            <a:endParaRPr/>
          </a:p>
        </p:txBody>
      </p:sp>
      <p:graphicFrame>
        <p:nvGraphicFramePr>
          <p:cNvPr id="157" name="Google Shape;157;p22"/>
          <p:cNvGraphicFramePr/>
          <p:nvPr/>
        </p:nvGraphicFramePr>
        <p:xfrm>
          <a:off x="889300" y="16013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{B2D2503A-DD6A-471C-976D-4A64272B4660}</a:tableStyleId>
              </a:tblPr>
              <a:tblGrid>
                <a:gridCol w="920675"/>
                <a:gridCol w="920675"/>
                <a:gridCol w="920675"/>
                <a:gridCol w="920675"/>
              </a:tblGrid>
              <a:tr h="1812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24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15</a:t>
                      </a:r>
                      <a:endParaRPr sz="24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30</a:t>
                      </a:r>
                      <a:endParaRPr sz="24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40</a:t>
                      </a:r>
                      <a:endParaRPr sz="24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158" name="Google Shape;158;p22"/>
          <p:cNvSpPr txBox="1"/>
          <p:nvPr/>
        </p:nvSpPr>
        <p:spPr>
          <a:xfrm>
            <a:off x="223525" y="1047300"/>
            <a:ext cx="481800" cy="554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59" name="Google Shape;159;p22"/>
          <p:cNvSpPr txBox="1"/>
          <p:nvPr/>
        </p:nvSpPr>
        <p:spPr>
          <a:xfrm>
            <a:off x="1024300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60" name="Google Shape;160;p22"/>
          <p:cNvSpPr txBox="1"/>
          <p:nvPr/>
        </p:nvSpPr>
        <p:spPr>
          <a:xfrm>
            <a:off x="1950125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61" name="Google Shape;161;p22"/>
          <p:cNvSpPr txBox="1"/>
          <p:nvPr/>
        </p:nvSpPr>
        <p:spPr>
          <a:xfrm>
            <a:off x="2875950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62" name="Google Shape;162;p22"/>
          <p:cNvSpPr txBox="1"/>
          <p:nvPr/>
        </p:nvSpPr>
        <p:spPr>
          <a:xfrm>
            <a:off x="3801775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[3]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63" name="Google Shape;163;p22"/>
          <p:cNvSpPr txBox="1"/>
          <p:nvPr/>
        </p:nvSpPr>
        <p:spPr>
          <a:xfrm>
            <a:off x="223525" y="2504775"/>
            <a:ext cx="8211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②ー１　１番目から３番目までの最小値を見つける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64" name="Google Shape;164;p22"/>
          <p:cNvSpPr txBox="1"/>
          <p:nvPr/>
        </p:nvSpPr>
        <p:spPr>
          <a:xfrm>
            <a:off x="223525" y="3058875"/>
            <a:ext cx="82119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②ー２　最小値が１番目以外であれば、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　　　　最小値と１番目の場所を入れ替える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65" name="Google Shape;165;p22"/>
          <p:cNvSpPr txBox="1"/>
          <p:nvPr/>
        </p:nvSpPr>
        <p:spPr>
          <a:xfrm>
            <a:off x="223525" y="3982275"/>
            <a:ext cx="8211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②ー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３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　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１番目までが小さい順であることが確定する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3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演習：整列のアルゴリズム</a:t>
            </a:r>
            <a:r>
              <a:rPr lang="ja"/>
              <a:t>（簡単な例）</a:t>
            </a:r>
            <a:endParaRPr/>
          </a:p>
        </p:txBody>
      </p:sp>
      <p:graphicFrame>
        <p:nvGraphicFramePr>
          <p:cNvPr id="171" name="Google Shape;171;p23"/>
          <p:cNvGraphicFramePr/>
          <p:nvPr/>
        </p:nvGraphicFramePr>
        <p:xfrm>
          <a:off x="889300" y="16013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{B2D2503A-DD6A-471C-976D-4A64272B4660}</a:tableStyleId>
              </a:tblPr>
              <a:tblGrid>
                <a:gridCol w="920675"/>
                <a:gridCol w="920675"/>
                <a:gridCol w="920675"/>
                <a:gridCol w="920675"/>
              </a:tblGrid>
              <a:tr h="1812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24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15</a:t>
                      </a:r>
                      <a:endParaRPr sz="24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rgbClr val="0000FF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30</a:t>
                      </a:r>
                      <a:endParaRPr sz="2400">
                        <a:solidFill>
                          <a:srgbClr val="0000FF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40</a:t>
                      </a:r>
                      <a:endParaRPr sz="24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172" name="Google Shape;172;p23"/>
          <p:cNvSpPr txBox="1"/>
          <p:nvPr/>
        </p:nvSpPr>
        <p:spPr>
          <a:xfrm>
            <a:off x="223525" y="1047300"/>
            <a:ext cx="481800" cy="554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73" name="Google Shape;173;p23"/>
          <p:cNvSpPr txBox="1"/>
          <p:nvPr/>
        </p:nvSpPr>
        <p:spPr>
          <a:xfrm>
            <a:off x="1024300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74" name="Google Shape;174;p23"/>
          <p:cNvSpPr txBox="1"/>
          <p:nvPr/>
        </p:nvSpPr>
        <p:spPr>
          <a:xfrm>
            <a:off x="1950125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75" name="Google Shape;175;p23"/>
          <p:cNvSpPr txBox="1"/>
          <p:nvPr/>
        </p:nvSpPr>
        <p:spPr>
          <a:xfrm>
            <a:off x="2875950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76" name="Google Shape;176;p23"/>
          <p:cNvSpPr txBox="1"/>
          <p:nvPr/>
        </p:nvSpPr>
        <p:spPr>
          <a:xfrm>
            <a:off x="3801775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[3]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77" name="Google Shape;177;p23"/>
          <p:cNvSpPr txBox="1"/>
          <p:nvPr/>
        </p:nvSpPr>
        <p:spPr>
          <a:xfrm>
            <a:off x="223525" y="2504775"/>
            <a:ext cx="8211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③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ー１　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２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番目から３番目までの最小値を見つける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4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演習：整列のアルゴリズム</a:t>
            </a:r>
            <a:r>
              <a:rPr lang="ja"/>
              <a:t>（簡単な例）</a:t>
            </a:r>
            <a:endParaRPr/>
          </a:p>
        </p:txBody>
      </p:sp>
      <p:graphicFrame>
        <p:nvGraphicFramePr>
          <p:cNvPr id="183" name="Google Shape;183;p24"/>
          <p:cNvGraphicFramePr/>
          <p:nvPr/>
        </p:nvGraphicFramePr>
        <p:xfrm>
          <a:off x="889300" y="16013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{B2D2503A-DD6A-471C-976D-4A64272B4660}</a:tableStyleId>
              </a:tblPr>
              <a:tblGrid>
                <a:gridCol w="920675"/>
                <a:gridCol w="920675"/>
                <a:gridCol w="920675"/>
                <a:gridCol w="920675"/>
              </a:tblGrid>
              <a:tr h="1812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24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15</a:t>
                      </a:r>
                      <a:endParaRPr sz="24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rgbClr val="0000FF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30</a:t>
                      </a:r>
                      <a:endParaRPr sz="2400">
                        <a:solidFill>
                          <a:srgbClr val="0000FF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40</a:t>
                      </a:r>
                      <a:endParaRPr sz="24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184" name="Google Shape;184;p24"/>
          <p:cNvSpPr txBox="1"/>
          <p:nvPr/>
        </p:nvSpPr>
        <p:spPr>
          <a:xfrm>
            <a:off x="223525" y="1047300"/>
            <a:ext cx="481800" cy="554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85" name="Google Shape;185;p24"/>
          <p:cNvSpPr txBox="1"/>
          <p:nvPr/>
        </p:nvSpPr>
        <p:spPr>
          <a:xfrm>
            <a:off x="1024300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86" name="Google Shape;186;p24"/>
          <p:cNvSpPr txBox="1"/>
          <p:nvPr/>
        </p:nvSpPr>
        <p:spPr>
          <a:xfrm>
            <a:off x="1950125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87" name="Google Shape;187;p24"/>
          <p:cNvSpPr txBox="1"/>
          <p:nvPr/>
        </p:nvSpPr>
        <p:spPr>
          <a:xfrm>
            <a:off x="2875950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88" name="Google Shape;188;p24"/>
          <p:cNvSpPr txBox="1"/>
          <p:nvPr/>
        </p:nvSpPr>
        <p:spPr>
          <a:xfrm>
            <a:off x="3801775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[3]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89" name="Google Shape;189;p24"/>
          <p:cNvSpPr txBox="1"/>
          <p:nvPr/>
        </p:nvSpPr>
        <p:spPr>
          <a:xfrm>
            <a:off x="223525" y="2504775"/>
            <a:ext cx="8211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③ー１　２番目から３番目までの最小値を見つける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90" name="Google Shape;190;p24"/>
          <p:cNvSpPr txBox="1"/>
          <p:nvPr/>
        </p:nvSpPr>
        <p:spPr>
          <a:xfrm>
            <a:off x="223525" y="3058875"/>
            <a:ext cx="82119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③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ー２　最小値が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２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番目以外であれば、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　　　　最小値と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２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番目の場所を入れ替える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91" name="Google Shape;191;p24"/>
          <p:cNvSpPr/>
          <p:nvPr/>
        </p:nvSpPr>
        <p:spPr>
          <a:xfrm>
            <a:off x="5084725" y="1187413"/>
            <a:ext cx="3350700" cy="923400"/>
          </a:xfrm>
          <a:prstGeom prst="wedgeRoundRectCallout">
            <a:avLst>
              <a:gd fmla="val -64912" name="adj1"/>
              <a:gd fmla="val 25118" name="adj2"/>
              <a:gd fmla="val 0" name="adj3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２番目から３番目の間では、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先頭の２番目が最小なので、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latin typeface="M PLUS Rounded 1c"/>
                <a:ea typeface="M PLUS Rounded 1c"/>
                <a:cs typeface="M PLUS Rounded 1c"/>
                <a:sym typeface="M PLUS Rounded 1c"/>
              </a:rPr>
              <a:t>入れ替えはしない</a:t>
            </a:r>
            <a:endParaRPr sz="18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5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演習：整列のアルゴリズム</a:t>
            </a:r>
            <a:r>
              <a:rPr lang="ja"/>
              <a:t>（簡単な例）</a:t>
            </a:r>
            <a:endParaRPr/>
          </a:p>
        </p:txBody>
      </p:sp>
      <p:graphicFrame>
        <p:nvGraphicFramePr>
          <p:cNvPr id="197" name="Google Shape;197;p25"/>
          <p:cNvGraphicFramePr/>
          <p:nvPr/>
        </p:nvGraphicFramePr>
        <p:xfrm>
          <a:off x="889300" y="16013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{B2D2503A-DD6A-471C-976D-4A64272B4660}</a:tableStyleId>
              </a:tblPr>
              <a:tblGrid>
                <a:gridCol w="920675"/>
                <a:gridCol w="920675"/>
                <a:gridCol w="920675"/>
                <a:gridCol w="920675"/>
              </a:tblGrid>
              <a:tr h="1812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24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15</a:t>
                      </a:r>
                      <a:endParaRPr sz="24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30</a:t>
                      </a:r>
                      <a:endParaRPr sz="24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40</a:t>
                      </a:r>
                      <a:endParaRPr sz="24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198" name="Google Shape;198;p25"/>
          <p:cNvSpPr txBox="1"/>
          <p:nvPr/>
        </p:nvSpPr>
        <p:spPr>
          <a:xfrm>
            <a:off x="223525" y="1047300"/>
            <a:ext cx="481800" cy="554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99" name="Google Shape;199;p25"/>
          <p:cNvSpPr txBox="1"/>
          <p:nvPr/>
        </p:nvSpPr>
        <p:spPr>
          <a:xfrm>
            <a:off x="1024300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00" name="Google Shape;200;p25"/>
          <p:cNvSpPr txBox="1"/>
          <p:nvPr/>
        </p:nvSpPr>
        <p:spPr>
          <a:xfrm>
            <a:off x="1950125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01" name="Google Shape;201;p25"/>
          <p:cNvSpPr txBox="1"/>
          <p:nvPr/>
        </p:nvSpPr>
        <p:spPr>
          <a:xfrm>
            <a:off x="2875950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02" name="Google Shape;202;p25"/>
          <p:cNvSpPr txBox="1"/>
          <p:nvPr/>
        </p:nvSpPr>
        <p:spPr>
          <a:xfrm>
            <a:off x="3801775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[3]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03" name="Google Shape;203;p25"/>
          <p:cNvSpPr txBox="1"/>
          <p:nvPr/>
        </p:nvSpPr>
        <p:spPr>
          <a:xfrm>
            <a:off x="223525" y="2504775"/>
            <a:ext cx="8211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③ー１　２番目から３番目までの最小値を見つける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04" name="Google Shape;204;p25"/>
          <p:cNvSpPr txBox="1"/>
          <p:nvPr/>
        </p:nvSpPr>
        <p:spPr>
          <a:xfrm>
            <a:off x="223525" y="3058875"/>
            <a:ext cx="82119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③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ー２　最小値が２番目以外であれば、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　　　　最小値と２番目の場所を入れ替える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05" name="Google Shape;205;p25"/>
          <p:cNvSpPr txBox="1"/>
          <p:nvPr/>
        </p:nvSpPr>
        <p:spPr>
          <a:xfrm>
            <a:off x="223525" y="3982275"/>
            <a:ext cx="871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③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ー３　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２番目までが小さい順であることが確定する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06" name="Google Shape;206;p25"/>
          <p:cNvSpPr txBox="1"/>
          <p:nvPr/>
        </p:nvSpPr>
        <p:spPr>
          <a:xfrm>
            <a:off x="223525" y="4536375"/>
            <a:ext cx="881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☆残り１個になったので、末尾が最大値であることも確定する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6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演習：整列のアルゴリズム</a:t>
            </a:r>
            <a:endParaRPr/>
          </a:p>
        </p:txBody>
      </p:sp>
      <p:pic>
        <p:nvPicPr>
          <p:cNvPr id="212" name="Google Shape;21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" y="881688"/>
            <a:ext cx="4286025" cy="2919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26"/>
          <p:cNvPicPr preferRelativeResize="0"/>
          <p:nvPr/>
        </p:nvPicPr>
        <p:blipFill rotWithShape="1">
          <a:blip r:embed="rId4">
            <a:alphaModFix/>
          </a:blip>
          <a:srcRect b="0" l="0" r="36676" t="0"/>
          <a:stretch/>
        </p:blipFill>
        <p:spPr>
          <a:xfrm>
            <a:off x="4572000" y="881688"/>
            <a:ext cx="4072900" cy="3227725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26"/>
          <p:cNvSpPr txBox="1"/>
          <p:nvPr/>
        </p:nvSpPr>
        <p:spPr>
          <a:xfrm>
            <a:off x="152400" y="3847634"/>
            <a:ext cx="1366800" cy="4617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実行結果例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215" name="Google Shape;215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3525" y="4350050"/>
            <a:ext cx="8230552" cy="747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26"/>
          <p:cNvPicPr preferRelativeResize="0"/>
          <p:nvPr/>
        </p:nvPicPr>
        <p:blipFill rotWithShape="1">
          <a:blip r:embed="rId6">
            <a:alphaModFix/>
          </a:blip>
          <a:srcRect b="15932" l="29117" r="28251" t="17347"/>
          <a:stretch/>
        </p:blipFill>
        <p:spPr>
          <a:xfrm>
            <a:off x="1443000" y="3276975"/>
            <a:ext cx="611675" cy="25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26"/>
          <p:cNvPicPr preferRelativeResize="0"/>
          <p:nvPr/>
        </p:nvPicPr>
        <p:blipFill rotWithShape="1">
          <a:blip r:embed="rId6">
            <a:alphaModFix/>
          </a:blip>
          <a:srcRect b="15932" l="29117" r="28251" t="17347"/>
          <a:stretch/>
        </p:blipFill>
        <p:spPr>
          <a:xfrm>
            <a:off x="6045475" y="1160784"/>
            <a:ext cx="1434650" cy="25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26"/>
          <p:cNvPicPr preferRelativeResize="0"/>
          <p:nvPr/>
        </p:nvPicPr>
        <p:blipFill rotWithShape="1">
          <a:blip r:embed="rId6">
            <a:alphaModFix/>
          </a:blip>
          <a:srcRect b="15932" l="29117" r="28251" t="17347"/>
          <a:stretch/>
        </p:blipFill>
        <p:spPr>
          <a:xfrm>
            <a:off x="6750874" y="1442896"/>
            <a:ext cx="1037850" cy="25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26"/>
          <p:cNvPicPr preferRelativeResize="0"/>
          <p:nvPr/>
        </p:nvPicPr>
        <p:blipFill rotWithShape="1">
          <a:blip r:embed="rId6">
            <a:alphaModFix/>
          </a:blip>
          <a:srcRect b="15932" l="29117" r="28251" t="17347"/>
          <a:stretch/>
        </p:blipFill>
        <p:spPr>
          <a:xfrm>
            <a:off x="5713025" y="2260246"/>
            <a:ext cx="2250800" cy="825850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26"/>
          <p:cNvSpPr/>
          <p:nvPr/>
        </p:nvSpPr>
        <p:spPr>
          <a:xfrm>
            <a:off x="745808" y="3010950"/>
            <a:ext cx="197400" cy="2526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21" name="Google Shape;221;p26"/>
          <p:cNvSpPr/>
          <p:nvPr/>
        </p:nvSpPr>
        <p:spPr>
          <a:xfrm>
            <a:off x="1670125" y="2445450"/>
            <a:ext cx="3325800" cy="252600"/>
          </a:xfrm>
          <a:prstGeom prst="wedgeRoundRectCallout">
            <a:avLst>
              <a:gd fmla="val -71591" name="adj1"/>
              <a:gd fmla="val 179444" name="adj2"/>
              <a:gd fmla="val 0" name="adj3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500">
                <a:latin typeface="M PLUS Rounded 1c"/>
                <a:ea typeface="M PLUS Rounded 1c"/>
                <a:cs typeface="M PLUS Rounded 1c"/>
                <a:sym typeface="M PLUS Rounded 1c"/>
              </a:rPr>
              <a:t>最小値を探す先頭の要素の部屋番号</a:t>
            </a:r>
            <a:endParaRPr sz="15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22" name="Google Shape;222;p26"/>
          <p:cNvSpPr/>
          <p:nvPr/>
        </p:nvSpPr>
        <p:spPr>
          <a:xfrm>
            <a:off x="2084525" y="3292801"/>
            <a:ext cx="112800" cy="507900"/>
          </a:xfrm>
          <a:prstGeom prst="rightBrace">
            <a:avLst>
              <a:gd fmla="val 50000" name="adj1"/>
              <a:gd fmla="val 45778" name="adj2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23" name="Google Shape;223;p26"/>
          <p:cNvSpPr txBox="1"/>
          <p:nvPr/>
        </p:nvSpPr>
        <p:spPr>
          <a:xfrm>
            <a:off x="2197325" y="3140050"/>
            <a:ext cx="24345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先頭の要素を暫定最小値min</a:t>
            </a:r>
            <a:endParaRPr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に代入し、その部屋番号を</a:t>
            </a:r>
            <a:endParaRPr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min_numに代入</a:t>
            </a:r>
            <a:endParaRPr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24" name="Google Shape;224;p26"/>
          <p:cNvSpPr txBox="1"/>
          <p:nvPr/>
        </p:nvSpPr>
        <p:spPr>
          <a:xfrm>
            <a:off x="7902875" y="1066650"/>
            <a:ext cx="33258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j番目の要素が暫定最小値minより</a:t>
            </a:r>
            <a:endParaRPr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小さければ</a:t>
            </a:r>
            <a:r>
              <a:rPr lang="ja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、それを暫定最小値minに、</a:t>
            </a:r>
            <a:endParaRPr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その部屋番号をmin_numに代入</a:t>
            </a:r>
            <a:endParaRPr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25" name="Google Shape;225;p26"/>
          <p:cNvSpPr/>
          <p:nvPr/>
        </p:nvSpPr>
        <p:spPr>
          <a:xfrm>
            <a:off x="7854351" y="1160780"/>
            <a:ext cx="112800" cy="747300"/>
          </a:xfrm>
          <a:prstGeom prst="rightBrace">
            <a:avLst>
              <a:gd fmla="val 50000" name="adj1"/>
              <a:gd fmla="val 45778" name="adj2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26" name="Google Shape;226;p26"/>
          <p:cNvSpPr txBox="1"/>
          <p:nvPr/>
        </p:nvSpPr>
        <p:spPr>
          <a:xfrm>
            <a:off x="8168075" y="2181325"/>
            <a:ext cx="2715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暫定最小値minが先頭の要素と</a:t>
            </a:r>
            <a:endParaRPr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等しくなければ、先頭の要素と</a:t>
            </a:r>
            <a:endParaRPr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暫定最小値の要素を入れ替え</a:t>
            </a:r>
            <a:endParaRPr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27" name="Google Shape;227;p26"/>
          <p:cNvSpPr/>
          <p:nvPr/>
        </p:nvSpPr>
        <p:spPr>
          <a:xfrm>
            <a:off x="8055275" y="2014748"/>
            <a:ext cx="112800" cy="1084200"/>
          </a:xfrm>
          <a:prstGeom prst="rightBrace">
            <a:avLst>
              <a:gd fmla="val 50000" name="adj1"/>
              <a:gd fmla="val 45778" name="adj2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28" name="Google Shape;228;p26"/>
          <p:cNvSpPr/>
          <p:nvPr/>
        </p:nvSpPr>
        <p:spPr>
          <a:xfrm>
            <a:off x="364791" y="1685942"/>
            <a:ext cx="381000" cy="2526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29" name="Google Shape;229;p26"/>
          <p:cNvSpPr/>
          <p:nvPr/>
        </p:nvSpPr>
        <p:spPr>
          <a:xfrm>
            <a:off x="1443000" y="1066650"/>
            <a:ext cx="3325800" cy="252600"/>
          </a:xfrm>
          <a:prstGeom prst="wedgeRoundRectCallout">
            <a:avLst>
              <a:gd fmla="val -70539" name="adj1"/>
              <a:gd fmla="val 195319" name="adj2"/>
              <a:gd fmla="val 0" name="adj3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1500">
                <a:latin typeface="M PLUS Rounded 1c"/>
                <a:ea typeface="M PLUS Rounded 1c"/>
                <a:cs typeface="M PLUS Rounded 1c"/>
                <a:sym typeface="M PLUS Rounded 1c"/>
              </a:rPr>
              <a:t>整列したい数字たちが入ったリスト</a:t>
            </a:r>
            <a:endParaRPr sz="15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30" name="Google Shape;230;p26"/>
          <p:cNvSpPr txBox="1"/>
          <p:nvPr/>
        </p:nvSpPr>
        <p:spPr>
          <a:xfrm>
            <a:off x="8571283" y="1897950"/>
            <a:ext cx="2434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600">
                <a:solidFill>
                  <a:srgbClr val="38761D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更新していれば入れ替え</a:t>
            </a:r>
            <a:endParaRPr sz="1600">
              <a:solidFill>
                <a:srgbClr val="38761D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31" name="Google Shape;231;p26"/>
          <p:cNvSpPr txBox="1"/>
          <p:nvPr/>
        </p:nvSpPr>
        <p:spPr>
          <a:xfrm>
            <a:off x="6045475" y="3837375"/>
            <a:ext cx="2013900" cy="6156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ja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No.８,９ など、過去の</a:t>
            </a:r>
            <a:endParaRPr b="1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ja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授業プリントも参考に</a:t>
            </a:r>
            <a:endParaRPr b="1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32" name="Google Shape;232;p26"/>
          <p:cNvSpPr txBox="1"/>
          <p:nvPr/>
        </p:nvSpPr>
        <p:spPr>
          <a:xfrm>
            <a:off x="8493775" y="802951"/>
            <a:ext cx="2181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プリントNo.9 問３</a:t>
            </a:r>
            <a:endParaRPr b="1"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33" name="Google Shape;233;p26"/>
          <p:cNvSpPr txBox="1"/>
          <p:nvPr/>
        </p:nvSpPr>
        <p:spPr>
          <a:xfrm>
            <a:off x="8493775" y="2830201"/>
            <a:ext cx="2181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プリントNo.8 問</a:t>
            </a:r>
            <a:r>
              <a:rPr b="1"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２</a:t>
            </a:r>
            <a:endParaRPr b="1"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34" name="Google Shape;234;p26"/>
          <p:cNvSpPr txBox="1"/>
          <p:nvPr/>
        </p:nvSpPr>
        <p:spPr>
          <a:xfrm>
            <a:off x="1687800" y="3851925"/>
            <a:ext cx="27156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先頭の要素が入っている</a:t>
            </a:r>
            <a:endParaRPr b="1"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部屋の番号は i </a:t>
            </a:r>
            <a:endParaRPr b="1"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235" name="Google Shape;235;p26"/>
          <p:cNvSpPr txBox="1"/>
          <p:nvPr/>
        </p:nvSpPr>
        <p:spPr>
          <a:xfrm>
            <a:off x="7967150" y="3140050"/>
            <a:ext cx="27156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暫定最小値</a:t>
            </a:r>
            <a:r>
              <a:rPr b="1"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が入っている</a:t>
            </a:r>
            <a:endParaRPr b="1"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部屋の番号は min_num </a:t>
            </a:r>
            <a:endParaRPr b="1"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演習：整列のアルゴリズム</a:t>
            </a:r>
            <a:endParaRPr/>
          </a:p>
        </p:txBody>
      </p:sp>
      <p:sp>
        <p:nvSpPr>
          <p:cNvPr id="62" name="Google Shape;62;p14"/>
          <p:cNvSpPr txBox="1"/>
          <p:nvPr/>
        </p:nvSpPr>
        <p:spPr>
          <a:xfrm>
            <a:off x="223525" y="1047288"/>
            <a:ext cx="7956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これまで学習した内容をフル活用して取り組みましょう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703375" y="1855225"/>
            <a:ext cx="7560900" cy="27705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M PLUS Rounded 1c"/>
              <a:buAutoNum type="arabicPeriod"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ｎ個の数値の中から最も小さい数字を探し、</a:t>
            </a:r>
            <a:b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</a:b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それを０番目の数字と入れ替える</a:t>
            </a:r>
            <a:b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</a:b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M PLUS Rounded 1c"/>
              <a:buAutoNum type="arabicPeriod"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残りのｎー１個の中から最も小さい数字を探し、</a:t>
            </a:r>
            <a:b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</a:b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それを１番目の数字と入れ替える</a:t>
            </a:r>
            <a:b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</a:b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M PLUS Rounded 1c"/>
              <a:buAutoNum type="arabicPeriod"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この処理をｎー１回繰り返す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演習：整列のアルゴリズム</a:t>
            </a:r>
            <a:r>
              <a:rPr lang="ja"/>
              <a:t>（簡単な例）</a:t>
            </a:r>
            <a:endParaRPr/>
          </a:p>
        </p:txBody>
      </p:sp>
      <p:graphicFrame>
        <p:nvGraphicFramePr>
          <p:cNvPr id="69" name="Google Shape;69;p15"/>
          <p:cNvGraphicFramePr/>
          <p:nvPr/>
        </p:nvGraphicFramePr>
        <p:xfrm>
          <a:off x="889300" y="16013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{B2D2503A-DD6A-471C-976D-4A64272B4660}</a:tableStyleId>
              </a:tblPr>
              <a:tblGrid>
                <a:gridCol w="920675"/>
                <a:gridCol w="920675"/>
                <a:gridCol w="920675"/>
                <a:gridCol w="920675"/>
              </a:tblGrid>
              <a:tr h="1812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40</a:t>
                      </a:r>
                      <a:endParaRPr sz="24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30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15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0" name="Google Shape;70;p15"/>
          <p:cNvSpPr txBox="1"/>
          <p:nvPr/>
        </p:nvSpPr>
        <p:spPr>
          <a:xfrm>
            <a:off x="223525" y="1047300"/>
            <a:ext cx="481800" cy="554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1" name="Google Shape;71;p15"/>
          <p:cNvSpPr txBox="1"/>
          <p:nvPr/>
        </p:nvSpPr>
        <p:spPr>
          <a:xfrm>
            <a:off x="1024300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2" name="Google Shape;72;p15"/>
          <p:cNvSpPr txBox="1"/>
          <p:nvPr/>
        </p:nvSpPr>
        <p:spPr>
          <a:xfrm>
            <a:off x="1950125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3" name="Google Shape;73;p15"/>
          <p:cNvSpPr txBox="1"/>
          <p:nvPr/>
        </p:nvSpPr>
        <p:spPr>
          <a:xfrm>
            <a:off x="2875950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4" name="Google Shape;74;p15"/>
          <p:cNvSpPr txBox="1"/>
          <p:nvPr/>
        </p:nvSpPr>
        <p:spPr>
          <a:xfrm>
            <a:off x="3801775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[3]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5" name="Google Shape;75;p15"/>
          <p:cNvSpPr txBox="1"/>
          <p:nvPr/>
        </p:nvSpPr>
        <p:spPr>
          <a:xfrm>
            <a:off x="223525" y="2504775"/>
            <a:ext cx="82119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①ー１　０番目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から３番目までの最小値を見つける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　　　　※やり方は、プリントNo.9の内容を参考に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演習：整列のアルゴリズム</a:t>
            </a:r>
            <a:r>
              <a:rPr lang="ja"/>
              <a:t>（簡単な例）</a:t>
            </a:r>
            <a:endParaRPr/>
          </a:p>
        </p:txBody>
      </p:sp>
      <p:graphicFrame>
        <p:nvGraphicFramePr>
          <p:cNvPr id="81" name="Google Shape;81;p16"/>
          <p:cNvGraphicFramePr/>
          <p:nvPr/>
        </p:nvGraphicFramePr>
        <p:xfrm>
          <a:off x="889300" y="16013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{B2D2503A-DD6A-471C-976D-4A64272B4660}</a:tableStyleId>
              </a:tblPr>
              <a:tblGrid>
                <a:gridCol w="920675"/>
                <a:gridCol w="920675"/>
                <a:gridCol w="920675"/>
                <a:gridCol w="920675"/>
              </a:tblGrid>
              <a:tr h="1812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40</a:t>
                      </a:r>
                      <a:endParaRPr sz="24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rgbClr val="0000FF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2400">
                        <a:solidFill>
                          <a:srgbClr val="0000FF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30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15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82" name="Google Shape;82;p16"/>
          <p:cNvSpPr txBox="1"/>
          <p:nvPr/>
        </p:nvSpPr>
        <p:spPr>
          <a:xfrm>
            <a:off x="223525" y="1047300"/>
            <a:ext cx="481800" cy="554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83" name="Google Shape;83;p16"/>
          <p:cNvSpPr txBox="1"/>
          <p:nvPr/>
        </p:nvSpPr>
        <p:spPr>
          <a:xfrm>
            <a:off x="1024300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84" name="Google Shape;84;p16"/>
          <p:cNvSpPr txBox="1"/>
          <p:nvPr/>
        </p:nvSpPr>
        <p:spPr>
          <a:xfrm>
            <a:off x="1950125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85" name="Google Shape;85;p16"/>
          <p:cNvSpPr txBox="1"/>
          <p:nvPr/>
        </p:nvSpPr>
        <p:spPr>
          <a:xfrm>
            <a:off x="2875950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86" name="Google Shape;86;p16"/>
          <p:cNvSpPr txBox="1"/>
          <p:nvPr/>
        </p:nvSpPr>
        <p:spPr>
          <a:xfrm>
            <a:off x="3801775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[3]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87" name="Google Shape;87;p16"/>
          <p:cNvSpPr txBox="1"/>
          <p:nvPr/>
        </p:nvSpPr>
        <p:spPr>
          <a:xfrm>
            <a:off x="223525" y="2504775"/>
            <a:ext cx="82119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①ー１　０番目から３番目までの最小値を見つける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　　　　※やり方は、プリントNo.9の内容を参考に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7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演習：整列のアルゴリズム</a:t>
            </a:r>
            <a:r>
              <a:rPr lang="ja"/>
              <a:t>（簡単な例）</a:t>
            </a:r>
            <a:endParaRPr/>
          </a:p>
        </p:txBody>
      </p:sp>
      <p:graphicFrame>
        <p:nvGraphicFramePr>
          <p:cNvPr id="93" name="Google Shape;93;p17"/>
          <p:cNvGraphicFramePr/>
          <p:nvPr/>
        </p:nvGraphicFramePr>
        <p:xfrm>
          <a:off x="889300" y="16013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{B2D2503A-DD6A-471C-976D-4A64272B4660}</a:tableStyleId>
              </a:tblPr>
              <a:tblGrid>
                <a:gridCol w="920675"/>
                <a:gridCol w="920675"/>
                <a:gridCol w="920675"/>
                <a:gridCol w="920675"/>
              </a:tblGrid>
              <a:tr h="1812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rgbClr val="0000FF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2400">
                        <a:solidFill>
                          <a:srgbClr val="0000FF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</a:t>
                      </a: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30</a:t>
                      </a:r>
                      <a:endParaRPr sz="24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15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94" name="Google Shape;94;p17"/>
          <p:cNvSpPr txBox="1"/>
          <p:nvPr/>
        </p:nvSpPr>
        <p:spPr>
          <a:xfrm>
            <a:off x="223525" y="1047300"/>
            <a:ext cx="481800" cy="554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95" name="Google Shape;95;p17"/>
          <p:cNvSpPr txBox="1"/>
          <p:nvPr/>
        </p:nvSpPr>
        <p:spPr>
          <a:xfrm>
            <a:off x="1024300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96" name="Google Shape;96;p17"/>
          <p:cNvSpPr txBox="1"/>
          <p:nvPr/>
        </p:nvSpPr>
        <p:spPr>
          <a:xfrm>
            <a:off x="1950125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97" name="Google Shape;97;p17"/>
          <p:cNvSpPr txBox="1"/>
          <p:nvPr/>
        </p:nvSpPr>
        <p:spPr>
          <a:xfrm>
            <a:off x="2875950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98" name="Google Shape;98;p17"/>
          <p:cNvSpPr txBox="1"/>
          <p:nvPr/>
        </p:nvSpPr>
        <p:spPr>
          <a:xfrm>
            <a:off x="3801775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[3]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99" name="Google Shape;99;p17"/>
          <p:cNvSpPr txBox="1"/>
          <p:nvPr/>
        </p:nvSpPr>
        <p:spPr>
          <a:xfrm>
            <a:off x="223525" y="2504775"/>
            <a:ext cx="82119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①ー１　０番目から３番目までの最小値を見つける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　　　　※やり方は、プリントNo.9の内容を参考に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00" name="Google Shape;100;p17"/>
          <p:cNvSpPr txBox="1"/>
          <p:nvPr/>
        </p:nvSpPr>
        <p:spPr>
          <a:xfrm>
            <a:off x="223525" y="3428175"/>
            <a:ext cx="81531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①ー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２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　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最小値が０番目以外であれば、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　　　　最小値と０番目の場所を入れ替える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8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演習：整列のアルゴリズム</a:t>
            </a:r>
            <a:r>
              <a:rPr lang="ja"/>
              <a:t>（簡単な例）</a:t>
            </a:r>
            <a:endParaRPr/>
          </a:p>
        </p:txBody>
      </p:sp>
      <p:graphicFrame>
        <p:nvGraphicFramePr>
          <p:cNvPr id="106" name="Google Shape;106;p18"/>
          <p:cNvGraphicFramePr/>
          <p:nvPr/>
        </p:nvGraphicFramePr>
        <p:xfrm>
          <a:off x="889300" y="16013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{B2D2503A-DD6A-471C-976D-4A64272B4660}</a:tableStyleId>
              </a:tblPr>
              <a:tblGrid>
                <a:gridCol w="920675"/>
                <a:gridCol w="920675"/>
                <a:gridCol w="920675"/>
                <a:gridCol w="920675"/>
              </a:tblGrid>
              <a:tr h="1812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24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40</a:t>
                      </a:r>
                      <a:endParaRPr sz="24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30</a:t>
                      </a:r>
                      <a:endParaRPr sz="24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15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07" name="Google Shape;107;p18"/>
          <p:cNvSpPr txBox="1"/>
          <p:nvPr/>
        </p:nvSpPr>
        <p:spPr>
          <a:xfrm>
            <a:off x="223525" y="1047300"/>
            <a:ext cx="481800" cy="554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08" name="Google Shape;108;p18"/>
          <p:cNvSpPr txBox="1"/>
          <p:nvPr/>
        </p:nvSpPr>
        <p:spPr>
          <a:xfrm>
            <a:off x="1024300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09" name="Google Shape;109;p18"/>
          <p:cNvSpPr txBox="1"/>
          <p:nvPr/>
        </p:nvSpPr>
        <p:spPr>
          <a:xfrm>
            <a:off x="1950125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10" name="Google Shape;110;p18"/>
          <p:cNvSpPr txBox="1"/>
          <p:nvPr/>
        </p:nvSpPr>
        <p:spPr>
          <a:xfrm>
            <a:off x="2875950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11" name="Google Shape;111;p18"/>
          <p:cNvSpPr txBox="1"/>
          <p:nvPr/>
        </p:nvSpPr>
        <p:spPr>
          <a:xfrm>
            <a:off x="3801775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[3]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12" name="Google Shape;112;p18"/>
          <p:cNvSpPr txBox="1"/>
          <p:nvPr/>
        </p:nvSpPr>
        <p:spPr>
          <a:xfrm>
            <a:off x="223525" y="2504775"/>
            <a:ext cx="82119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①ー１　０番目から３番目までの最小値を見つける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　　　　※やり方は、プリントNo.9の内容を参考に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13" name="Google Shape;113;p18"/>
          <p:cNvSpPr txBox="1"/>
          <p:nvPr/>
        </p:nvSpPr>
        <p:spPr>
          <a:xfrm>
            <a:off x="223525" y="3428175"/>
            <a:ext cx="81531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①ー２　最小値が０番目以外であれば、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　　　　最小値と０番目の場所を入れ替える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14" name="Google Shape;114;p18"/>
          <p:cNvSpPr txBox="1"/>
          <p:nvPr/>
        </p:nvSpPr>
        <p:spPr>
          <a:xfrm>
            <a:off x="223525" y="4427500"/>
            <a:ext cx="8153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①ー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３　０番目が最小値であることが確定する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9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演習：整列のアルゴリズム</a:t>
            </a:r>
            <a:r>
              <a:rPr lang="ja"/>
              <a:t>（簡単な例）</a:t>
            </a:r>
            <a:endParaRPr/>
          </a:p>
        </p:txBody>
      </p:sp>
      <p:graphicFrame>
        <p:nvGraphicFramePr>
          <p:cNvPr id="120" name="Google Shape;120;p19"/>
          <p:cNvGraphicFramePr/>
          <p:nvPr/>
        </p:nvGraphicFramePr>
        <p:xfrm>
          <a:off x="889300" y="16013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{B2D2503A-DD6A-471C-976D-4A64272B4660}</a:tableStyleId>
              </a:tblPr>
              <a:tblGrid>
                <a:gridCol w="920675"/>
                <a:gridCol w="920675"/>
                <a:gridCol w="920675"/>
                <a:gridCol w="920675"/>
              </a:tblGrid>
              <a:tr h="1812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24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40</a:t>
                      </a:r>
                      <a:endParaRPr sz="24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30</a:t>
                      </a:r>
                      <a:endParaRPr sz="24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15</a:t>
                      </a:r>
                      <a:endParaRPr sz="24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21" name="Google Shape;121;p19"/>
          <p:cNvSpPr txBox="1"/>
          <p:nvPr/>
        </p:nvSpPr>
        <p:spPr>
          <a:xfrm>
            <a:off x="223525" y="1047300"/>
            <a:ext cx="481800" cy="554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22" name="Google Shape;122;p19"/>
          <p:cNvSpPr txBox="1"/>
          <p:nvPr/>
        </p:nvSpPr>
        <p:spPr>
          <a:xfrm>
            <a:off x="1024300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23" name="Google Shape;123;p19"/>
          <p:cNvSpPr txBox="1"/>
          <p:nvPr/>
        </p:nvSpPr>
        <p:spPr>
          <a:xfrm>
            <a:off x="1950125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24" name="Google Shape;124;p19"/>
          <p:cNvSpPr txBox="1"/>
          <p:nvPr/>
        </p:nvSpPr>
        <p:spPr>
          <a:xfrm>
            <a:off x="2875950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25" name="Google Shape;125;p19"/>
          <p:cNvSpPr txBox="1"/>
          <p:nvPr/>
        </p:nvSpPr>
        <p:spPr>
          <a:xfrm>
            <a:off x="3801775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[3]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26" name="Google Shape;126;p19"/>
          <p:cNvSpPr txBox="1"/>
          <p:nvPr/>
        </p:nvSpPr>
        <p:spPr>
          <a:xfrm>
            <a:off x="223525" y="2504775"/>
            <a:ext cx="8211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②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ー１　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１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番目から３番目までの最小値を見つける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0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演習：整列のアルゴリズム</a:t>
            </a:r>
            <a:r>
              <a:rPr lang="ja"/>
              <a:t>（簡単な例）</a:t>
            </a:r>
            <a:endParaRPr/>
          </a:p>
        </p:txBody>
      </p:sp>
      <p:graphicFrame>
        <p:nvGraphicFramePr>
          <p:cNvPr id="132" name="Google Shape;132;p20"/>
          <p:cNvGraphicFramePr/>
          <p:nvPr/>
        </p:nvGraphicFramePr>
        <p:xfrm>
          <a:off x="889300" y="16013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{B2D2503A-DD6A-471C-976D-4A64272B4660}</a:tableStyleId>
              </a:tblPr>
              <a:tblGrid>
                <a:gridCol w="920675"/>
                <a:gridCol w="920675"/>
                <a:gridCol w="920675"/>
                <a:gridCol w="920675"/>
              </a:tblGrid>
              <a:tr h="1812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24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40</a:t>
                      </a:r>
                      <a:endParaRPr sz="24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30</a:t>
                      </a:r>
                      <a:endParaRPr sz="24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rgbClr val="0000FF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15</a:t>
                      </a:r>
                      <a:endParaRPr sz="2400">
                        <a:solidFill>
                          <a:srgbClr val="0000FF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33" name="Google Shape;133;p20"/>
          <p:cNvSpPr txBox="1"/>
          <p:nvPr/>
        </p:nvSpPr>
        <p:spPr>
          <a:xfrm>
            <a:off x="223525" y="1047300"/>
            <a:ext cx="481800" cy="554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34" name="Google Shape;134;p20"/>
          <p:cNvSpPr txBox="1"/>
          <p:nvPr/>
        </p:nvSpPr>
        <p:spPr>
          <a:xfrm>
            <a:off x="1024300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35" name="Google Shape;135;p20"/>
          <p:cNvSpPr txBox="1"/>
          <p:nvPr/>
        </p:nvSpPr>
        <p:spPr>
          <a:xfrm>
            <a:off x="1950125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36" name="Google Shape;136;p20"/>
          <p:cNvSpPr txBox="1"/>
          <p:nvPr/>
        </p:nvSpPr>
        <p:spPr>
          <a:xfrm>
            <a:off x="2875950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37" name="Google Shape;137;p20"/>
          <p:cNvSpPr txBox="1"/>
          <p:nvPr/>
        </p:nvSpPr>
        <p:spPr>
          <a:xfrm>
            <a:off x="3801775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[3]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38" name="Google Shape;138;p20"/>
          <p:cNvSpPr txBox="1"/>
          <p:nvPr/>
        </p:nvSpPr>
        <p:spPr>
          <a:xfrm>
            <a:off x="223525" y="2504775"/>
            <a:ext cx="8211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②ー１　１番目から３番目までの最小値を見つける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1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演習：整列のアルゴリズム</a:t>
            </a:r>
            <a:r>
              <a:rPr lang="ja"/>
              <a:t>（簡単な例）</a:t>
            </a:r>
            <a:endParaRPr/>
          </a:p>
        </p:txBody>
      </p:sp>
      <p:graphicFrame>
        <p:nvGraphicFramePr>
          <p:cNvPr id="144" name="Google Shape;144;p21"/>
          <p:cNvGraphicFramePr/>
          <p:nvPr/>
        </p:nvGraphicFramePr>
        <p:xfrm>
          <a:off x="889300" y="16013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{B2D2503A-DD6A-471C-976D-4A64272B4660}</a:tableStyleId>
              </a:tblPr>
              <a:tblGrid>
                <a:gridCol w="920675"/>
                <a:gridCol w="920675"/>
                <a:gridCol w="920675"/>
                <a:gridCol w="920675"/>
              </a:tblGrid>
              <a:tr h="1812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0</a:t>
                      </a:r>
                      <a:endParaRPr sz="24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rgbClr val="0000FF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15</a:t>
                      </a:r>
                      <a:endParaRPr sz="2400">
                        <a:solidFill>
                          <a:srgbClr val="0000FF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30</a:t>
                      </a:r>
                      <a:endParaRPr sz="24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400">
                          <a:solidFill>
                            <a:schemeClr val="dk1"/>
                          </a:solidFill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40</a:t>
                      </a:r>
                      <a:endParaRPr sz="2400">
                        <a:solidFill>
                          <a:schemeClr val="dk1"/>
                        </a:solidFill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45" name="Google Shape;145;p21"/>
          <p:cNvSpPr txBox="1"/>
          <p:nvPr/>
        </p:nvSpPr>
        <p:spPr>
          <a:xfrm>
            <a:off x="223525" y="1047300"/>
            <a:ext cx="481800" cy="554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46" name="Google Shape;146;p21"/>
          <p:cNvSpPr txBox="1"/>
          <p:nvPr/>
        </p:nvSpPr>
        <p:spPr>
          <a:xfrm>
            <a:off x="1024300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[0]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47" name="Google Shape;147;p21"/>
          <p:cNvSpPr txBox="1"/>
          <p:nvPr/>
        </p:nvSpPr>
        <p:spPr>
          <a:xfrm>
            <a:off x="1950125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[1]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48" name="Google Shape;148;p21"/>
          <p:cNvSpPr txBox="1"/>
          <p:nvPr/>
        </p:nvSpPr>
        <p:spPr>
          <a:xfrm>
            <a:off x="2875950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[2]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49" name="Google Shape;149;p21"/>
          <p:cNvSpPr txBox="1"/>
          <p:nvPr/>
        </p:nvSpPr>
        <p:spPr>
          <a:xfrm>
            <a:off x="3801775" y="1047300"/>
            <a:ext cx="7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[3]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50" name="Google Shape;150;p21"/>
          <p:cNvSpPr txBox="1"/>
          <p:nvPr/>
        </p:nvSpPr>
        <p:spPr>
          <a:xfrm>
            <a:off x="223525" y="2504775"/>
            <a:ext cx="8211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②ー１　１番目から３番目までの最小値を見つける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51" name="Google Shape;151;p21"/>
          <p:cNvSpPr txBox="1"/>
          <p:nvPr/>
        </p:nvSpPr>
        <p:spPr>
          <a:xfrm>
            <a:off x="223525" y="3058875"/>
            <a:ext cx="82119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②ー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２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　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最小値が１番目以外であれば、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　　　　最小値と１番目の場所を入れ替える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