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5143500" cx="9144000"/>
  <p:notesSz cx="6858000" cy="9144000"/>
  <p:embeddedFontLst>
    <p:embeddedFont>
      <p:font typeface="M PLUS Rounded 1c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ED69828-F148-4705-A79B-676F3E5988D7}">
  <a:tblStyle styleId="{AED69828-F148-4705-A79B-676F3E5988D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MPLUSRounded1c-bold.fntdata"/><Relationship Id="rId27" Type="http://schemas.openxmlformats.org/officeDocument/2006/relationships/font" Target="fonts/MPLUSRounded1c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ac9789c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ac9789c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116538e342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116538e342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116538e342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116538e342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116538e342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116538e342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116538e342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116538e342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116538e342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116538e342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116538e342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3116538e342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116538e342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116538e342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03ace3b919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03ace3b919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303ace3b919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303ace3b919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30f3ea42b1c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30f3ea42b1c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a02cc0d4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0a02cc0d4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13ba22c5f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313ba22c5f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039b7d763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3039b7d76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039b7d7636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039b7d7636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039b7d7636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039b7d7636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039b7d7636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039b7d7636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039b7d7636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039b7d7636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116538e342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116538e342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116538e342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116538e342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 PLUS Rounded 1c"/>
              <a:buChar char="●"/>
              <a:defRPr sz="3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 PLUS Rounded 1c"/>
              <a:buChar char="○"/>
              <a:defRPr sz="2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indent="-3810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 PLUS Rounded 1c"/>
              <a:buChar char="■"/>
              <a:defRPr sz="24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indent="-3683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 PLUS Rounded 1c"/>
              <a:buChar char="●"/>
              <a:defRPr sz="2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 PLUS Rounded 1c"/>
              <a:buChar char="○"/>
              <a:defRPr sz="20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 PLUS Rounded 1c"/>
              <a:buChar char="■"/>
              <a:defRPr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 PLUS Rounded 1c"/>
              <a:buChar char="●"/>
              <a:defRPr sz="16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○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■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Relationship Id="rId4" Type="http://schemas.openxmlformats.org/officeDocument/2006/relationships/image" Target="../media/image11.png"/><Relationship Id="rId5" Type="http://schemas.openxmlformats.org/officeDocument/2006/relationships/image" Target="../media/image1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2.png"/><Relationship Id="rId5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１年</a:t>
            </a:r>
            <a:r>
              <a:rPr lang="ja"/>
              <a:t>ＬＣ情報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後期⑤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繰り返し(for文)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119300" y="3626725"/>
            <a:ext cx="6905400" cy="12930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今回の授業の.ipynbファイルをダウンロードし、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Googleコラボにアップロードしましょう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（手順は第１回か第２回のスライド参照）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繰り返し処理</a:t>
            </a:r>
            <a:endParaRPr/>
          </a:p>
        </p:txBody>
      </p:sp>
      <p:sp>
        <p:nvSpPr>
          <p:cNvPr id="220" name="Google Shape;220;p22"/>
          <p:cNvSpPr txBox="1"/>
          <p:nvPr/>
        </p:nvSpPr>
        <p:spPr>
          <a:xfrm>
            <a:off x="223525" y="1043325"/>
            <a:ext cx="6303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例３：１から１０までの合計と平均を求める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21" name="Google Shape;221;p22"/>
          <p:cNvGraphicFramePr/>
          <p:nvPr/>
        </p:nvGraphicFramePr>
        <p:xfrm>
          <a:off x="6810775" y="44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{AED69828-F148-4705-A79B-676F3E5988D7}</a:tableStyleId>
              </a:tblPr>
              <a:tblGrid>
                <a:gridCol w="966675"/>
                <a:gridCol w="966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num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sum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-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22" name="Google Shape;22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850" y="1660025"/>
            <a:ext cx="4177150" cy="324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600" y="2112300"/>
            <a:ext cx="1933575" cy="234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850" y="1660025"/>
            <a:ext cx="4177150" cy="3247707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繰り返し処理</a:t>
            </a:r>
            <a:endParaRPr/>
          </a:p>
        </p:txBody>
      </p:sp>
      <p:sp>
        <p:nvSpPr>
          <p:cNvPr id="230" name="Google Shape;230;p23"/>
          <p:cNvSpPr txBox="1"/>
          <p:nvPr/>
        </p:nvSpPr>
        <p:spPr>
          <a:xfrm>
            <a:off x="223525" y="1043325"/>
            <a:ext cx="6303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例３：１から１０までの合計と平均を求める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31" name="Google Shape;231;p23"/>
          <p:cNvGraphicFramePr/>
          <p:nvPr/>
        </p:nvGraphicFramePr>
        <p:xfrm>
          <a:off x="6810775" y="44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{AED69828-F148-4705-A79B-676F3E5988D7}</a:tableStyleId>
              </a:tblPr>
              <a:tblGrid>
                <a:gridCol w="966675"/>
                <a:gridCol w="966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num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sum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-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rgbClr val="FF0000"/>
                          </a:solidFill>
                        </a:rPr>
                        <a:t>1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32" name="Google Shape;23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600" y="2112300"/>
            <a:ext cx="1933575" cy="234315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3"/>
          <p:cNvSpPr/>
          <p:nvPr/>
        </p:nvSpPr>
        <p:spPr>
          <a:xfrm>
            <a:off x="2285875" y="1776675"/>
            <a:ext cx="2702700" cy="500400"/>
          </a:xfrm>
          <a:prstGeom prst="wedgeRoundRectCallout">
            <a:avLst>
              <a:gd fmla="val -15946" name="adj1"/>
              <a:gd fmla="val 143430" name="adj2"/>
              <a:gd fmla="val 0" name="adj3"/>
            </a:avLst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numの値は1から始める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850" y="1660025"/>
            <a:ext cx="4177150" cy="3247707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繰り返し処理</a:t>
            </a:r>
            <a:endParaRPr/>
          </a:p>
        </p:txBody>
      </p:sp>
      <p:sp>
        <p:nvSpPr>
          <p:cNvPr id="240" name="Google Shape;240;p24"/>
          <p:cNvSpPr txBox="1"/>
          <p:nvPr/>
        </p:nvSpPr>
        <p:spPr>
          <a:xfrm>
            <a:off x="223525" y="1043325"/>
            <a:ext cx="6303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例３：１から１０までの合計と平均を求める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41" name="Google Shape;241;p24"/>
          <p:cNvGraphicFramePr/>
          <p:nvPr/>
        </p:nvGraphicFramePr>
        <p:xfrm>
          <a:off x="6810775" y="44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{AED69828-F148-4705-A79B-676F3E5988D7}</a:tableStyleId>
              </a:tblPr>
              <a:tblGrid>
                <a:gridCol w="966675"/>
                <a:gridCol w="966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num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sum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-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rgbClr val="FF0000"/>
                          </a:solidFill>
                        </a:rPr>
                        <a:t>1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2" name="Google Shape;242;p24"/>
          <p:cNvSpPr/>
          <p:nvPr/>
        </p:nvSpPr>
        <p:spPr>
          <a:xfrm>
            <a:off x="2616025" y="4633700"/>
            <a:ext cx="5417700" cy="442800"/>
          </a:xfrm>
          <a:prstGeom prst="wedgeRoundRectCallout">
            <a:avLst>
              <a:gd fmla="val -47471" name="adj1"/>
              <a:gd fmla="val -319523" name="adj2"/>
              <a:gd fmla="val 0" name="adj3"/>
            </a:avLst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元々のsumの値 と numの値 の和でsumの値を更新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43" name="Google Shape;24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600" y="2112300"/>
            <a:ext cx="1933575" cy="234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850" y="1660025"/>
            <a:ext cx="4177150" cy="3247707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繰り返し処理</a:t>
            </a:r>
            <a:endParaRPr/>
          </a:p>
        </p:txBody>
      </p:sp>
      <p:sp>
        <p:nvSpPr>
          <p:cNvPr id="250" name="Google Shape;250;p25"/>
          <p:cNvSpPr txBox="1"/>
          <p:nvPr/>
        </p:nvSpPr>
        <p:spPr>
          <a:xfrm>
            <a:off x="223525" y="1043325"/>
            <a:ext cx="6303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例３：１から１０までの合計と平均を求める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51" name="Google Shape;251;p25"/>
          <p:cNvGraphicFramePr/>
          <p:nvPr/>
        </p:nvGraphicFramePr>
        <p:xfrm>
          <a:off x="6810775" y="44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{AED69828-F148-4705-A79B-676F3E5988D7}</a:tableStyleId>
              </a:tblPr>
              <a:tblGrid>
                <a:gridCol w="966675"/>
                <a:gridCol w="966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num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sum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-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rgbClr val="FF0000"/>
                          </a:solidFill>
                        </a:rPr>
                        <a:t>2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52" name="Google Shape;252;p25"/>
          <p:cNvSpPr/>
          <p:nvPr/>
        </p:nvSpPr>
        <p:spPr>
          <a:xfrm>
            <a:off x="2483450" y="2036100"/>
            <a:ext cx="2225100" cy="500400"/>
          </a:xfrm>
          <a:prstGeom prst="wedgeRoundRectCallout">
            <a:avLst>
              <a:gd fmla="val 28431" name="adj1"/>
              <a:gd fmla="val 87375" name="adj2"/>
              <a:gd fmla="val 0" name="adj3"/>
            </a:avLst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numの値は1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増える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53" name="Google Shape;25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600" y="2112300"/>
            <a:ext cx="1933575" cy="234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850" y="1660025"/>
            <a:ext cx="4177150" cy="3247707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2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繰り返し処理</a:t>
            </a:r>
            <a:endParaRPr/>
          </a:p>
        </p:txBody>
      </p:sp>
      <p:sp>
        <p:nvSpPr>
          <p:cNvPr id="260" name="Google Shape;260;p26"/>
          <p:cNvSpPr txBox="1"/>
          <p:nvPr/>
        </p:nvSpPr>
        <p:spPr>
          <a:xfrm>
            <a:off x="223525" y="1043325"/>
            <a:ext cx="6303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例３：１から１０までの合計と平均を求める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61" name="Google Shape;261;p26"/>
          <p:cNvGraphicFramePr/>
          <p:nvPr/>
        </p:nvGraphicFramePr>
        <p:xfrm>
          <a:off x="6810775" y="44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{AED69828-F148-4705-A79B-676F3E5988D7}</a:tableStyleId>
              </a:tblPr>
              <a:tblGrid>
                <a:gridCol w="966675"/>
                <a:gridCol w="966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num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sum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-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solidFill>
                            <a:srgbClr val="FF0000"/>
                          </a:solidFill>
                        </a:rPr>
                        <a:t>3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62" name="Google Shape;26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600" y="2112300"/>
            <a:ext cx="1933575" cy="234315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6"/>
          <p:cNvSpPr/>
          <p:nvPr/>
        </p:nvSpPr>
        <p:spPr>
          <a:xfrm>
            <a:off x="2616025" y="4633700"/>
            <a:ext cx="5417700" cy="442800"/>
          </a:xfrm>
          <a:prstGeom prst="wedgeRoundRectCallout">
            <a:avLst>
              <a:gd fmla="val -47471" name="adj1"/>
              <a:gd fmla="val -319523" name="adj2"/>
              <a:gd fmla="val 0" name="adj3"/>
            </a:avLst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元々のsumの値 と numの値 の和でsumの値を更新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繰り返し処理</a:t>
            </a:r>
            <a:endParaRPr/>
          </a:p>
        </p:txBody>
      </p:sp>
      <p:sp>
        <p:nvSpPr>
          <p:cNvPr id="269" name="Google Shape;269;p27"/>
          <p:cNvSpPr txBox="1"/>
          <p:nvPr/>
        </p:nvSpPr>
        <p:spPr>
          <a:xfrm>
            <a:off x="223525" y="1043325"/>
            <a:ext cx="6303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例３：１から１０までの合計と平均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を求める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270" name="Google Shape;270;p27"/>
          <p:cNvGraphicFramePr/>
          <p:nvPr/>
        </p:nvGraphicFramePr>
        <p:xfrm>
          <a:off x="6810775" y="44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{AED69828-F148-4705-A79B-676F3E5988D7}</a:tableStyleId>
              </a:tblPr>
              <a:tblGrid>
                <a:gridCol w="966675"/>
                <a:gridCol w="966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num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sum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-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0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10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15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6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21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7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28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8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36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9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45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10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55</a:t>
                      </a:r>
                      <a:endParaRPr sz="1800"/>
                    </a:p>
                  </a:txBody>
                  <a:tcPr marT="0" marB="0" marR="0" marL="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71" name="Google Shape;27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850" y="1660025"/>
            <a:ext cx="4177150" cy="3247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600" y="2112300"/>
            <a:ext cx="1933575" cy="234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5.2 繰り返し</a:t>
            </a:r>
            <a:r>
              <a:rPr lang="ja"/>
              <a:t>と条件分岐の組合せ</a:t>
            </a:r>
            <a:endParaRPr/>
          </a:p>
        </p:txBody>
      </p:sp>
      <p:sp>
        <p:nvSpPr>
          <p:cNvPr id="278" name="Google Shape;278;p28"/>
          <p:cNvSpPr txBox="1"/>
          <p:nvPr/>
        </p:nvSpPr>
        <p:spPr>
          <a:xfrm>
            <a:off x="223525" y="974225"/>
            <a:ext cx="82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４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79" name="Google Shape;27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3700" y="3317250"/>
            <a:ext cx="1646925" cy="91497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8"/>
          <p:cNvSpPr txBox="1"/>
          <p:nvPr/>
        </p:nvSpPr>
        <p:spPr>
          <a:xfrm>
            <a:off x="703700" y="4232225"/>
            <a:ext cx="1073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81" name="Google Shape;28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100" y="1604524"/>
            <a:ext cx="4835175" cy="16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8"/>
          <p:cNvSpPr/>
          <p:nvPr/>
        </p:nvSpPr>
        <p:spPr>
          <a:xfrm>
            <a:off x="5811850" y="1646550"/>
            <a:ext cx="2406100" cy="749725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10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未満か?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83" name="Google Shape;283;p28"/>
          <p:cNvSpPr/>
          <p:nvPr/>
        </p:nvSpPr>
        <p:spPr>
          <a:xfrm>
            <a:off x="6064650" y="1047100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に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84" name="Google Shape;284;p28"/>
          <p:cNvCxnSpPr>
            <a:stCxn id="283" idx="2"/>
            <a:endCxn id="282" idx="0"/>
          </p:cNvCxnSpPr>
          <p:nvPr/>
        </p:nvCxnSpPr>
        <p:spPr>
          <a:xfrm>
            <a:off x="7014900" y="1430800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5" name="Google Shape;285;p28"/>
          <p:cNvCxnSpPr/>
          <p:nvPr/>
        </p:nvCxnSpPr>
        <p:spPr>
          <a:xfrm>
            <a:off x="7014900" y="821829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6" name="Google Shape;286;p28"/>
          <p:cNvCxnSpPr>
            <a:stCxn id="287" idx="1"/>
            <a:endCxn id="282" idx="1"/>
          </p:cNvCxnSpPr>
          <p:nvPr/>
        </p:nvCxnSpPr>
        <p:spPr>
          <a:xfrm rot="10800000">
            <a:off x="5811750" y="2021525"/>
            <a:ext cx="252900" cy="2427300"/>
          </a:xfrm>
          <a:prstGeom prst="bentConnector3">
            <a:avLst>
              <a:gd fmla="val 228391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8" name="Google Shape;288;p28"/>
          <p:cNvSpPr txBox="1"/>
          <p:nvPr/>
        </p:nvSpPr>
        <p:spPr>
          <a:xfrm>
            <a:off x="7086600" y="2248579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89" name="Google Shape;289;p28"/>
          <p:cNvCxnSpPr>
            <a:stCxn id="282" idx="3"/>
          </p:cNvCxnSpPr>
          <p:nvPr/>
        </p:nvCxnSpPr>
        <p:spPr>
          <a:xfrm>
            <a:off x="8217950" y="2021413"/>
            <a:ext cx="747300" cy="27891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0" name="Google Shape;290;p28"/>
          <p:cNvSpPr txBox="1"/>
          <p:nvPr/>
        </p:nvSpPr>
        <p:spPr>
          <a:xfrm>
            <a:off x="8215775" y="1622779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91" name="Google Shape;291;p28"/>
          <p:cNvCxnSpPr/>
          <p:nvPr/>
        </p:nvCxnSpPr>
        <p:spPr>
          <a:xfrm>
            <a:off x="7014900" y="2396554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2" name="Google Shape;292;p28"/>
          <p:cNvSpPr/>
          <p:nvPr/>
        </p:nvSpPr>
        <p:spPr>
          <a:xfrm>
            <a:off x="5938250" y="2615150"/>
            <a:ext cx="2153300" cy="749725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 % 2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は0か?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3" name="Google Shape;293;p28"/>
          <p:cNvSpPr/>
          <p:nvPr/>
        </p:nvSpPr>
        <p:spPr>
          <a:xfrm>
            <a:off x="6637650" y="3619063"/>
            <a:ext cx="754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偶数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4" name="Google Shape;294;p28"/>
          <p:cNvSpPr/>
          <p:nvPr/>
        </p:nvSpPr>
        <p:spPr>
          <a:xfrm>
            <a:off x="7888950" y="3619063"/>
            <a:ext cx="754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奇数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5" name="Google Shape;295;p28"/>
          <p:cNvSpPr txBox="1"/>
          <p:nvPr/>
        </p:nvSpPr>
        <p:spPr>
          <a:xfrm>
            <a:off x="7086600" y="323615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96" name="Google Shape;296;p28"/>
          <p:cNvCxnSpPr/>
          <p:nvPr/>
        </p:nvCxnSpPr>
        <p:spPr>
          <a:xfrm>
            <a:off x="7014900" y="3384129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7" name="Google Shape;287;p28"/>
          <p:cNvSpPr/>
          <p:nvPr/>
        </p:nvSpPr>
        <p:spPr>
          <a:xfrm>
            <a:off x="6064650" y="4256975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97" name="Google Shape;297;p28"/>
          <p:cNvCxnSpPr>
            <a:stCxn id="293" idx="2"/>
            <a:endCxn id="287" idx="0"/>
          </p:cNvCxnSpPr>
          <p:nvPr/>
        </p:nvCxnSpPr>
        <p:spPr>
          <a:xfrm>
            <a:off x="7014900" y="4002763"/>
            <a:ext cx="0" cy="254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8" name="Google Shape;298;p28"/>
          <p:cNvCxnSpPr>
            <a:stCxn id="292" idx="3"/>
            <a:endCxn id="294" idx="0"/>
          </p:cNvCxnSpPr>
          <p:nvPr/>
        </p:nvCxnSpPr>
        <p:spPr>
          <a:xfrm>
            <a:off x="8091550" y="2990013"/>
            <a:ext cx="174600" cy="6291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9" name="Google Shape;299;p28"/>
          <p:cNvSpPr txBox="1"/>
          <p:nvPr/>
        </p:nvSpPr>
        <p:spPr>
          <a:xfrm>
            <a:off x="8041350" y="26194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00" name="Google Shape;300;p28"/>
          <p:cNvCxnSpPr>
            <a:stCxn id="294" idx="2"/>
            <a:endCxn id="287" idx="3"/>
          </p:cNvCxnSpPr>
          <p:nvPr/>
        </p:nvCxnSpPr>
        <p:spPr>
          <a:xfrm rot="5400000">
            <a:off x="7892550" y="4075213"/>
            <a:ext cx="446100" cy="3012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01" name="Google Shape;301;p28"/>
          <p:cNvCxnSpPr/>
          <p:nvPr/>
        </p:nvCxnSpPr>
        <p:spPr>
          <a:xfrm rot="10800000">
            <a:off x="7021475" y="4817400"/>
            <a:ext cx="19527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2" name="Google Shape;302;p28"/>
          <p:cNvCxnSpPr/>
          <p:nvPr/>
        </p:nvCxnSpPr>
        <p:spPr>
          <a:xfrm>
            <a:off x="7014900" y="4817388"/>
            <a:ext cx="0" cy="254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5.3 </a:t>
            </a:r>
            <a:r>
              <a:rPr lang="ja"/>
              <a:t>カウンタ</a:t>
            </a:r>
            <a:endParaRPr/>
          </a:p>
        </p:txBody>
      </p:sp>
      <p:sp>
        <p:nvSpPr>
          <p:cNvPr id="308" name="Google Shape;308;p29"/>
          <p:cNvSpPr txBox="1"/>
          <p:nvPr/>
        </p:nvSpPr>
        <p:spPr>
          <a:xfrm>
            <a:off x="223525" y="810825"/>
            <a:ext cx="514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５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09" name="Google Shape;30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025" y="909500"/>
            <a:ext cx="3739050" cy="41509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29"/>
          <p:cNvSpPr/>
          <p:nvPr/>
        </p:nvSpPr>
        <p:spPr>
          <a:xfrm>
            <a:off x="5049850" y="1570350"/>
            <a:ext cx="2406100" cy="749725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 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の値は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0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未満か?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1" name="Google Shape;311;p29"/>
          <p:cNvSpPr/>
          <p:nvPr/>
        </p:nvSpPr>
        <p:spPr>
          <a:xfrm>
            <a:off x="5302650" y="970900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i 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に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0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12" name="Google Shape;312;p29"/>
          <p:cNvCxnSpPr>
            <a:stCxn id="311" idx="2"/>
            <a:endCxn id="310" idx="0"/>
          </p:cNvCxnSpPr>
          <p:nvPr/>
        </p:nvCxnSpPr>
        <p:spPr>
          <a:xfrm>
            <a:off x="6252900" y="1354600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3" name="Google Shape;313;p29"/>
          <p:cNvCxnSpPr/>
          <p:nvPr/>
        </p:nvCxnSpPr>
        <p:spPr>
          <a:xfrm>
            <a:off x="6252900" y="745629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4" name="Google Shape;314;p29"/>
          <p:cNvCxnSpPr>
            <a:stCxn id="315" idx="1"/>
            <a:endCxn id="310" idx="1"/>
          </p:cNvCxnSpPr>
          <p:nvPr/>
        </p:nvCxnSpPr>
        <p:spPr>
          <a:xfrm rot="10800000">
            <a:off x="5049900" y="1945275"/>
            <a:ext cx="399900" cy="2632800"/>
          </a:xfrm>
          <a:prstGeom prst="bentConnector3">
            <a:avLst>
              <a:gd fmla="val 159559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6" name="Google Shape;316;p29"/>
          <p:cNvSpPr txBox="1"/>
          <p:nvPr/>
        </p:nvSpPr>
        <p:spPr>
          <a:xfrm>
            <a:off x="6324600" y="2207250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17" name="Google Shape;317;p29"/>
          <p:cNvCxnSpPr>
            <a:stCxn id="310" idx="3"/>
          </p:cNvCxnSpPr>
          <p:nvPr/>
        </p:nvCxnSpPr>
        <p:spPr>
          <a:xfrm>
            <a:off x="7455950" y="1945213"/>
            <a:ext cx="1511700" cy="29724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8" name="Google Shape;318;p29"/>
          <p:cNvSpPr txBox="1"/>
          <p:nvPr/>
        </p:nvSpPr>
        <p:spPr>
          <a:xfrm>
            <a:off x="7424950" y="15518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19" name="Google Shape;319;p29"/>
          <p:cNvCxnSpPr/>
          <p:nvPr/>
        </p:nvCxnSpPr>
        <p:spPr>
          <a:xfrm>
            <a:off x="6252900" y="2320354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0" name="Google Shape;320;p29"/>
          <p:cNvSpPr/>
          <p:nvPr/>
        </p:nvSpPr>
        <p:spPr>
          <a:xfrm>
            <a:off x="5049850" y="2538950"/>
            <a:ext cx="2406100" cy="749725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乱数x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 % 2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は0か?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1" name="Google Shape;321;p29"/>
          <p:cNvSpPr/>
          <p:nvPr/>
        </p:nvSpPr>
        <p:spPr>
          <a:xfrm>
            <a:off x="5449725" y="3587875"/>
            <a:ext cx="1606200" cy="5985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偶数カウンタ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を1増やす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22" name="Google Shape;322;p29"/>
          <p:cNvSpPr txBox="1"/>
          <p:nvPr/>
        </p:nvSpPr>
        <p:spPr>
          <a:xfrm>
            <a:off x="6299225" y="3179366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23" name="Google Shape;323;p29"/>
          <p:cNvCxnSpPr>
            <a:stCxn id="320" idx="2"/>
            <a:endCxn id="321" idx="0"/>
          </p:cNvCxnSpPr>
          <p:nvPr/>
        </p:nvCxnSpPr>
        <p:spPr>
          <a:xfrm>
            <a:off x="6252900" y="3288675"/>
            <a:ext cx="0" cy="299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5" name="Google Shape;315;p29"/>
          <p:cNvSpPr/>
          <p:nvPr/>
        </p:nvSpPr>
        <p:spPr>
          <a:xfrm>
            <a:off x="5449800" y="4386225"/>
            <a:ext cx="16062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i 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24" name="Google Shape;324;p29"/>
          <p:cNvCxnSpPr>
            <a:stCxn id="320" idx="3"/>
            <a:endCxn id="325" idx="0"/>
          </p:cNvCxnSpPr>
          <p:nvPr/>
        </p:nvCxnSpPr>
        <p:spPr>
          <a:xfrm>
            <a:off x="7455950" y="2913813"/>
            <a:ext cx="550200" cy="6741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6" name="Google Shape;326;p29"/>
          <p:cNvSpPr txBox="1"/>
          <p:nvPr/>
        </p:nvSpPr>
        <p:spPr>
          <a:xfrm>
            <a:off x="7279350" y="2543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27" name="Google Shape;327;p29"/>
          <p:cNvCxnSpPr>
            <a:stCxn id="325" idx="2"/>
            <a:endCxn id="315" idx="3"/>
          </p:cNvCxnSpPr>
          <p:nvPr/>
        </p:nvCxnSpPr>
        <p:spPr>
          <a:xfrm rot="5400000">
            <a:off x="7335150" y="3907225"/>
            <a:ext cx="391800" cy="9501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8" name="Google Shape;328;p29"/>
          <p:cNvCxnSpPr/>
          <p:nvPr/>
        </p:nvCxnSpPr>
        <p:spPr>
          <a:xfrm rot="10800000">
            <a:off x="6259600" y="4893600"/>
            <a:ext cx="27081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9" name="Google Shape;329;p29"/>
          <p:cNvCxnSpPr/>
          <p:nvPr/>
        </p:nvCxnSpPr>
        <p:spPr>
          <a:xfrm>
            <a:off x="6252900" y="4893588"/>
            <a:ext cx="0" cy="226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5" name="Google Shape;325;p29"/>
          <p:cNvSpPr/>
          <p:nvPr/>
        </p:nvSpPr>
        <p:spPr>
          <a:xfrm>
            <a:off x="7203000" y="3587875"/>
            <a:ext cx="1606200" cy="5985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奇数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カウンタ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を1増やす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30" name="Google Shape;330;p29"/>
          <p:cNvCxnSpPr>
            <a:stCxn id="321" idx="2"/>
            <a:endCxn id="315" idx="0"/>
          </p:cNvCxnSpPr>
          <p:nvPr/>
        </p:nvCxnSpPr>
        <p:spPr>
          <a:xfrm>
            <a:off x="6252825" y="4186375"/>
            <a:ext cx="0" cy="199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1" name="Google Shape;331;p29"/>
          <p:cNvSpPr txBox="1"/>
          <p:nvPr/>
        </p:nvSpPr>
        <p:spPr>
          <a:xfrm>
            <a:off x="5252450" y="3198500"/>
            <a:ext cx="85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9行目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2" name="Google Shape;332;p29"/>
          <p:cNvSpPr txBox="1"/>
          <p:nvPr/>
        </p:nvSpPr>
        <p:spPr>
          <a:xfrm>
            <a:off x="7056000" y="3198500"/>
            <a:ext cx="95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11</a:t>
            </a: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行目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3" name="Google Shape;333;p29"/>
          <p:cNvSpPr txBox="1"/>
          <p:nvPr/>
        </p:nvSpPr>
        <p:spPr>
          <a:xfrm>
            <a:off x="4908300" y="69450"/>
            <a:ext cx="4159500" cy="590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t" bIns="18000" lIns="18000" spcFirstLastPara="1" rIns="18000" wrap="square" tIns="180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※カウンタ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処理が何回行われたか記録する変数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33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4450" y="921875"/>
            <a:ext cx="3969977" cy="3656300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3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5.3 カウンタ</a:t>
            </a:r>
            <a:endParaRPr/>
          </a:p>
        </p:txBody>
      </p:sp>
      <p:sp>
        <p:nvSpPr>
          <p:cNvPr id="340" name="Google Shape;340;p30"/>
          <p:cNvSpPr txBox="1"/>
          <p:nvPr/>
        </p:nvSpPr>
        <p:spPr>
          <a:xfrm>
            <a:off x="223525" y="810825"/>
            <a:ext cx="514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1" name="Google Shape;341;p30"/>
          <p:cNvSpPr/>
          <p:nvPr/>
        </p:nvSpPr>
        <p:spPr>
          <a:xfrm>
            <a:off x="5504825" y="1193063"/>
            <a:ext cx="2562800" cy="749725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 の値は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201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未満か?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2" name="Google Shape;342;p30"/>
          <p:cNvSpPr/>
          <p:nvPr/>
        </p:nvSpPr>
        <p:spPr>
          <a:xfrm>
            <a:off x="5836050" y="589900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 に2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0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43" name="Google Shape;343;p30"/>
          <p:cNvCxnSpPr>
            <a:stCxn id="342" idx="2"/>
            <a:endCxn id="341" idx="0"/>
          </p:cNvCxnSpPr>
          <p:nvPr/>
        </p:nvCxnSpPr>
        <p:spPr>
          <a:xfrm>
            <a:off x="6786300" y="973600"/>
            <a:ext cx="0" cy="219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4" name="Google Shape;344;p30"/>
          <p:cNvCxnSpPr/>
          <p:nvPr/>
        </p:nvCxnSpPr>
        <p:spPr>
          <a:xfrm>
            <a:off x="6786300" y="364629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5" name="Google Shape;345;p30"/>
          <p:cNvCxnSpPr>
            <a:stCxn id="346" idx="1"/>
            <a:endCxn id="341" idx="1"/>
          </p:cNvCxnSpPr>
          <p:nvPr/>
        </p:nvCxnSpPr>
        <p:spPr>
          <a:xfrm rot="10800000">
            <a:off x="5504761" y="1567959"/>
            <a:ext cx="375900" cy="2799900"/>
          </a:xfrm>
          <a:prstGeom prst="bentConnector3">
            <a:avLst>
              <a:gd fmla="val 250222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7" name="Google Shape;347;p30"/>
          <p:cNvSpPr txBox="1"/>
          <p:nvPr/>
        </p:nvSpPr>
        <p:spPr>
          <a:xfrm>
            <a:off x="6823129" y="1826250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48" name="Google Shape;348;p30"/>
          <p:cNvCxnSpPr>
            <a:stCxn id="341" idx="3"/>
          </p:cNvCxnSpPr>
          <p:nvPr/>
        </p:nvCxnSpPr>
        <p:spPr>
          <a:xfrm>
            <a:off x="8067625" y="1567925"/>
            <a:ext cx="882600" cy="31908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9" name="Google Shape;349;p30"/>
          <p:cNvSpPr txBox="1"/>
          <p:nvPr/>
        </p:nvSpPr>
        <p:spPr>
          <a:xfrm>
            <a:off x="7958350" y="11708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50" name="Google Shape;350;p30"/>
          <p:cNvSpPr/>
          <p:nvPr/>
        </p:nvSpPr>
        <p:spPr>
          <a:xfrm>
            <a:off x="5034264" y="2215925"/>
            <a:ext cx="3494975" cy="461700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 % 2 は0か?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51" name="Google Shape;351;p30"/>
          <p:cNvSpPr/>
          <p:nvPr/>
        </p:nvSpPr>
        <p:spPr>
          <a:xfrm>
            <a:off x="5780902" y="2955586"/>
            <a:ext cx="20142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sumにnumを足す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52" name="Google Shape;352;p30"/>
          <p:cNvSpPr txBox="1"/>
          <p:nvPr/>
        </p:nvSpPr>
        <p:spPr>
          <a:xfrm>
            <a:off x="6824923" y="2575327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6" name="Google Shape;346;p30"/>
          <p:cNvSpPr/>
          <p:nvPr/>
        </p:nvSpPr>
        <p:spPr>
          <a:xfrm>
            <a:off x="5880661" y="4176009"/>
            <a:ext cx="18147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 を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53" name="Google Shape;353;p30"/>
          <p:cNvCxnSpPr>
            <a:stCxn id="350" idx="3"/>
            <a:endCxn id="346" idx="3"/>
          </p:cNvCxnSpPr>
          <p:nvPr/>
        </p:nvCxnSpPr>
        <p:spPr>
          <a:xfrm flipH="1">
            <a:off x="7695239" y="2446775"/>
            <a:ext cx="834000" cy="1921200"/>
          </a:xfrm>
          <a:prstGeom prst="bentConnector3">
            <a:avLst>
              <a:gd fmla="val -28552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54" name="Google Shape;354;p30"/>
          <p:cNvSpPr txBox="1"/>
          <p:nvPr/>
        </p:nvSpPr>
        <p:spPr>
          <a:xfrm>
            <a:off x="8381275" y="20361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55" name="Google Shape;355;p30"/>
          <p:cNvCxnSpPr/>
          <p:nvPr/>
        </p:nvCxnSpPr>
        <p:spPr>
          <a:xfrm rot="10800000">
            <a:off x="6793000" y="4741200"/>
            <a:ext cx="21831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6" name="Google Shape;356;p30"/>
          <p:cNvCxnSpPr/>
          <p:nvPr/>
        </p:nvCxnSpPr>
        <p:spPr>
          <a:xfrm>
            <a:off x="6786300" y="4723752"/>
            <a:ext cx="2100" cy="320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357" name="Google Shape;357;p30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3307600" y="1930021"/>
            <a:ext cx="1057100" cy="3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30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123975" y="2627700"/>
            <a:ext cx="2014075" cy="5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0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855475" y="3972364"/>
            <a:ext cx="950100" cy="3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0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567614" y="2281225"/>
            <a:ext cx="2256600" cy="3002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1" name="Google Shape;361;p30"/>
          <p:cNvCxnSpPr>
            <a:stCxn id="341" idx="2"/>
            <a:endCxn id="350" idx="0"/>
          </p:cNvCxnSpPr>
          <p:nvPr/>
        </p:nvCxnSpPr>
        <p:spPr>
          <a:xfrm flipH="1">
            <a:off x="6781725" y="1942788"/>
            <a:ext cx="4500" cy="2730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2" name="Google Shape;362;p30"/>
          <p:cNvSpPr/>
          <p:nvPr/>
        </p:nvSpPr>
        <p:spPr>
          <a:xfrm>
            <a:off x="5878950" y="3558507"/>
            <a:ext cx="18147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cnt に 1 を足す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63" name="Google Shape;363;p30"/>
          <p:cNvCxnSpPr>
            <a:stCxn id="350" idx="2"/>
            <a:endCxn id="351" idx="0"/>
          </p:cNvCxnSpPr>
          <p:nvPr/>
        </p:nvCxnSpPr>
        <p:spPr>
          <a:xfrm>
            <a:off x="6781752" y="2677625"/>
            <a:ext cx="6300" cy="278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64" name="Google Shape;364;p30"/>
          <p:cNvCxnSpPr>
            <a:stCxn id="362" idx="2"/>
            <a:endCxn id="346" idx="0"/>
          </p:cNvCxnSpPr>
          <p:nvPr/>
        </p:nvCxnSpPr>
        <p:spPr>
          <a:xfrm>
            <a:off x="6786300" y="3942207"/>
            <a:ext cx="1800" cy="233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65" name="Google Shape;365;p30"/>
          <p:cNvCxnSpPr>
            <a:stCxn id="351" idx="2"/>
            <a:endCxn id="362" idx="0"/>
          </p:cNvCxnSpPr>
          <p:nvPr/>
        </p:nvCxnSpPr>
        <p:spPr>
          <a:xfrm flipH="1">
            <a:off x="6786202" y="3339286"/>
            <a:ext cx="1800" cy="219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6" name="Google Shape;366;p30"/>
          <p:cNvSpPr/>
          <p:nvPr/>
        </p:nvSpPr>
        <p:spPr>
          <a:xfrm>
            <a:off x="2621150" y="937075"/>
            <a:ext cx="2014200" cy="6612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67" name="Google Shape;367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89325" y="4612007"/>
            <a:ext cx="1260072" cy="4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30"/>
          <p:cNvSpPr txBox="1"/>
          <p:nvPr/>
        </p:nvSpPr>
        <p:spPr>
          <a:xfrm>
            <a:off x="5252450" y="1979300"/>
            <a:ext cx="85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5</a:t>
            </a: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行目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9" name="Google Shape;369;p30"/>
          <p:cNvSpPr txBox="1"/>
          <p:nvPr/>
        </p:nvSpPr>
        <p:spPr>
          <a:xfrm>
            <a:off x="5023850" y="2924700"/>
            <a:ext cx="85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行目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0" name="Google Shape;370;p30"/>
          <p:cNvSpPr txBox="1"/>
          <p:nvPr/>
        </p:nvSpPr>
        <p:spPr>
          <a:xfrm>
            <a:off x="5100050" y="3500763"/>
            <a:ext cx="85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7</a:t>
            </a: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行目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発展のヒント</a:t>
            </a:r>
            <a:endParaRPr/>
          </a:p>
        </p:txBody>
      </p:sp>
      <p:sp>
        <p:nvSpPr>
          <p:cNvPr id="376" name="Google Shape;376;p31"/>
          <p:cNvSpPr txBox="1"/>
          <p:nvPr/>
        </p:nvSpPr>
        <p:spPr>
          <a:xfrm>
            <a:off x="241225" y="1005350"/>
            <a:ext cx="8840700" cy="31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 PLUS Rounded 1c"/>
              <a:buChar char="●"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(例５）はランダムな数値を20個出したが、今回は30個</a:t>
            </a:r>
            <a:b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</a:b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M PLUS Rounded 1c"/>
              <a:buChar char="●"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偶数か奇数かの判断は、これまで何度もやっているはず</a:t>
            </a:r>
            <a:b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</a:b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M PLUS Rounded 1c"/>
              <a:buChar char="●"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合計の出し方は（例３）が参考になる</a:t>
            </a:r>
            <a:b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</a:b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M PLUS Rounded 1c"/>
              <a:buChar char="●"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平均は、合計÷個数 で求められる</a:t>
            </a:r>
            <a:b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個数の出し方は（例５）が参考になる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１０回クイズ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223525" y="1017225"/>
            <a:ext cx="6668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以下の言葉を１０回</a:t>
            </a: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繰り返し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て言ってください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605913" y="4132850"/>
            <a:ext cx="2069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「キッチン」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527" y="1795100"/>
            <a:ext cx="2419900" cy="241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8174" y="132250"/>
            <a:ext cx="1704526" cy="14390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5282125" y="1795100"/>
            <a:ext cx="525900" cy="554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5808030" y="1795100"/>
            <a:ext cx="2936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鳥を英語で言うと？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3144875" y="2285500"/>
            <a:ext cx="1843800" cy="1439100"/>
          </a:xfrm>
          <a:prstGeom prst="rightArrow">
            <a:avLst>
              <a:gd fmla="val 50000" name="adj1"/>
              <a:gd fmla="val 3928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2759521" y="3724600"/>
            <a:ext cx="2614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１０回言ったら</a:t>
            </a:r>
            <a:endParaRPr sz="2400">
              <a:solidFill>
                <a:srgbClr val="99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すぐ答える</a:t>
            </a:r>
            <a:endParaRPr sz="2400">
              <a:solidFill>
                <a:srgbClr val="99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6113902" y="2364013"/>
            <a:ext cx="19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バード(bird)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74227" y="3014975"/>
            <a:ext cx="1843875" cy="18438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/>
          <p:nvPr/>
        </p:nvSpPr>
        <p:spPr>
          <a:xfrm>
            <a:off x="6068288" y="2800663"/>
            <a:ext cx="2072100" cy="2272500"/>
          </a:xfrm>
          <a:prstGeom prst="mathMultiply">
            <a:avLst>
              <a:gd fmla="val 9520" name="adj1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提出物（10～11月分）について</a:t>
            </a:r>
            <a:endParaRPr/>
          </a:p>
        </p:txBody>
      </p:sp>
      <p:sp>
        <p:nvSpPr>
          <p:cNvPr id="382" name="Google Shape;382;p32"/>
          <p:cNvSpPr txBox="1"/>
          <p:nvPr/>
        </p:nvSpPr>
        <p:spPr>
          <a:xfrm>
            <a:off x="223525" y="937200"/>
            <a:ext cx="1437000" cy="554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提出物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3" name="Google Shape;383;p32"/>
          <p:cNvSpPr txBox="1"/>
          <p:nvPr/>
        </p:nvSpPr>
        <p:spPr>
          <a:xfrm>
            <a:off x="1749150" y="937200"/>
            <a:ext cx="5672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No.1～No.</a:t>
            </a: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4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 のGoogleコラボファイル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4" name="Google Shape;384;p32"/>
          <p:cNvSpPr txBox="1"/>
          <p:nvPr/>
        </p:nvSpPr>
        <p:spPr>
          <a:xfrm>
            <a:off x="223525" y="1635050"/>
            <a:ext cx="1437000" cy="554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提出期限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5" name="Google Shape;385;p32"/>
          <p:cNvSpPr txBox="1"/>
          <p:nvPr/>
        </p:nvSpPr>
        <p:spPr>
          <a:xfrm>
            <a:off x="1749150" y="1635050"/>
            <a:ext cx="3024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１１月２５日（月）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6" name="Google Shape;386;p32"/>
          <p:cNvSpPr txBox="1"/>
          <p:nvPr/>
        </p:nvSpPr>
        <p:spPr>
          <a:xfrm>
            <a:off x="178050" y="2454175"/>
            <a:ext cx="8814300" cy="24012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・提出方法は次回授業で説明し、Classroomにもアップします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欠席した者は、必ず自分で確認のうえ、提出すること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・プログラミング実習は後期のメインとなる部分なので、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もし途中までしかできていなくても提出すること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（配点が高いので、未提出の場合のダメージは大きい！）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・発展問題については、できた分に応じて点を与えます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7" name="Google Shape;387;p32"/>
          <p:cNvSpPr txBox="1"/>
          <p:nvPr/>
        </p:nvSpPr>
        <p:spPr>
          <a:xfrm>
            <a:off x="4808275" y="1542650"/>
            <a:ext cx="2647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※2, 5組は授業日程の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　関係で11月26日(火)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</a:t>
            </a:r>
            <a:r>
              <a:rPr lang="ja"/>
              <a:t>繰り返し処理</a:t>
            </a:r>
            <a:endParaRPr/>
          </a:p>
        </p:txBody>
      </p:sp>
      <p:sp>
        <p:nvSpPr>
          <p:cNvPr id="78" name="Google Shape;78;p15"/>
          <p:cNvSpPr txBox="1"/>
          <p:nvPr/>
        </p:nvSpPr>
        <p:spPr>
          <a:xfrm>
            <a:off x="223525" y="1043313"/>
            <a:ext cx="787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定められた条件が満たされている間、処理を繰り返す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223525" y="1667175"/>
            <a:ext cx="6076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例１：同じような文字列を１０回表示する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350" y="2221275"/>
            <a:ext cx="3305675" cy="281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03250" y="2291025"/>
            <a:ext cx="2968575" cy="242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繰り返し処理</a:t>
            </a:r>
            <a:endParaRPr/>
          </a:p>
        </p:txBody>
      </p:sp>
      <p:sp>
        <p:nvSpPr>
          <p:cNvPr id="87" name="Google Shape;87;p16"/>
          <p:cNvSpPr txBox="1"/>
          <p:nvPr/>
        </p:nvSpPr>
        <p:spPr>
          <a:xfrm>
            <a:off x="223525" y="1043313"/>
            <a:ext cx="787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定められた条件が満たされている間、処理を繰り返す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223525" y="1667175"/>
            <a:ext cx="5431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例１：同じような文字列を１０回表示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250" y="2291025"/>
            <a:ext cx="4518170" cy="66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274" y="3021975"/>
            <a:ext cx="1539938" cy="212152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 txBox="1"/>
          <p:nvPr/>
        </p:nvSpPr>
        <p:spPr>
          <a:xfrm>
            <a:off x="2251575" y="3021975"/>
            <a:ext cx="6786000" cy="2031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☆ forの後ろの変数(num)の性質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・</a:t>
            </a:r>
            <a:r>
              <a:rPr b="1"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初期値は0（指定がない場合）</a:t>
            </a:r>
            <a:endParaRPr b="1"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・：の後の処理を１回するたび１ずつ増える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・range( )内の値に達したら終了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　(例１の場合、num=10の処理は行わない）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繰り返し処理</a:t>
            </a:r>
            <a:endParaRPr/>
          </a:p>
        </p:txBody>
      </p:sp>
      <p:sp>
        <p:nvSpPr>
          <p:cNvPr id="97" name="Google Shape;97;p17"/>
          <p:cNvSpPr txBox="1"/>
          <p:nvPr/>
        </p:nvSpPr>
        <p:spPr>
          <a:xfrm>
            <a:off x="223525" y="1043313"/>
            <a:ext cx="787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定められた条件が満たされている間、処理を繰り返す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8" name="Google Shape;98;p17"/>
          <p:cNvSpPr txBox="1"/>
          <p:nvPr/>
        </p:nvSpPr>
        <p:spPr>
          <a:xfrm>
            <a:off x="223525" y="1667175"/>
            <a:ext cx="5457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例１：同じような文字列を</a:t>
            </a:r>
            <a:r>
              <a:rPr lang="ja" sz="24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１０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回表示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99" name="Google Shape;9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250" y="2291025"/>
            <a:ext cx="4518170" cy="66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274" y="3021975"/>
            <a:ext cx="1539938" cy="212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7"/>
          <p:cNvSpPr/>
          <p:nvPr/>
        </p:nvSpPr>
        <p:spPr>
          <a:xfrm>
            <a:off x="5888050" y="2637150"/>
            <a:ext cx="2406100" cy="749725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10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2" name="Google Shape;102;p17"/>
          <p:cNvSpPr/>
          <p:nvPr/>
        </p:nvSpPr>
        <p:spPr>
          <a:xfrm>
            <a:off x="6140850" y="2037700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3" name="Google Shape;103;p17"/>
          <p:cNvSpPr/>
          <p:nvPr/>
        </p:nvSpPr>
        <p:spPr>
          <a:xfrm>
            <a:off x="6140850" y="3602625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print()の処理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4" name="Google Shape;104;p17"/>
          <p:cNvSpPr/>
          <p:nvPr/>
        </p:nvSpPr>
        <p:spPr>
          <a:xfrm>
            <a:off x="6140850" y="4202075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05" name="Google Shape;105;p17"/>
          <p:cNvCxnSpPr>
            <a:stCxn id="101" idx="2"/>
            <a:endCxn id="103" idx="0"/>
          </p:cNvCxnSpPr>
          <p:nvPr/>
        </p:nvCxnSpPr>
        <p:spPr>
          <a:xfrm>
            <a:off x="7091100" y="3386875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6" name="Google Shape;106;p17"/>
          <p:cNvCxnSpPr>
            <a:stCxn id="103" idx="2"/>
            <a:endCxn id="104" idx="0"/>
          </p:cNvCxnSpPr>
          <p:nvPr/>
        </p:nvCxnSpPr>
        <p:spPr>
          <a:xfrm>
            <a:off x="7091100" y="3986325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7" name="Google Shape;107;p17"/>
          <p:cNvCxnSpPr>
            <a:stCxn id="102" idx="2"/>
            <a:endCxn id="101" idx="0"/>
          </p:cNvCxnSpPr>
          <p:nvPr/>
        </p:nvCxnSpPr>
        <p:spPr>
          <a:xfrm>
            <a:off x="7091100" y="2421400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8" name="Google Shape;108;p17"/>
          <p:cNvCxnSpPr/>
          <p:nvPr/>
        </p:nvCxnSpPr>
        <p:spPr>
          <a:xfrm>
            <a:off x="7091100" y="1812429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9" name="Google Shape;109;p17"/>
          <p:cNvCxnSpPr>
            <a:stCxn id="104" idx="1"/>
            <a:endCxn id="101" idx="1"/>
          </p:cNvCxnSpPr>
          <p:nvPr/>
        </p:nvCxnSpPr>
        <p:spPr>
          <a:xfrm rot="10800000">
            <a:off x="5887950" y="3012125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0" name="Google Shape;110;p17"/>
          <p:cNvSpPr txBox="1"/>
          <p:nvPr/>
        </p:nvSpPr>
        <p:spPr>
          <a:xfrm>
            <a:off x="7162800" y="3239179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11" name="Google Shape;111;p17"/>
          <p:cNvCxnSpPr>
            <a:stCxn id="101" idx="3"/>
          </p:cNvCxnSpPr>
          <p:nvPr/>
        </p:nvCxnSpPr>
        <p:spPr>
          <a:xfrm>
            <a:off x="8294150" y="3012013"/>
            <a:ext cx="272700" cy="17247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2" name="Google Shape;112;p17"/>
          <p:cNvCxnSpPr/>
          <p:nvPr/>
        </p:nvCxnSpPr>
        <p:spPr>
          <a:xfrm rot="10800000">
            <a:off x="7084654" y="4736675"/>
            <a:ext cx="14646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3" name="Google Shape;113;p17"/>
          <p:cNvCxnSpPr/>
          <p:nvPr/>
        </p:nvCxnSpPr>
        <p:spPr>
          <a:xfrm>
            <a:off x="7091100" y="4725325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4" name="Google Shape;114;p17"/>
          <p:cNvSpPr txBox="1"/>
          <p:nvPr/>
        </p:nvSpPr>
        <p:spPr>
          <a:xfrm>
            <a:off x="8193750" y="2610416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5" name="Google Shape;115;p17"/>
          <p:cNvSpPr txBox="1"/>
          <p:nvPr/>
        </p:nvSpPr>
        <p:spPr>
          <a:xfrm>
            <a:off x="3118600" y="4202075"/>
            <a:ext cx="2406000" cy="7389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赤枠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で囲った部分が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for文で行われること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繰り返し処理</a:t>
            </a:r>
            <a:endParaRPr/>
          </a:p>
        </p:txBody>
      </p:sp>
      <p:sp>
        <p:nvSpPr>
          <p:cNvPr id="121" name="Google Shape;121;p18"/>
          <p:cNvSpPr txBox="1"/>
          <p:nvPr/>
        </p:nvSpPr>
        <p:spPr>
          <a:xfrm>
            <a:off x="223525" y="1043313"/>
            <a:ext cx="787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定められた条件が満たされている間、処理を繰り返す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2" name="Google Shape;122;p18"/>
          <p:cNvSpPr txBox="1"/>
          <p:nvPr/>
        </p:nvSpPr>
        <p:spPr>
          <a:xfrm>
            <a:off x="223525" y="1667175"/>
            <a:ext cx="5457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例１：同じような文字列を</a:t>
            </a:r>
            <a:r>
              <a:rPr lang="ja" sz="24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１０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回表示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3" name="Google Shape;123;p18"/>
          <p:cNvSpPr/>
          <p:nvPr/>
        </p:nvSpPr>
        <p:spPr>
          <a:xfrm>
            <a:off x="5888050" y="2637150"/>
            <a:ext cx="2406100" cy="749725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10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4" name="Google Shape;124;p18"/>
          <p:cNvSpPr/>
          <p:nvPr/>
        </p:nvSpPr>
        <p:spPr>
          <a:xfrm>
            <a:off x="6140850" y="2037700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5" name="Google Shape;125;p18"/>
          <p:cNvSpPr/>
          <p:nvPr/>
        </p:nvSpPr>
        <p:spPr>
          <a:xfrm>
            <a:off x="6140850" y="3602625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print()の処理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6" name="Google Shape;126;p18"/>
          <p:cNvSpPr/>
          <p:nvPr/>
        </p:nvSpPr>
        <p:spPr>
          <a:xfrm>
            <a:off x="6140850" y="4202075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27" name="Google Shape;127;p18"/>
          <p:cNvCxnSpPr>
            <a:stCxn id="123" idx="2"/>
            <a:endCxn id="125" idx="0"/>
          </p:cNvCxnSpPr>
          <p:nvPr/>
        </p:nvCxnSpPr>
        <p:spPr>
          <a:xfrm>
            <a:off x="7091100" y="3386875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8" name="Google Shape;128;p18"/>
          <p:cNvCxnSpPr>
            <a:stCxn id="125" idx="2"/>
            <a:endCxn id="126" idx="0"/>
          </p:cNvCxnSpPr>
          <p:nvPr/>
        </p:nvCxnSpPr>
        <p:spPr>
          <a:xfrm>
            <a:off x="7091100" y="3986325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9" name="Google Shape;129;p18"/>
          <p:cNvCxnSpPr>
            <a:stCxn id="124" idx="2"/>
            <a:endCxn id="123" idx="0"/>
          </p:cNvCxnSpPr>
          <p:nvPr/>
        </p:nvCxnSpPr>
        <p:spPr>
          <a:xfrm>
            <a:off x="7091100" y="2421400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0" name="Google Shape;130;p18"/>
          <p:cNvCxnSpPr/>
          <p:nvPr/>
        </p:nvCxnSpPr>
        <p:spPr>
          <a:xfrm>
            <a:off x="7091100" y="1812429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1" name="Google Shape;131;p18"/>
          <p:cNvCxnSpPr>
            <a:stCxn id="126" idx="1"/>
            <a:endCxn id="123" idx="1"/>
          </p:cNvCxnSpPr>
          <p:nvPr/>
        </p:nvCxnSpPr>
        <p:spPr>
          <a:xfrm rot="10800000">
            <a:off x="5887950" y="3012125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2" name="Google Shape;132;p18"/>
          <p:cNvSpPr txBox="1"/>
          <p:nvPr/>
        </p:nvSpPr>
        <p:spPr>
          <a:xfrm>
            <a:off x="7162800" y="3239179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33" name="Google Shape;133;p18"/>
          <p:cNvCxnSpPr>
            <a:stCxn id="123" idx="3"/>
          </p:cNvCxnSpPr>
          <p:nvPr/>
        </p:nvCxnSpPr>
        <p:spPr>
          <a:xfrm>
            <a:off x="8294150" y="3012013"/>
            <a:ext cx="272700" cy="17247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" name="Google Shape;134;p18"/>
          <p:cNvCxnSpPr/>
          <p:nvPr/>
        </p:nvCxnSpPr>
        <p:spPr>
          <a:xfrm rot="10800000">
            <a:off x="7084654" y="4736675"/>
            <a:ext cx="14646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5" name="Google Shape;135;p18"/>
          <p:cNvCxnSpPr/>
          <p:nvPr/>
        </p:nvCxnSpPr>
        <p:spPr>
          <a:xfrm>
            <a:off x="7091100" y="4725325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6" name="Google Shape;136;p18"/>
          <p:cNvSpPr txBox="1"/>
          <p:nvPr/>
        </p:nvSpPr>
        <p:spPr>
          <a:xfrm>
            <a:off x="8193750" y="2610416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175" y="2291025"/>
            <a:ext cx="5046498" cy="66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5700" y="2952225"/>
            <a:ext cx="1624264" cy="21380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9" name="Google Shape;139;p18"/>
          <p:cNvCxnSpPr/>
          <p:nvPr/>
        </p:nvCxnSpPr>
        <p:spPr>
          <a:xfrm>
            <a:off x="3632425" y="3010550"/>
            <a:ext cx="6975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0" name="Google Shape;140;p18"/>
          <p:cNvSpPr/>
          <p:nvPr/>
        </p:nvSpPr>
        <p:spPr>
          <a:xfrm>
            <a:off x="2963063" y="3171200"/>
            <a:ext cx="2181900" cy="661200"/>
          </a:xfrm>
          <a:prstGeom prst="wedgeRoundRectCallout">
            <a:avLst>
              <a:gd fmla="val -2542" name="adj1"/>
              <a:gd fmla="val -71661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こうすると回数の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つじつまが合う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 txBox="1"/>
          <p:nvPr>
            <p:ph type="title"/>
          </p:nvPr>
        </p:nvSpPr>
        <p:spPr>
          <a:xfrm>
            <a:off x="223525" y="162525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繰り返し処理</a:t>
            </a:r>
            <a:endParaRPr/>
          </a:p>
        </p:txBody>
      </p:sp>
      <p:sp>
        <p:nvSpPr>
          <p:cNvPr id="146" name="Google Shape;146;p19"/>
          <p:cNvSpPr txBox="1"/>
          <p:nvPr/>
        </p:nvSpPr>
        <p:spPr>
          <a:xfrm>
            <a:off x="223525" y="2186313"/>
            <a:ext cx="787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例２：１ケタの奇数のみ表示する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7" name="Google Shape;147;p19"/>
          <p:cNvSpPr/>
          <p:nvPr/>
        </p:nvSpPr>
        <p:spPr>
          <a:xfrm>
            <a:off x="5964250" y="2484750"/>
            <a:ext cx="2406100" cy="749725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10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8" name="Google Shape;148;p19"/>
          <p:cNvSpPr/>
          <p:nvPr/>
        </p:nvSpPr>
        <p:spPr>
          <a:xfrm>
            <a:off x="6217050" y="1885300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9" name="Google Shape;149;p19"/>
          <p:cNvSpPr/>
          <p:nvPr/>
        </p:nvSpPr>
        <p:spPr>
          <a:xfrm>
            <a:off x="6217050" y="3450225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print()の処理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0" name="Google Shape;150;p19"/>
          <p:cNvSpPr/>
          <p:nvPr/>
        </p:nvSpPr>
        <p:spPr>
          <a:xfrm>
            <a:off x="6217050" y="4049675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2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51" name="Google Shape;151;p19"/>
          <p:cNvCxnSpPr>
            <a:stCxn id="147" idx="2"/>
            <a:endCxn id="149" idx="0"/>
          </p:cNvCxnSpPr>
          <p:nvPr/>
        </p:nvCxnSpPr>
        <p:spPr>
          <a:xfrm>
            <a:off x="7167300" y="3234475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2" name="Google Shape;152;p19"/>
          <p:cNvCxnSpPr>
            <a:stCxn id="149" idx="2"/>
            <a:endCxn id="150" idx="0"/>
          </p:cNvCxnSpPr>
          <p:nvPr/>
        </p:nvCxnSpPr>
        <p:spPr>
          <a:xfrm>
            <a:off x="7167300" y="3833925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3" name="Google Shape;153;p19"/>
          <p:cNvCxnSpPr>
            <a:stCxn id="148" idx="2"/>
            <a:endCxn id="147" idx="0"/>
          </p:cNvCxnSpPr>
          <p:nvPr/>
        </p:nvCxnSpPr>
        <p:spPr>
          <a:xfrm>
            <a:off x="7167300" y="2269000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4" name="Google Shape;154;p19"/>
          <p:cNvCxnSpPr/>
          <p:nvPr/>
        </p:nvCxnSpPr>
        <p:spPr>
          <a:xfrm>
            <a:off x="7167300" y="1660029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5" name="Google Shape;155;p19"/>
          <p:cNvCxnSpPr>
            <a:stCxn id="150" idx="1"/>
            <a:endCxn id="147" idx="1"/>
          </p:cNvCxnSpPr>
          <p:nvPr/>
        </p:nvCxnSpPr>
        <p:spPr>
          <a:xfrm rot="10800000">
            <a:off x="5964150" y="2859725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6" name="Google Shape;156;p19"/>
          <p:cNvSpPr txBox="1"/>
          <p:nvPr/>
        </p:nvSpPr>
        <p:spPr>
          <a:xfrm>
            <a:off x="7239000" y="3086779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57" name="Google Shape;157;p19"/>
          <p:cNvCxnSpPr>
            <a:stCxn id="147" idx="3"/>
          </p:cNvCxnSpPr>
          <p:nvPr/>
        </p:nvCxnSpPr>
        <p:spPr>
          <a:xfrm>
            <a:off x="8370350" y="2859613"/>
            <a:ext cx="272700" cy="17247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8" name="Google Shape;158;p19"/>
          <p:cNvCxnSpPr/>
          <p:nvPr/>
        </p:nvCxnSpPr>
        <p:spPr>
          <a:xfrm rot="10800000">
            <a:off x="7160854" y="4584275"/>
            <a:ext cx="14646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9" name="Google Shape;159;p19"/>
          <p:cNvCxnSpPr/>
          <p:nvPr/>
        </p:nvCxnSpPr>
        <p:spPr>
          <a:xfrm>
            <a:off x="7167300" y="4572925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0" name="Google Shape;160;p19"/>
          <p:cNvSpPr txBox="1"/>
          <p:nvPr/>
        </p:nvSpPr>
        <p:spPr>
          <a:xfrm>
            <a:off x="8269950" y="2458016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1" name="Google Shape;161;p19"/>
          <p:cNvSpPr txBox="1"/>
          <p:nvPr/>
        </p:nvSpPr>
        <p:spPr>
          <a:xfrm>
            <a:off x="223525" y="1043325"/>
            <a:ext cx="6756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num の初期値や増加幅を指定することもできる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range(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初期値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、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繰り返しを終わらせる値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、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増加幅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)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62" name="Google Shape;16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9575" y="3408900"/>
            <a:ext cx="272700" cy="170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550" y="2740425"/>
            <a:ext cx="4091175" cy="66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繰り返し処理</a:t>
            </a:r>
            <a:endParaRPr/>
          </a:p>
        </p:txBody>
      </p:sp>
      <p:sp>
        <p:nvSpPr>
          <p:cNvPr id="169" name="Google Shape;169;p20"/>
          <p:cNvSpPr txBox="1"/>
          <p:nvPr/>
        </p:nvSpPr>
        <p:spPr>
          <a:xfrm>
            <a:off x="223525" y="2186325"/>
            <a:ext cx="497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：1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以上10以下の偶数を表示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pSp>
        <p:nvGrpSpPr>
          <p:cNvPr id="170" name="Google Shape;170;p20"/>
          <p:cNvGrpSpPr/>
          <p:nvPr/>
        </p:nvGrpSpPr>
        <p:grpSpPr>
          <a:xfrm>
            <a:off x="5964150" y="1660029"/>
            <a:ext cx="2678900" cy="3128596"/>
            <a:chOff x="5964150" y="1660029"/>
            <a:chExt cx="2678900" cy="3128596"/>
          </a:xfrm>
        </p:grpSpPr>
        <p:sp>
          <p:nvSpPr>
            <p:cNvPr id="171" name="Google Shape;171;p20"/>
            <p:cNvSpPr/>
            <p:nvPr/>
          </p:nvSpPr>
          <p:spPr>
            <a:xfrm>
              <a:off x="5964250" y="2484750"/>
              <a:ext cx="2406100" cy="749725"/>
            </a:xfrm>
            <a:prstGeom prst="flowChartDecision">
              <a:avLst/>
            </a:prstGeom>
            <a:solidFill>
              <a:schemeClr val="lt1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solidFill>
                    <a:schemeClr val="dk1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numの値は</a:t>
              </a:r>
              <a:r>
                <a:rPr lang="ja" sz="1800">
                  <a:solidFill>
                    <a:srgbClr val="38761D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11</a:t>
              </a:r>
              <a:r>
                <a:rPr lang="ja" sz="1800">
                  <a:solidFill>
                    <a:schemeClr val="dk1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未満か</a:t>
              </a:r>
              <a:endParaRPr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  <p:sp>
          <p:nvSpPr>
            <p:cNvPr id="172" name="Google Shape;172;p20"/>
            <p:cNvSpPr/>
            <p:nvPr/>
          </p:nvSpPr>
          <p:spPr>
            <a:xfrm>
              <a:off x="6217050" y="1885300"/>
              <a:ext cx="1900500" cy="383700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latin typeface="M PLUS Rounded 1c"/>
                  <a:ea typeface="M PLUS Rounded 1c"/>
                  <a:cs typeface="M PLUS Rounded 1c"/>
                  <a:sym typeface="M PLUS Rounded 1c"/>
                </a:rPr>
                <a:t>numに</a:t>
              </a:r>
              <a:r>
                <a:rPr lang="ja" sz="1800">
                  <a:solidFill>
                    <a:srgbClr val="38761D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2</a:t>
              </a:r>
              <a:r>
                <a:rPr lang="ja" sz="1800">
                  <a:latin typeface="M PLUS Rounded 1c"/>
                  <a:ea typeface="M PLUS Rounded 1c"/>
                  <a:cs typeface="M PLUS Rounded 1c"/>
                  <a:sym typeface="M PLUS Rounded 1c"/>
                </a:rPr>
                <a:t>を代入</a:t>
              </a:r>
              <a:endParaRPr sz="1800"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  <p:sp>
          <p:nvSpPr>
            <p:cNvPr id="173" name="Google Shape;173;p20"/>
            <p:cNvSpPr/>
            <p:nvPr/>
          </p:nvSpPr>
          <p:spPr>
            <a:xfrm>
              <a:off x="6217050" y="3450225"/>
              <a:ext cx="1900500" cy="383700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latin typeface="M PLUS Rounded 1c"/>
                  <a:ea typeface="M PLUS Rounded 1c"/>
                  <a:cs typeface="M PLUS Rounded 1c"/>
                  <a:sym typeface="M PLUS Rounded 1c"/>
                </a:rPr>
                <a:t>print()の処理</a:t>
              </a:r>
              <a:endParaRPr sz="1800"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  <p:sp>
          <p:nvSpPr>
            <p:cNvPr id="174" name="Google Shape;174;p20"/>
            <p:cNvSpPr/>
            <p:nvPr/>
          </p:nvSpPr>
          <p:spPr>
            <a:xfrm>
              <a:off x="6217050" y="4049675"/>
              <a:ext cx="1900500" cy="383700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latin typeface="M PLUS Rounded 1c"/>
                  <a:ea typeface="M PLUS Rounded 1c"/>
                  <a:cs typeface="M PLUS Rounded 1c"/>
                  <a:sym typeface="M PLUS Rounded 1c"/>
                </a:rPr>
                <a:t>numを</a:t>
              </a:r>
              <a:r>
                <a:rPr lang="ja" sz="1800">
                  <a:solidFill>
                    <a:srgbClr val="38761D"/>
                  </a:solidFill>
                  <a:latin typeface="M PLUS Rounded 1c"/>
                  <a:ea typeface="M PLUS Rounded 1c"/>
                  <a:cs typeface="M PLUS Rounded 1c"/>
                  <a:sym typeface="M PLUS Rounded 1c"/>
                </a:rPr>
                <a:t>2</a:t>
              </a:r>
              <a:r>
                <a:rPr lang="ja" sz="1800">
                  <a:latin typeface="M PLUS Rounded 1c"/>
                  <a:ea typeface="M PLUS Rounded 1c"/>
                  <a:cs typeface="M PLUS Rounded 1c"/>
                  <a:sym typeface="M PLUS Rounded 1c"/>
                </a:rPr>
                <a:t>増やす</a:t>
              </a:r>
              <a:endParaRPr sz="1800"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  <p:cxnSp>
          <p:nvCxnSpPr>
            <p:cNvPr id="175" name="Google Shape;175;p20"/>
            <p:cNvCxnSpPr>
              <a:stCxn id="171" idx="2"/>
              <a:endCxn id="173" idx="0"/>
            </p:cNvCxnSpPr>
            <p:nvPr/>
          </p:nvCxnSpPr>
          <p:spPr>
            <a:xfrm>
              <a:off x="7167300" y="3234475"/>
              <a:ext cx="0" cy="2157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76" name="Google Shape;176;p20"/>
            <p:cNvCxnSpPr>
              <a:stCxn id="173" idx="2"/>
              <a:endCxn id="174" idx="0"/>
            </p:cNvCxnSpPr>
            <p:nvPr/>
          </p:nvCxnSpPr>
          <p:spPr>
            <a:xfrm>
              <a:off x="7167300" y="3833925"/>
              <a:ext cx="0" cy="2157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77" name="Google Shape;177;p20"/>
            <p:cNvCxnSpPr>
              <a:stCxn id="172" idx="2"/>
              <a:endCxn id="171" idx="0"/>
            </p:cNvCxnSpPr>
            <p:nvPr/>
          </p:nvCxnSpPr>
          <p:spPr>
            <a:xfrm>
              <a:off x="7167300" y="2269000"/>
              <a:ext cx="0" cy="2157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78" name="Google Shape;178;p20"/>
            <p:cNvCxnSpPr/>
            <p:nvPr/>
          </p:nvCxnSpPr>
          <p:spPr>
            <a:xfrm>
              <a:off x="7167300" y="1660029"/>
              <a:ext cx="0" cy="2157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79" name="Google Shape;179;p20"/>
            <p:cNvCxnSpPr>
              <a:stCxn id="174" idx="1"/>
              <a:endCxn id="171" idx="1"/>
            </p:cNvCxnSpPr>
            <p:nvPr/>
          </p:nvCxnSpPr>
          <p:spPr>
            <a:xfrm rot="10800000">
              <a:off x="5964150" y="2859725"/>
              <a:ext cx="252900" cy="1381800"/>
            </a:xfrm>
            <a:prstGeom prst="bentConnector3">
              <a:avLst>
                <a:gd fmla="val 194118" name="adj1"/>
              </a:avLst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80" name="Google Shape;180;p20"/>
            <p:cNvSpPr txBox="1"/>
            <p:nvPr/>
          </p:nvSpPr>
          <p:spPr>
            <a:xfrm>
              <a:off x="7239000" y="3086779"/>
              <a:ext cx="3333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latin typeface="M PLUS Rounded 1c"/>
                  <a:ea typeface="M PLUS Rounded 1c"/>
                  <a:cs typeface="M PLUS Rounded 1c"/>
                  <a:sym typeface="M PLUS Rounded 1c"/>
                </a:rPr>
                <a:t>Y</a:t>
              </a:r>
              <a:endParaRPr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  <p:cxnSp>
          <p:nvCxnSpPr>
            <p:cNvPr id="181" name="Google Shape;181;p20"/>
            <p:cNvCxnSpPr>
              <a:stCxn id="171" idx="3"/>
            </p:cNvCxnSpPr>
            <p:nvPr/>
          </p:nvCxnSpPr>
          <p:spPr>
            <a:xfrm>
              <a:off x="8370350" y="2859613"/>
              <a:ext cx="272700" cy="1724700"/>
            </a:xfrm>
            <a:prstGeom prst="bentConnector2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2" name="Google Shape;182;p20"/>
            <p:cNvCxnSpPr/>
            <p:nvPr/>
          </p:nvCxnSpPr>
          <p:spPr>
            <a:xfrm rot="10800000">
              <a:off x="7160854" y="4584275"/>
              <a:ext cx="14646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3" name="Google Shape;183;p20"/>
            <p:cNvCxnSpPr/>
            <p:nvPr/>
          </p:nvCxnSpPr>
          <p:spPr>
            <a:xfrm>
              <a:off x="7167300" y="4572925"/>
              <a:ext cx="0" cy="2157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84" name="Google Shape;184;p20"/>
            <p:cNvSpPr txBox="1"/>
            <p:nvPr/>
          </p:nvSpPr>
          <p:spPr>
            <a:xfrm>
              <a:off x="8269950" y="2458016"/>
              <a:ext cx="3333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800">
                  <a:latin typeface="M PLUS Rounded 1c"/>
                  <a:ea typeface="M PLUS Rounded 1c"/>
                  <a:cs typeface="M PLUS Rounded 1c"/>
                  <a:sym typeface="M PLUS Rounded 1c"/>
                </a:rPr>
                <a:t>N</a:t>
              </a:r>
              <a:endParaRPr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endParaRPr>
            </a:p>
          </p:txBody>
        </p:sp>
      </p:grpSp>
      <p:sp>
        <p:nvSpPr>
          <p:cNvPr id="185" name="Google Shape;185;p20"/>
          <p:cNvSpPr txBox="1"/>
          <p:nvPr/>
        </p:nvSpPr>
        <p:spPr>
          <a:xfrm>
            <a:off x="257175" y="1028188"/>
            <a:ext cx="6756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num の初期値や増加幅を指定することもできる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range(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初期値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、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繰り返しを終わらせる値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、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増加幅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)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86" name="Google Shape;18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075" y="2761477"/>
            <a:ext cx="4028234" cy="66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2825" y="3443729"/>
            <a:ext cx="358775" cy="157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0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3080600" y="2775296"/>
            <a:ext cx="1109750" cy="30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5.1 繰り返し処理</a:t>
            </a:r>
            <a:endParaRPr/>
          </a:p>
        </p:txBody>
      </p:sp>
      <p:sp>
        <p:nvSpPr>
          <p:cNvPr id="194" name="Google Shape;194;p21"/>
          <p:cNvSpPr txBox="1"/>
          <p:nvPr/>
        </p:nvSpPr>
        <p:spPr>
          <a:xfrm>
            <a:off x="223525" y="1043325"/>
            <a:ext cx="6475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例３：１から１０までの合計と平均を求める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5" name="Google Shape;195;p21"/>
          <p:cNvSpPr/>
          <p:nvPr/>
        </p:nvSpPr>
        <p:spPr>
          <a:xfrm>
            <a:off x="5964250" y="2179950"/>
            <a:ext cx="2406100" cy="749725"/>
          </a:xfrm>
          <a:prstGeom prst="flowChartDecision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11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6" name="Google Shape;196;p21"/>
          <p:cNvSpPr/>
          <p:nvPr/>
        </p:nvSpPr>
        <p:spPr>
          <a:xfrm>
            <a:off x="6217050" y="1580500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7" name="Google Shape;197;p21"/>
          <p:cNvSpPr/>
          <p:nvPr/>
        </p:nvSpPr>
        <p:spPr>
          <a:xfrm>
            <a:off x="5964250" y="3145425"/>
            <a:ext cx="24060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8" name="Google Shape;198;p21"/>
          <p:cNvSpPr/>
          <p:nvPr/>
        </p:nvSpPr>
        <p:spPr>
          <a:xfrm>
            <a:off x="6217050" y="3744875"/>
            <a:ext cx="19005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99" name="Google Shape;199;p21"/>
          <p:cNvCxnSpPr>
            <a:stCxn id="195" idx="2"/>
            <a:endCxn id="197" idx="0"/>
          </p:cNvCxnSpPr>
          <p:nvPr/>
        </p:nvCxnSpPr>
        <p:spPr>
          <a:xfrm>
            <a:off x="7167300" y="2929675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0" name="Google Shape;200;p21"/>
          <p:cNvCxnSpPr>
            <a:stCxn id="197" idx="2"/>
            <a:endCxn id="198" idx="0"/>
          </p:cNvCxnSpPr>
          <p:nvPr/>
        </p:nvCxnSpPr>
        <p:spPr>
          <a:xfrm>
            <a:off x="7167250" y="3529125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1" name="Google Shape;201;p21"/>
          <p:cNvCxnSpPr>
            <a:stCxn id="196" idx="2"/>
            <a:endCxn id="195" idx="0"/>
          </p:cNvCxnSpPr>
          <p:nvPr/>
        </p:nvCxnSpPr>
        <p:spPr>
          <a:xfrm>
            <a:off x="7167300" y="1964200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2" name="Google Shape;202;p21"/>
          <p:cNvCxnSpPr/>
          <p:nvPr/>
        </p:nvCxnSpPr>
        <p:spPr>
          <a:xfrm>
            <a:off x="7167300" y="1355229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3" name="Google Shape;203;p21"/>
          <p:cNvCxnSpPr>
            <a:stCxn id="198" idx="1"/>
            <a:endCxn id="195" idx="1"/>
          </p:cNvCxnSpPr>
          <p:nvPr/>
        </p:nvCxnSpPr>
        <p:spPr>
          <a:xfrm rot="10800000">
            <a:off x="5964150" y="2554925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4" name="Google Shape;204;p21"/>
          <p:cNvSpPr txBox="1"/>
          <p:nvPr/>
        </p:nvSpPr>
        <p:spPr>
          <a:xfrm>
            <a:off x="7239000" y="2781979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05" name="Google Shape;205;p21"/>
          <p:cNvCxnSpPr>
            <a:stCxn id="195" idx="3"/>
          </p:cNvCxnSpPr>
          <p:nvPr/>
        </p:nvCxnSpPr>
        <p:spPr>
          <a:xfrm>
            <a:off x="8370350" y="2554813"/>
            <a:ext cx="272700" cy="17247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6" name="Google Shape;206;p21"/>
          <p:cNvCxnSpPr/>
          <p:nvPr/>
        </p:nvCxnSpPr>
        <p:spPr>
          <a:xfrm rot="10800000">
            <a:off x="7160854" y="4279475"/>
            <a:ext cx="14646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7" name="Google Shape;207;p21"/>
          <p:cNvCxnSpPr/>
          <p:nvPr/>
        </p:nvCxnSpPr>
        <p:spPr>
          <a:xfrm>
            <a:off x="7167300" y="4268125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8" name="Google Shape;208;p21"/>
          <p:cNvSpPr txBox="1"/>
          <p:nvPr/>
        </p:nvSpPr>
        <p:spPr>
          <a:xfrm>
            <a:off x="8269950" y="2153216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9" name="Google Shape;209;p21"/>
          <p:cNvSpPr/>
          <p:nvPr/>
        </p:nvSpPr>
        <p:spPr>
          <a:xfrm>
            <a:off x="6160571" y="4451250"/>
            <a:ext cx="2043900" cy="383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を10で割る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10" name="Google Shape;210;p21"/>
          <p:cNvCxnSpPr/>
          <p:nvPr/>
        </p:nvCxnSpPr>
        <p:spPr>
          <a:xfrm>
            <a:off x="7167300" y="4852389"/>
            <a:ext cx="0" cy="215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11" name="Google Shape;2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850" y="1660025"/>
            <a:ext cx="4177150" cy="324770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2" name="Google Shape;212;p21"/>
          <p:cNvCxnSpPr/>
          <p:nvPr/>
        </p:nvCxnSpPr>
        <p:spPr>
          <a:xfrm>
            <a:off x="690704" y="3306525"/>
            <a:ext cx="5145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13" name="Google Shape;213;p21"/>
          <p:cNvSpPr/>
          <p:nvPr/>
        </p:nvSpPr>
        <p:spPr>
          <a:xfrm>
            <a:off x="1234450" y="3113891"/>
            <a:ext cx="2263200" cy="383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4" name="Google Shape;214;p21"/>
          <p:cNvSpPr txBox="1"/>
          <p:nvPr/>
        </p:nvSpPr>
        <p:spPr>
          <a:xfrm>
            <a:off x="1177291" y="3435516"/>
            <a:ext cx="217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繰り返したい処理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