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1.xml" ContentType="application/vnd.openxmlformats-officedocument.presentationml.notesSlide+xml"/>
  <Override PartName="/ppt/notesSlides/notesSlide17.xml" ContentType="application/vnd.openxmlformats-officedocument.presentationml.notesSlide+xml"/>
  <Override PartName="/ppt/notesSlides/notesSlide29.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32.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77" r:id="rId2"/>
    <p:sldId id="291" r:id="rId3"/>
    <p:sldId id="292" r:id="rId4"/>
    <p:sldId id="365" r:id="rId5"/>
    <p:sldId id="347" r:id="rId6"/>
    <p:sldId id="348" r:id="rId7"/>
    <p:sldId id="349" r:id="rId8"/>
    <p:sldId id="350" r:id="rId9"/>
    <p:sldId id="351" r:id="rId10"/>
    <p:sldId id="352" r:id="rId11"/>
    <p:sldId id="353" r:id="rId12"/>
    <p:sldId id="354" r:id="rId13"/>
    <p:sldId id="359" r:id="rId14"/>
    <p:sldId id="360" r:id="rId15"/>
    <p:sldId id="330" r:id="rId16"/>
    <p:sldId id="311" r:id="rId17"/>
    <p:sldId id="335" r:id="rId18"/>
    <p:sldId id="336" r:id="rId19"/>
    <p:sldId id="339" r:id="rId20"/>
    <p:sldId id="334" r:id="rId21"/>
    <p:sldId id="346" r:id="rId22"/>
    <p:sldId id="340" r:id="rId23"/>
    <p:sldId id="333" r:id="rId24"/>
    <p:sldId id="366" r:id="rId25"/>
    <p:sldId id="341" r:id="rId26"/>
    <p:sldId id="337" r:id="rId27"/>
    <p:sldId id="342" r:id="rId28"/>
    <p:sldId id="322" r:id="rId29"/>
    <p:sldId id="323" r:id="rId30"/>
    <p:sldId id="343" r:id="rId31"/>
    <p:sldId id="332" r:id="rId32"/>
    <p:sldId id="344" r:id="rId33"/>
    <p:sldId id="364" r:id="rId34"/>
    <p:sldId id="363" r:id="rId35"/>
    <p:sldId id="310" r:id="rId36"/>
  </p:sldIdLst>
  <p:sldSz cx="12192000" cy="6858000"/>
  <p:notesSz cx="6807200" cy="9939338"/>
  <p:custDataLst>
    <p:tags r:id="rId39"/>
  </p:custDataLst>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3" autoAdjust="0"/>
    <p:restoredTop sz="70932" autoAdjust="0"/>
  </p:normalViewPr>
  <p:slideViewPr>
    <p:cSldViewPr snapToGrid="0">
      <p:cViewPr varScale="1">
        <p:scale>
          <a:sx n="52" d="100"/>
          <a:sy n="52" d="100"/>
        </p:scale>
        <p:origin x="1464" y="60"/>
      </p:cViewPr>
      <p:guideLst>
        <p:guide pos="3840"/>
        <p:guide orient="horz" pos="2160"/>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rtl="0"/>
            <a:endParaRPr lang="ja-JP" altLang="en-US" dirty="0">
              <a:latin typeface="ＭＳ 明朝" panose="02020609040205080304" pitchFamily="17" charset="-128"/>
              <a:ea typeface="ＭＳ 明朝" panose="02020609040205080304" pitchFamily="17" charset="-128"/>
            </a:endParaRPr>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pPr rtl="0"/>
            <a:fld id="{5C77BA10-896D-4834-9242-9D6C84DAB17A}" type="datetime4">
              <a:rPr lang="ja-JP" altLang="en-US" smtClean="0">
                <a:latin typeface="ＭＳ 明朝" panose="02020609040205080304" pitchFamily="17" charset="-128"/>
                <a:ea typeface="ＭＳ 明朝" panose="02020609040205080304" pitchFamily="17" charset="-128"/>
              </a:rPr>
              <a:t>2024年3月6日</a:t>
            </a:fld>
            <a:endParaRPr lang="en-US">
              <a:latin typeface="ＭＳ 明朝" panose="02020609040205080304" pitchFamily="17" charset="-128"/>
              <a:ea typeface="ＭＳ 明朝" panose="02020609040205080304" pitchFamily="17" charset="-128"/>
            </a:endParaRPr>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pPr rtl="0"/>
            <a:endParaRPr lang="ja-JP" altLang="en-US" dirty="0">
              <a:latin typeface="ＭＳ 明朝" panose="02020609040205080304" pitchFamily="17" charset="-128"/>
              <a:ea typeface="ＭＳ 明朝" panose="02020609040205080304" pitchFamily="17" charset="-128"/>
            </a:endParaRPr>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pPr rtl="0"/>
            <a:fld id="{2840BD58-3BFF-4EAF-BB8B-AC67FE801E47}" type="slidenum">
              <a:rPr lang="en-US" altLang="ja-JP" smtClean="0">
                <a:latin typeface="ＭＳ 明朝" panose="02020609040205080304" pitchFamily="17" charset="-128"/>
                <a:ea typeface="ＭＳ 明朝" panose="02020609040205080304" pitchFamily="17" charset="-128"/>
              </a:rPr>
              <a:t>‹#›</a:t>
            </a:fld>
            <a:endParaRPr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ＭＳ 明朝" panose="02020609040205080304" pitchFamily="17" charset="-128"/>
                <a:ea typeface="ＭＳ 明朝" panose="02020609040205080304" pitchFamily="17" charset="-128"/>
              </a:defRPr>
            </a:lvl1pPr>
          </a:lstStyle>
          <a:p>
            <a:endParaRPr lang="ja-JP" altLang="en-US" noProof="0"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ＭＳ 明朝" panose="02020609040205080304" pitchFamily="17" charset="-128"/>
                <a:ea typeface="ＭＳ 明朝" panose="02020609040205080304" pitchFamily="17" charset="-128"/>
              </a:defRPr>
            </a:lvl1pPr>
          </a:lstStyle>
          <a:p>
            <a:fld id="{30389980-3DE9-4702-8CE7-20043EFDAF6C}" type="datetime4">
              <a:rPr lang="ja-JP" altLang="en-US" smtClean="0"/>
              <a:pPr/>
              <a:t>2024年3月6日</a:t>
            </a:fld>
            <a:endParaRPr 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80720" y="4783306"/>
            <a:ext cx="5445760" cy="3354527"/>
          </a:xfrm>
          <a:prstGeom prst="rect">
            <a:avLst/>
          </a:prstGeom>
        </p:spPr>
        <p:txBody>
          <a:bodyPr vert="horz" lIns="91440" tIns="45720" rIns="91440" bIns="45720" rtlCol="0"/>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ＭＳ 明朝" panose="02020609040205080304" pitchFamily="17" charset="-128"/>
                <a:ea typeface="ＭＳ 明朝" panose="02020609040205080304" pitchFamily="17" charset="-128"/>
              </a:defRPr>
            </a:lvl1pPr>
          </a:lstStyle>
          <a:p>
            <a:endParaRPr lang="ja-JP" altLang="en-US" noProof="0"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ＭＳ 明朝" panose="02020609040205080304" pitchFamily="17" charset="-128"/>
                <a:ea typeface="ＭＳ 明朝" panose="02020609040205080304" pitchFamily="17" charset="-128"/>
              </a:defRPr>
            </a:lvl1pPr>
          </a:lstStyle>
          <a:p>
            <a:fld id="{68322CDD-9D6C-4F63-9EC2-648226624108}" type="slidenum">
              <a:rPr lang="en-US" altLang="ja-JP" noProof="0" smtClean="0"/>
              <a:pPr/>
              <a:t>‹#›</a:t>
            </a:fld>
            <a:endParaRPr lang="ja-JP" altLang="en-US" noProof="0"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ＭＳ 明朝" panose="02020609040205080304" pitchFamily="17" charset="-128"/>
        <a:ea typeface="ＭＳ 明朝" panose="02020609040205080304" pitchFamily="17" charset="-128"/>
        <a:cs typeface="+mn-cs"/>
      </a:defRPr>
    </a:lvl1pPr>
    <a:lvl2pPr marL="457200" algn="l" defTabSz="914400" rtl="0" eaLnBrk="1" latinLnBrk="0" hangingPunct="1">
      <a:defRPr sz="1200" kern="1200">
        <a:solidFill>
          <a:schemeClr val="tx1"/>
        </a:solidFill>
        <a:latin typeface="ＭＳ 明朝" panose="02020609040205080304" pitchFamily="17" charset="-128"/>
        <a:ea typeface="ＭＳ 明朝" panose="02020609040205080304" pitchFamily="17" charset="-128"/>
        <a:cs typeface="+mn-cs"/>
      </a:defRPr>
    </a:lvl2pPr>
    <a:lvl3pPr marL="914400" algn="l" defTabSz="914400" rtl="0" eaLnBrk="1" latinLnBrk="0" hangingPunct="1">
      <a:defRPr sz="1200" kern="1200">
        <a:solidFill>
          <a:schemeClr val="tx1"/>
        </a:solidFill>
        <a:latin typeface="ＭＳ 明朝" panose="02020609040205080304" pitchFamily="17" charset="-128"/>
        <a:ea typeface="ＭＳ 明朝" panose="02020609040205080304" pitchFamily="17" charset="-128"/>
        <a:cs typeface="+mn-cs"/>
      </a:defRPr>
    </a:lvl3pPr>
    <a:lvl4pPr marL="1371600" algn="l" defTabSz="914400" rtl="0" eaLnBrk="1" latinLnBrk="0" hangingPunct="1">
      <a:defRPr sz="1200" kern="1200">
        <a:solidFill>
          <a:schemeClr val="tx1"/>
        </a:solidFill>
        <a:latin typeface="ＭＳ 明朝" panose="02020609040205080304" pitchFamily="17" charset="-128"/>
        <a:ea typeface="ＭＳ 明朝" panose="02020609040205080304" pitchFamily="17" charset="-128"/>
        <a:cs typeface="+mn-cs"/>
      </a:defRPr>
    </a:lvl4pPr>
    <a:lvl5pPr marL="1828800" algn="l" defTabSz="914400" rtl="0" eaLnBrk="1" latinLnBrk="0" hangingPunct="1">
      <a:defRPr sz="1200" kern="1200">
        <a:solidFill>
          <a:schemeClr val="tx1"/>
        </a:solidFill>
        <a:latin typeface="ＭＳ 明朝" panose="02020609040205080304" pitchFamily="17" charset="-128"/>
        <a:ea typeface="ＭＳ 明朝" panose="02020609040205080304" pitchFamily="1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pPr rtl="0"/>
            <a:fld id="{68322CDD-9D6C-4F63-9EC2-648226624108}" type="slidenum">
              <a:rPr lang="en-US" altLang="ja-JP" smtClean="0">
                <a:latin typeface="ＭＳ 明朝" panose="02020609040205080304" pitchFamily="17" charset="-128"/>
                <a:ea typeface="ＭＳ 明朝" panose="02020609040205080304" pitchFamily="17" charset="-128"/>
              </a:rPr>
              <a:t>1</a:t>
            </a:fld>
            <a:endParaRPr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42798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解答例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11</a:t>
            </a:fld>
            <a:endParaRPr lang="ja-JP" altLang="en-US" noProof="0" dirty="0"/>
          </a:p>
        </p:txBody>
      </p:sp>
    </p:spTree>
    <p:extLst>
      <p:ext uri="{BB962C8B-B14F-4D97-AF65-F5344CB8AC3E}">
        <p14:creationId xmlns:p14="http://schemas.microsoft.com/office/powerpoint/2010/main" val="3245486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最後に、実例や先行事例となるのは、事実である必要がある。</a:t>
            </a:r>
            <a:endParaRPr kumimoji="1" lang="en-US" altLang="ja-JP" dirty="0"/>
          </a:p>
          <a:p>
            <a:r>
              <a:rPr kumimoji="1" lang="ja-JP" altLang="en-US" dirty="0"/>
              <a:t>研究においては</a:t>
            </a:r>
            <a:r>
              <a:rPr kumimoji="1" lang="en-US" altLang="ja-JP" dirty="0"/>
              <a:t>google scholar</a:t>
            </a:r>
            <a:r>
              <a:rPr kumimoji="1" lang="ja-JP" altLang="en-US" dirty="0"/>
              <a:t>や</a:t>
            </a:r>
            <a:r>
              <a:rPr kumimoji="1" lang="en-US" altLang="ja-JP" dirty="0" err="1"/>
              <a:t>CiNii</a:t>
            </a:r>
            <a:r>
              <a:rPr kumimoji="1" lang="ja-JP" altLang="en-US" dirty="0"/>
              <a:t>を利用する。</a:t>
            </a:r>
            <a:endParaRPr kumimoji="1" lang="en-US" altLang="ja-JP" dirty="0"/>
          </a:p>
          <a:p>
            <a:r>
              <a:rPr kumimoji="1" lang="en-US" altLang="ja-JP" dirty="0"/>
              <a:t>Wikipedia</a:t>
            </a:r>
            <a:r>
              <a:rPr kumimoji="1" lang="ja-JP" altLang="en-US" dirty="0"/>
              <a:t>では出典から第</a:t>
            </a:r>
            <a:r>
              <a:rPr kumimoji="1" lang="en-US" altLang="ja-JP" dirty="0"/>
              <a:t>1</a:t>
            </a:r>
            <a:r>
              <a:rPr kumimoji="1" lang="ja-JP" altLang="en-US" dirty="0"/>
              <a:t>次資料を参考にするとよい。</a:t>
            </a:r>
            <a:endParaRPr kumimoji="1" lang="en-US" altLang="ja-JP"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12</a:t>
            </a:fld>
            <a:endParaRPr lang="ja-JP" altLang="en-US" noProof="0" dirty="0"/>
          </a:p>
        </p:txBody>
      </p:sp>
    </p:spTree>
    <p:extLst>
      <p:ext uri="{BB962C8B-B14F-4D97-AF65-F5344CB8AC3E}">
        <p14:creationId xmlns:p14="http://schemas.microsoft.com/office/powerpoint/2010/main" val="740989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Wikipedia</a:t>
            </a:r>
            <a:r>
              <a:rPr kumimoji="1" lang="ja-JP" altLang="en-US" dirty="0"/>
              <a:t>の場合は、</a:t>
            </a:r>
            <a:r>
              <a:rPr kumimoji="1" lang="en-US" altLang="ja-JP" dirty="0"/>
              <a:t>Wikipedia </a:t>
            </a:r>
            <a:r>
              <a:rPr kumimoji="1" lang="ja-JP" altLang="en-US" dirty="0"/>
              <a:t>の文章は</a:t>
            </a:r>
            <a:r>
              <a:rPr kumimoji="1" lang="en-US" altLang="ja-JP" dirty="0"/>
              <a:t>2</a:t>
            </a:r>
            <a:r>
              <a:rPr kumimoji="1" lang="ja-JP" altLang="en-US" dirty="0"/>
              <a:t>次資料・</a:t>
            </a:r>
            <a:r>
              <a:rPr kumimoji="1" lang="en-US" altLang="ja-JP" dirty="0"/>
              <a:t>3</a:t>
            </a:r>
            <a:r>
              <a:rPr kumimoji="1" lang="ja-JP" altLang="en-US" dirty="0"/>
              <a:t>次資料となるので、出典から</a:t>
            </a:r>
            <a:r>
              <a:rPr kumimoji="1" lang="en-US" altLang="ja-JP" dirty="0"/>
              <a:t>1</a:t>
            </a:r>
            <a:r>
              <a:rPr kumimoji="1" lang="ja-JP" altLang="en-US" dirty="0"/>
              <a:t>次資料を閲覧して論拠とする。</a:t>
            </a:r>
            <a:endParaRPr kumimoji="1" lang="en-US" altLang="ja-JP" dirty="0"/>
          </a:p>
          <a:p>
            <a:r>
              <a:rPr kumimoji="1" lang="ja-JP" altLang="en-US" dirty="0"/>
              <a:t>以前は、誰でも編集できたので、</a:t>
            </a:r>
            <a:r>
              <a:rPr kumimoji="1" lang="en-US" altLang="ja-JP" dirty="0"/>
              <a:t>Wikipedia</a:t>
            </a:r>
            <a:r>
              <a:rPr kumimoji="1" lang="ja-JP" altLang="en-US" dirty="0"/>
              <a:t>を論拠とできなかった。</a:t>
            </a:r>
            <a:endParaRPr kumimoji="1" lang="en-US" altLang="ja-JP" dirty="0"/>
          </a:p>
          <a:p>
            <a:r>
              <a:rPr kumimoji="1" lang="ja-JP" altLang="en-US" dirty="0"/>
              <a:t>システムが変わり、有効な出典の明記が必須となったので、出典から</a:t>
            </a:r>
            <a:r>
              <a:rPr kumimoji="1" lang="en-US" altLang="ja-JP" dirty="0"/>
              <a:t>1</a:t>
            </a:r>
            <a:r>
              <a:rPr kumimoji="1" lang="ja-JP" altLang="en-US" dirty="0"/>
              <a:t>次資料を探すのに便利な検索ウェブになっている。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13</a:t>
            </a:fld>
            <a:endParaRPr lang="ja-JP" altLang="en-US" noProof="0" dirty="0"/>
          </a:p>
        </p:txBody>
      </p:sp>
    </p:spTree>
    <p:extLst>
      <p:ext uri="{BB962C8B-B14F-4D97-AF65-F5344CB8AC3E}">
        <p14:creationId xmlns:p14="http://schemas.microsoft.com/office/powerpoint/2010/main" val="193053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また、参考した文献情報は正確に示す。</a:t>
            </a:r>
            <a:endParaRPr kumimoji="1" lang="en-US" altLang="ja-JP" dirty="0"/>
          </a:p>
          <a:p>
            <a:r>
              <a:rPr kumimoji="1" lang="ja-JP" altLang="en-US" dirty="0"/>
              <a:t>示し方は本、論文、ウエブ情報でそれぞれ異なる。</a:t>
            </a:r>
            <a:endParaRPr kumimoji="1" lang="en-US" altLang="ja-JP"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14</a:t>
            </a:fld>
            <a:endParaRPr lang="ja-JP" altLang="en-US" noProof="0" dirty="0"/>
          </a:p>
        </p:txBody>
      </p:sp>
    </p:spTree>
    <p:extLst>
      <p:ext uri="{BB962C8B-B14F-4D97-AF65-F5344CB8AC3E}">
        <p14:creationId xmlns:p14="http://schemas.microsoft.com/office/powerpoint/2010/main" val="4023078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初めてレポートを書くことになるが、レポートは形式が決まっている。</a:t>
            </a:r>
            <a:endParaRPr kumimoji="1" lang="en-US" altLang="ja-JP" dirty="0"/>
          </a:p>
          <a:p>
            <a:r>
              <a:rPr kumimoji="1" lang="ja-JP" altLang="en-US" dirty="0"/>
              <a:t>まずは、大きく分けて</a:t>
            </a:r>
            <a:r>
              <a:rPr kumimoji="1" lang="en-US" altLang="ja-JP" dirty="0"/>
              <a:t>4</a:t>
            </a:r>
            <a:r>
              <a:rPr kumimoji="1" lang="ja-JP" altLang="en-US" dirty="0"/>
              <a:t>部構成である。</a:t>
            </a:r>
            <a:endParaRPr kumimoji="1" lang="en-US" altLang="ja-JP" dirty="0"/>
          </a:p>
          <a:p>
            <a:r>
              <a:rPr kumimoji="1" lang="ja-JP" altLang="en-US" dirty="0"/>
              <a:t>そして、構成や内容ごとに時制が統一され、数記号には順番がある。これは最後に校閲してチェックする。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15</a:t>
            </a:fld>
            <a:endParaRPr lang="ja-JP" altLang="en-US" noProof="0" dirty="0"/>
          </a:p>
        </p:txBody>
      </p:sp>
    </p:spTree>
    <p:extLst>
      <p:ext uri="{BB962C8B-B14F-4D97-AF65-F5344CB8AC3E}">
        <p14:creationId xmlns:p14="http://schemas.microsoft.com/office/powerpoint/2010/main" val="288587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論文やレポートの順番は読者の思考を整理しながら書くので、</a:t>
            </a:r>
            <a:r>
              <a:rPr kumimoji="1" lang="en-US" altLang="ja-JP" dirty="0"/>
              <a:t>4</a:t>
            </a:r>
            <a:r>
              <a:rPr kumimoji="1" lang="ja-JP" altLang="en-US" dirty="0"/>
              <a:t>部の大構成があり、序論・本論・結論・引用・参考文献となる。</a:t>
            </a:r>
            <a:endParaRPr kumimoji="1" lang="en-US" altLang="ja-JP" dirty="0"/>
          </a:p>
          <a:p>
            <a:r>
              <a:rPr kumimoji="1" lang="ja-JP" altLang="en-US" dirty="0"/>
              <a:t>論文やレポートを書くには、もう少し細かい小構成があり、こちらは</a:t>
            </a:r>
            <a:r>
              <a:rPr kumimoji="1" lang="en-US" altLang="ja-JP" dirty="0"/>
              <a:t>8</a:t>
            </a:r>
            <a:r>
              <a:rPr kumimoji="1" lang="ja-JP" altLang="en-US" dirty="0"/>
              <a:t>部構成となる。</a:t>
            </a:r>
            <a:endParaRPr kumimoji="1" lang="en-US" altLang="ja-JP" dirty="0"/>
          </a:p>
          <a:p>
            <a:r>
              <a:rPr kumimoji="1" lang="ja-JP" altLang="en-US" dirty="0"/>
              <a:t>扱うテーマによっては、不必要な構成は省く。</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16</a:t>
            </a:fld>
            <a:endParaRPr lang="ja-JP" altLang="en-US" noProof="0" dirty="0"/>
          </a:p>
        </p:txBody>
      </p:sp>
    </p:spTree>
    <p:extLst>
      <p:ext uri="{BB962C8B-B14F-4D97-AF65-F5344CB8AC3E}">
        <p14:creationId xmlns:p14="http://schemas.microsoft.com/office/powerpoint/2010/main" val="484640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実際に、レポートを作成する前に、まずは、事実①～⑤</a:t>
            </a:r>
            <a:r>
              <a:rPr kumimoji="1" lang="ja-JP" altLang="en-US" dirty="0" smtClean="0"/>
              <a:t>を読もう。</a:t>
            </a:r>
            <a:endParaRPr kumimoji="1" lang="en-US" altLang="ja-JP"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17</a:t>
            </a:fld>
            <a:endParaRPr lang="ja-JP" altLang="en-US" noProof="0" dirty="0"/>
          </a:p>
        </p:txBody>
      </p:sp>
    </p:spTree>
    <p:extLst>
      <p:ext uri="{BB962C8B-B14F-4D97-AF65-F5344CB8AC3E}">
        <p14:creationId xmlns:p14="http://schemas.microsoft.com/office/powerpoint/2010/main" val="3364305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途中説明用</a:t>
            </a:r>
            <a:endParaRPr kumimoji="1" lang="en-US" altLang="ja-JP" dirty="0"/>
          </a:p>
          <a:p>
            <a:r>
              <a:rPr kumimoji="1" lang="ja-JP" altLang="en-US" dirty="0"/>
              <a:t>左　クエバ・デ・ラス・マノス</a:t>
            </a:r>
            <a:endParaRPr kumimoji="1" lang="en-US" altLang="ja-JP" dirty="0"/>
          </a:p>
          <a:p>
            <a:r>
              <a:rPr kumimoji="1" lang="ja-JP" altLang="en-US" dirty="0"/>
              <a:t>右　ホモ・ハビリスの</a:t>
            </a:r>
            <a:r>
              <a:rPr kumimoji="1" lang="ja-JP" altLang="en-US" dirty="0" smtClean="0"/>
              <a:t>胸像</a:t>
            </a:r>
            <a:endParaRPr kumimoji="1" lang="en-US" altLang="ja-JP" dirty="0" smtClean="0"/>
          </a:p>
          <a:p>
            <a:endParaRPr kumimoji="1" lang="en-US" altLang="ja-JP" dirty="0" smtClean="0"/>
          </a:p>
          <a:p>
            <a:r>
              <a:rPr kumimoji="1" lang="ja-JP" altLang="en-US" dirty="0" smtClean="0"/>
              <a:t>これらの事実から、「なぜ右利きの人が多いのか」の理由について、まとまっていなくていいので、まずはペアで言葉に出して簡単に説明してみよう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18</a:t>
            </a:fld>
            <a:endParaRPr lang="ja-JP" altLang="en-US" noProof="0" dirty="0"/>
          </a:p>
        </p:txBody>
      </p:sp>
    </p:spTree>
    <p:extLst>
      <p:ext uri="{BB962C8B-B14F-4D97-AF65-F5344CB8AC3E}">
        <p14:creationId xmlns:p14="http://schemas.microsoft.com/office/powerpoint/2010/main" val="922718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言葉でなんとなくは説明できたと思われますが、論文</a:t>
            </a:r>
            <a:r>
              <a:rPr kumimoji="1" lang="ja-JP" altLang="en-US" dirty="0"/>
              <a:t>やレポートは、時系列ではなく理解順に書くので、まずは構成を練る必要がある。</a:t>
            </a:r>
            <a:endParaRPr kumimoji="1" lang="en-US" altLang="ja-JP" dirty="0"/>
          </a:p>
          <a:p>
            <a:r>
              <a:rPr kumimoji="1" lang="ja-JP" altLang="en-US" dirty="0"/>
              <a:t>ワークシートにある空欄を簡単な言葉で埋めて、構成を考えてみよう。</a:t>
            </a:r>
            <a:endParaRPr kumimoji="1" lang="en-US" altLang="ja-JP" dirty="0"/>
          </a:p>
          <a:p>
            <a:r>
              <a:rPr kumimoji="1" lang="ja-JP" altLang="en-US" dirty="0" smtClean="0"/>
              <a:t>目的</a:t>
            </a:r>
            <a:r>
              <a:rPr kumimoji="1" lang="ja-JP" altLang="en-US" dirty="0"/>
              <a:t>　事実②から右利きの現状を説明する</a:t>
            </a:r>
          </a:p>
          <a:p>
            <a:r>
              <a:rPr kumimoji="1" lang="ja-JP" altLang="en-US" dirty="0"/>
              <a:t>結果と分析　事実①④と③がわかった</a:t>
            </a:r>
            <a:endParaRPr kumimoji="1" lang="en-US" altLang="ja-JP" dirty="0"/>
          </a:p>
          <a:p>
            <a:r>
              <a:rPr kumimoji="1" lang="ja-JP" altLang="en-US" dirty="0"/>
              <a:t>考察　４と事実⑤から、言葉と脳が関係しているのではないか</a:t>
            </a: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19</a:t>
            </a:fld>
            <a:endParaRPr lang="ja-JP" altLang="en-US" noProof="0" dirty="0"/>
          </a:p>
        </p:txBody>
      </p:sp>
    </p:spTree>
    <p:extLst>
      <p:ext uri="{BB962C8B-B14F-4D97-AF65-F5344CB8AC3E}">
        <p14:creationId xmlns:p14="http://schemas.microsoft.com/office/powerpoint/2010/main" val="3568176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書き出しは、私は～思った。疑問に思った。などと始めると主観的な文章になる。</a:t>
            </a:r>
            <a:endParaRPr kumimoji="1" lang="en-US" altLang="ja-JP" dirty="0"/>
          </a:p>
          <a:p>
            <a:r>
              <a:rPr kumimoji="1" lang="ja-JP" altLang="en-US" dirty="0"/>
              <a:t>客観的にするため、一般に知られている</a:t>
            </a:r>
            <a:r>
              <a:rPr kumimoji="1" lang="ja-JP" altLang="en-US" dirty="0" err="1"/>
              <a:t>で</a:t>
            </a:r>
            <a:r>
              <a:rPr kumimoji="1" lang="ja-JP" altLang="en-US" dirty="0"/>
              <a:t>あろう事実を確認する、形で始める。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20</a:t>
            </a:fld>
            <a:endParaRPr lang="ja-JP" altLang="en-US" noProof="0" dirty="0"/>
          </a:p>
        </p:txBody>
      </p:sp>
    </p:spTree>
    <p:extLst>
      <p:ext uri="{BB962C8B-B14F-4D97-AF65-F5344CB8AC3E}">
        <p14:creationId xmlns:p14="http://schemas.microsoft.com/office/powerpoint/2010/main" val="207801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今日の授業が終わった時点で、この３つが理解できるようにしよう。</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2</a:t>
            </a:fld>
            <a:endParaRPr lang="ja-JP" altLang="en-US" noProof="0" dirty="0"/>
          </a:p>
        </p:txBody>
      </p:sp>
    </p:spTree>
    <p:extLst>
      <p:ext uri="{BB962C8B-B14F-4D97-AF65-F5344CB8AC3E}">
        <p14:creationId xmlns:p14="http://schemas.microsoft.com/office/powerpoint/2010/main" val="2358177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次に、言葉を定義して、筆者と読者の共通認識を作る。</a:t>
            </a:r>
            <a:endParaRPr kumimoji="1" lang="en-US" altLang="ja-JP" dirty="0"/>
          </a:p>
          <a:p>
            <a:r>
              <a:rPr kumimoji="1" lang="ja-JP" altLang="en-US" dirty="0"/>
              <a:t>例えば「運動」という言葉がある。</a:t>
            </a:r>
            <a:endParaRPr kumimoji="1" lang="en-US" altLang="ja-JP" dirty="0"/>
          </a:p>
          <a:p>
            <a:r>
              <a:rPr kumimoji="1" lang="ja-JP" altLang="en-US" dirty="0"/>
              <a:t>体育ではスポーツをさし、物理では物体が移動することをさし、現代社会では団体の社会行動をさす。</a:t>
            </a:r>
            <a:endParaRPr kumimoji="1" lang="en-US" altLang="ja-JP" dirty="0"/>
          </a:p>
          <a:p>
            <a:r>
              <a:rPr kumimoji="1" lang="ja-JP" altLang="en-US" dirty="0"/>
              <a:t>このように、状況によってとらえ方が異なる言葉を、筆者と読者が共通認識のもと論文を読み進めるために定義付けする必要がある。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21</a:t>
            </a:fld>
            <a:endParaRPr lang="ja-JP" altLang="en-US" noProof="0" dirty="0"/>
          </a:p>
        </p:txBody>
      </p:sp>
    </p:spTree>
    <p:extLst>
      <p:ext uri="{BB962C8B-B14F-4D97-AF65-F5344CB8AC3E}">
        <p14:creationId xmlns:p14="http://schemas.microsoft.com/office/powerpoint/2010/main" val="3980973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では、右利きはいかにして定義すればよいだろうか？</a:t>
            </a:r>
            <a:endParaRPr kumimoji="1" lang="en-US" altLang="ja-JP" dirty="0"/>
          </a:p>
          <a:p>
            <a:r>
              <a:rPr kumimoji="1" lang="en-US" altLang="ja-JP" dirty="0"/>
              <a:t>【</a:t>
            </a:r>
            <a:r>
              <a:rPr kumimoji="1" lang="ja-JP" altLang="en-US" dirty="0"/>
              <a:t>複数人に答えさせる</a:t>
            </a:r>
            <a:r>
              <a:rPr kumimoji="1" lang="en-US" altLang="ja-JP" dirty="0"/>
              <a:t>】</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22</a:t>
            </a:fld>
            <a:endParaRPr lang="ja-JP" altLang="en-US" noProof="0" dirty="0"/>
          </a:p>
        </p:txBody>
      </p:sp>
    </p:spTree>
    <p:extLst>
      <p:ext uri="{BB962C8B-B14F-4D97-AF65-F5344CB8AC3E}">
        <p14:creationId xmlns:p14="http://schemas.microsoft.com/office/powerpoint/2010/main" val="3271762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研究とは、解明したい事象について、解決策の一つを提案することである。</a:t>
            </a:r>
            <a:endParaRPr kumimoji="1" lang="en-US" altLang="ja-JP" dirty="0"/>
          </a:p>
          <a:p>
            <a:r>
              <a:rPr kumimoji="1" lang="ja-JP" altLang="en-US" dirty="0"/>
              <a:t>したがって、もともと解明したい事象</a:t>
            </a:r>
            <a:r>
              <a:rPr kumimoji="1" lang="ja-JP" altLang="en-US" dirty="0" smtClean="0"/>
              <a:t>をリサーチクエスチョンと</a:t>
            </a:r>
            <a:r>
              <a:rPr kumimoji="1" lang="ja-JP" altLang="en-US" dirty="0"/>
              <a:t>いい、実際の研究テーマとは分けて考える。</a:t>
            </a:r>
            <a:endParaRPr kumimoji="1" lang="en-US" altLang="ja-JP" dirty="0"/>
          </a:p>
          <a:p>
            <a:r>
              <a:rPr kumimoji="1" lang="ja-JP" altLang="en-US" dirty="0"/>
              <a:t>研究テーマは</a:t>
            </a:r>
            <a:r>
              <a:rPr kumimoji="1" lang="ja-JP" altLang="en-US" dirty="0" smtClean="0"/>
              <a:t>、リサーチクエスチョンを</a:t>
            </a:r>
            <a:r>
              <a:rPr kumimoji="1" lang="ja-JP" altLang="en-US" dirty="0"/>
              <a:t>解決するための方法の一つに過ぎない。</a:t>
            </a:r>
            <a:endParaRPr kumimoji="1" lang="en-US" altLang="ja-JP" dirty="0"/>
          </a:p>
          <a:p>
            <a:r>
              <a:rPr kumimoji="1" lang="ja-JP" altLang="en-US" dirty="0"/>
              <a:t>研究テーマという言葉がどちらの何をさすのか、明確にする必要がある。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23</a:t>
            </a:fld>
            <a:endParaRPr lang="ja-JP" altLang="en-US" noProof="0" dirty="0"/>
          </a:p>
        </p:txBody>
      </p:sp>
    </p:spTree>
    <p:extLst>
      <p:ext uri="{BB962C8B-B14F-4D97-AF65-F5344CB8AC3E}">
        <p14:creationId xmlns:p14="http://schemas.microsoft.com/office/powerpoint/2010/main" val="1292016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リサーチクエスチョン</a:t>
            </a:r>
            <a:r>
              <a:rPr kumimoji="1" lang="ja-JP" altLang="en-US" dirty="0" err="1" smtClean="0"/>
              <a:t>ろ</a:t>
            </a:r>
            <a:r>
              <a:rPr kumimoji="1" lang="ja-JP" altLang="en-US" dirty="0" smtClean="0"/>
              <a:t>研究テーマとの違いの一例をあげる。</a:t>
            </a:r>
            <a:endParaRPr kumimoji="1" lang="en-US" altLang="ja-JP" dirty="0" smtClean="0"/>
          </a:p>
          <a:p>
            <a:r>
              <a:rPr kumimoji="1" lang="ja-JP" altLang="en-US" dirty="0" smtClean="0"/>
              <a:t>１つのリサーチクエスチョンに対して、研究テーマは様々な角度から提案できる。</a:t>
            </a:r>
            <a:endParaRPr kumimoji="1" lang="ja-JP" altLang="en-US"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24</a:t>
            </a:fld>
            <a:endParaRPr lang="ja-JP" altLang="en-US" noProof="0" dirty="0"/>
          </a:p>
        </p:txBody>
      </p:sp>
    </p:spTree>
    <p:extLst>
      <p:ext uri="{BB962C8B-B14F-4D97-AF65-F5344CB8AC3E}">
        <p14:creationId xmlns:p14="http://schemas.microsoft.com/office/powerpoint/2010/main" val="1397400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a:t>
            </a:r>
            <a:r>
              <a:rPr kumimoji="1" lang="ja-JP" altLang="en-US" dirty="0" smtClean="0"/>
              <a:t>のリサーチクエスチョンは</a:t>
            </a:r>
            <a:r>
              <a:rPr kumimoji="1" lang="ja-JP" altLang="en-US" dirty="0"/>
              <a:t>、なぜ右利きの人が多いのかである。</a:t>
            </a:r>
            <a:endParaRPr kumimoji="1" lang="en-US" altLang="ja-JP" dirty="0"/>
          </a:p>
          <a:p>
            <a:r>
              <a:rPr kumimoji="1" lang="ja-JP" altLang="en-US" dirty="0" smtClean="0"/>
              <a:t>また、今回の研究</a:t>
            </a:r>
            <a:r>
              <a:rPr kumimoji="1" lang="ja-JP" altLang="en-US" dirty="0"/>
              <a:t>テーマは、人類史をもとに、利き手の比率が変化した年代間に何が起きたかを調査し、理由を推察</a:t>
            </a:r>
            <a:r>
              <a:rPr kumimoji="1" lang="ja-JP" altLang="en-US" dirty="0" smtClean="0"/>
              <a:t>する</a:t>
            </a:r>
            <a:r>
              <a:rPr kumimoji="1" lang="ja-JP" altLang="en-US" dirty="0"/>
              <a:t>、</a:t>
            </a:r>
            <a:r>
              <a:rPr kumimoji="1" lang="ja-JP" altLang="en-US" dirty="0" smtClean="0"/>
              <a:t>とする</a:t>
            </a:r>
            <a:endParaRPr kumimoji="1" lang="ja-JP" altLang="en-US"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25</a:t>
            </a:fld>
            <a:endParaRPr lang="ja-JP" altLang="en-US" noProof="0" dirty="0"/>
          </a:p>
        </p:txBody>
      </p:sp>
    </p:spTree>
    <p:extLst>
      <p:ext uri="{BB962C8B-B14F-4D97-AF65-F5344CB8AC3E}">
        <p14:creationId xmlns:p14="http://schemas.microsoft.com/office/powerpoint/2010/main" val="2861180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研究は先人の知恵として後世に残すことが求められる。</a:t>
            </a:r>
            <a:endParaRPr kumimoji="1" lang="en-US" altLang="ja-JP" dirty="0"/>
          </a:p>
          <a:p>
            <a:r>
              <a:rPr kumimoji="1" lang="ja-JP" altLang="en-US" dirty="0"/>
              <a:t>そのため、具体的にどのような方法で研究が行われたかを示す必要がある。</a:t>
            </a:r>
            <a:endParaRPr kumimoji="1" lang="en-US" altLang="ja-JP" dirty="0"/>
          </a:p>
          <a:p>
            <a:r>
              <a:rPr kumimoji="1" lang="ja-JP" altLang="en-US" dirty="0"/>
              <a:t>条件さえそろえば、だれでも研究を再現できることを再現性という。</a:t>
            </a:r>
            <a:endParaRPr kumimoji="1" lang="en-US" altLang="ja-JP" dirty="0"/>
          </a:p>
          <a:p>
            <a:r>
              <a:rPr kumimoji="1" lang="en-US" altLang="ja-JP" dirty="0"/>
              <a:t>【</a:t>
            </a:r>
            <a:r>
              <a:rPr kumimoji="1" lang="ja-JP" altLang="en-US" dirty="0"/>
              <a:t>どこでも</a:t>
            </a:r>
            <a:r>
              <a:rPr kumimoji="1" lang="en-US" altLang="ja-JP" dirty="0"/>
              <a:t>】</a:t>
            </a:r>
            <a:r>
              <a:rPr kumimoji="1" lang="ja-JP" altLang="en-US" dirty="0"/>
              <a:t>に関しては、特殊な環境下でなければ気温や湿度、気圧のコントロールは難しいので、実験では気温や湿度を記録することも求められる。</a:t>
            </a:r>
            <a:endParaRPr kumimoji="1" lang="en-US" altLang="ja-JP"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26</a:t>
            </a:fld>
            <a:endParaRPr lang="ja-JP" altLang="en-US" noProof="0" dirty="0"/>
          </a:p>
        </p:txBody>
      </p:sp>
    </p:spTree>
    <p:extLst>
      <p:ext uri="{BB962C8B-B14F-4D97-AF65-F5344CB8AC3E}">
        <p14:creationId xmlns:p14="http://schemas.microsoft.com/office/powerpoint/2010/main" val="3224373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今回の研究方法は、資料を利用し、人類史について文献を調査した</a:t>
            </a:r>
            <a:r>
              <a:rPr kumimoji="1" lang="ja-JP" altLang="en-US" dirty="0" smtClean="0"/>
              <a:t>。使用した資料は</a:t>
            </a:r>
            <a:r>
              <a:rPr kumimoji="1" lang="en-US" altLang="ja-JP" dirty="0" smtClean="0"/>
              <a:t>……</a:t>
            </a:r>
            <a:r>
              <a:rPr kumimoji="1" lang="ja-JP" altLang="en-US" dirty="0" smtClean="0"/>
              <a:t>と</a:t>
            </a:r>
            <a:r>
              <a:rPr kumimoji="1" lang="ja-JP" altLang="en-US" dirty="0"/>
              <a:t>なる。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27</a:t>
            </a:fld>
            <a:endParaRPr lang="ja-JP" altLang="en-US" noProof="0" dirty="0"/>
          </a:p>
        </p:txBody>
      </p:sp>
    </p:spTree>
    <p:extLst>
      <p:ext uri="{BB962C8B-B14F-4D97-AF65-F5344CB8AC3E}">
        <p14:creationId xmlns:p14="http://schemas.microsoft.com/office/powerpoint/2010/main" val="93124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本論は、①結果と分析、②考察で構成される。</a:t>
            </a:r>
            <a:endParaRPr kumimoji="1" lang="en-US" altLang="ja-JP" dirty="0"/>
          </a:p>
          <a:p>
            <a:r>
              <a:rPr kumimoji="1" lang="ja-JP" altLang="en-US" dirty="0"/>
              <a:t>考察は、論文で唯一自論を展開できる部分。</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28</a:t>
            </a:fld>
            <a:endParaRPr lang="ja-JP" altLang="en-US" noProof="0" dirty="0"/>
          </a:p>
        </p:txBody>
      </p:sp>
    </p:spTree>
    <p:extLst>
      <p:ext uri="{BB962C8B-B14F-4D97-AF65-F5344CB8AC3E}">
        <p14:creationId xmlns:p14="http://schemas.microsoft.com/office/powerpoint/2010/main" val="2652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結果を数値で扱う場合は量的データとなるので、グラフで示す。</a:t>
            </a:r>
            <a:endParaRPr kumimoji="1" lang="en-US" altLang="ja-JP" dirty="0"/>
          </a:p>
          <a:p>
            <a:r>
              <a:rPr kumimoji="1" lang="ja-JP" altLang="en-US" dirty="0"/>
              <a:t>今回のように文献から言葉や内容を材料に分析する場合を質的データを扱うといい、何を参考にしたか、参考文献を示しながら論じることになる。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29</a:t>
            </a:fld>
            <a:endParaRPr lang="ja-JP" altLang="en-US" noProof="0" dirty="0"/>
          </a:p>
        </p:txBody>
      </p:sp>
    </p:spTree>
    <p:extLst>
      <p:ext uri="{BB962C8B-B14F-4D97-AF65-F5344CB8AC3E}">
        <p14:creationId xmlns:p14="http://schemas.microsoft.com/office/powerpoint/2010/main" val="3378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結果や分析は、すべて示す。</a:t>
            </a:r>
            <a:endParaRPr kumimoji="1" lang="en-US" altLang="ja-JP" dirty="0"/>
          </a:p>
          <a:p>
            <a:r>
              <a:rPr lang="ja-JP" altLang="en-US" sz="1200" dirty="0"/>
              <a:t>事実①③⑤が今回の結果となる。</a:t>
            </a:r>
            <a:endParaRPr lang="en-US" altLang="ja-JP" sz="1200" dirty="0"/>
          </a:p>
          <a:p>
            <a:r>
              <a:rPr kumimoji="1" lang="ja-JP" altLang="en-US" sz="1200" dirty="0"/>
              <a:t>参考文献を必ず最後に明記する。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30</a:t>
            </a:fld>
            <a:endParaRPr lang="ja-JP" altLang="en-US" noProof="0" dirty="0"/>
          </a:p>
        </p:txBody>
      </p:sp>
    </p:spTree>
    <p:extLst>
      <p:ext uri="{BB962C8B-B14F-4D97-AF65-F5344CB8AC3E}">
        <p14:creationId xmlns:p14="http://schemas.microsoft.com/office/powerpoint/2010/main" val="408646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今回は実際にレポートを書きながら実習する。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3</a:t>
            </a:fld>
            <a:endParaRPr lang="ja-JP" altLang="en-US" noProof="0" dirty="0"/>
          </a:p>
        </p:txBody>
      </p:sp>
    </p:spTree>
    <p:extLst>
      <p:ext uri="{BB962C8B-B14F-4D97-AF65-F5344CB8AC3E}">
        <p14:creationId xmlns:p14="http://schemas.microsoft.com/office/powerpoint/2010/main" val="3197730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考察は論文の中で唯一持論を展開できる部分である。</a:t>
            </a:r>
            <a:endParaRPr kumimoji="1" lang="en-US" altLang="ja-JP" dirty="0"/>
          </a:p>
          <a:p>
            <a:r>
              <a:rPr kumimoji="1" lang="ja-JP" altLang="en-US" dirty="0"/>
              <a:t>持論を展開するには、分析したデータを他のデータ（自分で作ったデータでなくてよい）と比較する</a:t>
            </a:r>
            <a:endParaRPr kumimoji="1" lang="en-US" altLang="ja-JP"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31</a:t>
            </a:fld>
            <a:endParaRPr lang="ja-JP" altLang="en-US" noProof="0" dirty="0"/>
          </a:p>
        </p:txBody>
      </p:sp>
    </p:spTree>
    <p:extLst>
      <p:ext uri="{BB962C8B-B14F-4D97-AF65-F5344CB8AC3E}">
        <p14:creationId xmlns:p14="http://schemas.microsoft.com/office/powerpoint/2010/main" val="3768504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今回は、比較した報告以外の事実⑤を利用して考察する。分析から、</a:t>
            </a:r>
            <a:r>
              <a:rPr kumimoji="1" lang="en-US" altLang="ja-JP" dirty="0"/>
              <a:t>180</a:t>
            </a:r>
            <a:r>
              <a:rPr kumimoji="1" lang="ja-JP" altLang="en-US" dirty="0"/>
              <a:t>万年前～</a:t>
            </a:r>
            <a:r>
              <a:rPr kumimoji="1" lang="en-US" altLang="ja-JP" dirty="0"/>
              <a:t>2500</a:t>
            </a:r>
            <a:r>
              <a:rPr kumimoji="1" lang="ja-JP" altLang="en-US" dirty="0"/>
              <a:t>年前の間に利き手の比率が変わったことが分かった。</a:t>
            </a:r>
            <a:endParaRPr kumimoji="1" lang="en-US" altLang="ja-JP" dirty="0"/>
          </a:p>
          <a:p>
            <a:r>
              <a:rPr kumimoji="1" lang="ja-JP" altLang="en-US" dirty="0"/>
              <a:t>ワークシートは、人類は集団で狩猟するために言語が発達し、言語野のある左脳が発達したことで右利きの比率がアップしたと推察できる、となる。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32</a:t>
            </a:fld>
            <a:endParaRPr lang="ja-JP" altLang="en-US" noProof="0" dirty="0"/>
          </a:p>
        </p:txBody>
      </p:sp>
    </p:spTree>
    <p:extLst>
      <p:ext uri="{BB962C8B-B14F-4D97-AF65-F5344CB8AC3E}">
        <p14:creationId xmlns:p14="http://schemas.microsoft.com/office/powerpoint/2010/main" val="285967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この３つについてペアトークしよう。</a:t>
            </a:r>
            <a:endParaRPr kumimoji="1" lang="ja-JP" altLang="en-US"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34</a:t>
            </a:fld>
            <a:endParaRPr lang="ja-JP" altLang="en-US" noProof="0" dirty="0"/>
          </a:p>
        </p:txBody>
      </p:sp>
    </p:spTree>
    <p:extLst>
      <p:ext uri="{BB962C8B-B14F-4D97-AF65-F5344CB8AC3E}">
        <p14:creationId xmlns:p14="http://schemas.microsoft.com/office/powerpoint/2010/main" val="130756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実際に、ロジカル・ライティングで書いてみよう。</a:t>
            </a:r>
            <a:endParaRPr kumimoji="1" lang="en-US" altLang="ja-JP" dirty="0"/>
          </a:p>
          <a:p>
            <a:r>
              <a:rPr kumimoji="1" lang="ja-JP" altLang="en-US" dirty="0"/>
              <a:t>すでに授業で課題研究を学ぶ必要性に関しては論じてきた。</a:t>
            </a:r>
            <a:endParaRPr kumimoji="1" lang="en-US" altLang="ja-JP" dirty="0"/>
          </a:p>
          <a:p>
            <a:r>
              <a:rPr kumimoji="1" lang="ja-JP" altLang="en-US" dirty="0"/>
              <a:t>ロジカルライティングで、ワークシートに５</a:t>
            </a:r>
            <a:r>
              <a:rPr kumimoji="1" lang="en-US" altLang="ja-JP" dirty="0"/>
              <a:t>W1H</a:t>
            </a:r>
            <a:r>
              <a:rPr kumimoji="1" lang="ja-JP" altLang="en-US" dirty="0"/>
              <a:t>で整理しながら、書き言葉を使用して書いてみる。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5</a:t>
            </a:fld>
            <a:endParaRPr lang="ja-JP" altLang="en-US" noProof="0" dirty="0"/>
          </a:p>
        </p:txBody>
      </p:sp>
    </p:spTree>
    <p:extLst>
      <p:ext uri="{BB962C8B-B14F-4D97-AF65-F5344CB8AC3E}">
        <p14:creationId xmlns:p14="http://schemas.microsoft.com/office/powerpoint/2010/main" val="230342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解答例（前回の授業内で終わっていればとばす）</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6</a:t>
            </a:fld>
            <a:endParaRPr lang="ja-JP" altLang="en-US" noProof="0" dirty="0"/>
          </a:p>
        </p:txBody>
      </p:sp>
    </p:spTree>
    <p:extLst>
      <p:ext uri="{BB962C8B-B14F-4D97-AF65-F5344CB8AC3E}">
        <p14:creationId xmlns:p14="http://schemas.microsoft.com/office/powerpoint/2010/main" val="2402439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解答例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7</a:t>
            </a:fld>
            <a:endParaRPr lang="ja-JP" altLang="en-US" noProof="0" dirty="0"/>
          </a:p>
        </p:txBody>
      </p:sp>
    </p:spTree>
    <p:extLst>
      <p:ext uri="{BB962C8B-B14F-4D97-AF65-F5344CB8AC3E}">
        <p14:creationId xmlns:p14="http://schemas.microsoft.com/office/powerpoint/2010/main" val="334735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解答例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8</a:t>
            </a:fld>
            <a:endParaRPr lang="ja-JP" altLang="en-US" noProof="0" dirty="0"/>
          </a:p>
        </p:txBody>
      </p:sp>
    </p:spTree>
    <p:extLst>
      <p:ext uri="{BB962C8B-B14F-4D97-AF65-F5344CB8AC3E}">
        <p14:creationId xmlns:p14="http://schemas.microsoft.com/office/powerpoint/2010/main" val="3786063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解答例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9</a:t>
            </a:fld>
            <a:endParaRPr lang="ja-JP" altLang="en-US" noProof="0" dirty="0"/>
          </a:p>
        </p:txBody>
      </p:sp>
    </p:spTree>
    <p:extLst>
      <p:ext uri="{BB962C8B-B14F-4D97-AF65-F5344CB8AC3E}">
        <p14:creationId xmlns:p14="http://schemas.microsoft.com/office/powerpoint/2010/main" val="1839365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解答例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10</a:t>
            </a:fld>
            <a:endParaRPr lang="ja-JP" altLang="en-US" noProof="0" dirty="0"/>
          </a:p>
        </p:txBody>
      </p:sp>
    </p:spTree>
    <p:extLst>
      <p:ext uri="{BB962C8B-B14F-4D97-AF65-F5344CB8AC3E}">
        <p14:creationId xmlns:p14="http://schemas.microsoft.com/office/powerpoint/2010/main" val="249769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6800" y="2606040"/>
            <a:ext cx="10058400" cy="2743200"/>
          </a:xfrm>
        </p:spPr>
        <p:txBody>
          <a:bodyPr rtlCol="0"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latin typeface="ＭＳ 明朝" panose="02020609040205080304" pitchFamily="17" charset="-128"/>
                <a:ea typeface="ＭＳ 明朝" panose="02020609040205080304" pitchFamily="17"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1066800" y="5360437"/>
            <a:ext cx="10058400" cy="365760"/>
          </a:xfrm>
        </p:spPr>
        <p:txBody>
          <a:bodyPr rtlCol="0">
            <a:normAutofit/>
          </a:bodyPr>
          <a:lstStyle>
            <a:lvl1pPr marL="0" indent="0" algn="l">
              <a:spcBef>
                <a:spcPts val="0"/>
              </a:spcBef>
              <a:buNone/>
              <a:defRPr sz="2000" b="1" cap="all" baseline="0">
                <a:solidFill>
                  <a:schemeClr val="accent1">
                    <a:lumMod val="75000"/>
                  </a:schemeClr>
                </a:solidFill>
                <a:effectLst/>
                <a:latin typeface="ＭＳ 明朝" panose="02020609040205080304" pitchFamily="17" charset="-128"/>
                <a:ea typeface="ＭＳ 明朝" panose="02020609040205080304" pitchFamily="17"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8" name="長方形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hasCustomPrompt="1"/>
          </p:nvPr>
        </p:nvSpPr>
        <p:spPr/>
        <p:txBody>
          <a:bodyPr vert="eaVert" rtlCol="0"/>
          <a:lstStyle/>
          <a:p>
            <a:pPr lvl="0" rtl="0"/>
            <a:r>
              <a:rPr lang="ja-JP" altLang="en-US" noProof="0" dirty="0"/>
              <a:t>クリックしてマスター テキストのスタイルを編集</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4" name="日付プレースホルダー 3"/>
          <p:cNvSpPr>
            <a:spLocks noGrp="1"/>
          </p:cNvSpPr>
          <p:nvPr>
            <p:ph type="dt" sz="half" idx="10"/>
          </p:nvPr>
        </p:nvSpPr>
        <p:spPr/>
        <p:txBody>
          <a:bodyPr rtlCol="0"/>
          <a:lstStyle/>
          <a:p>
            <a:pPr rtl="0"/>
            <a:fld id="{EE17FB43-FF33-4433-8C0F-DB0353BCE61E}" type="datetime4">
              <a:rPr lang="ja-JP" altLang="en-US" smtClean="0"/>
              <a:t>2024年3月6日</a:t>
            </a:fld>
            <a:endParaRPr lang="en-US" dirty="0"/>
          </a:p>
        </p:txBody>
      </p:sp>
      <p:sp>
        <p:nvSpPr>
          <p:cNvPr id="6" name="スライド番号プレースホルダー 5"/>
          <p:cNvSpPr>
            <a:spLocks noGrp="1"/>
          </p:cNvSpPr>
          <p:nvPr>
            <p:ph type="sldNum" sz="quarter" idx="12"/>
          </p:nvPr>
        </p:nvSpPr>
        <p:spPr/>
        <p:txBody>
          <a:bodyPr rtlCol="0"/>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525000" y="382230"/>
            <a:ext cx="1371600" cy="5561369"/>
          </a:xfrm>
        </p:spPr>
        <p:txBody>
          <a:bodyPr vert="eaVert"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hasCustomPrompt="1"/>
          </p:nvPr>
        </p:nvSpPr>
        <p:spPr>
          <a:xfrm>
            <a:off x="1295400" y="382230"/>
            <a:ext cx="7863840" cy="5561370"/>
          </a:xfrm>
        </p:spPr>
        <p:txBody>
          <a:bodyPr vert="eaVert" rtlCol="0"/>
          <a:lstStyle/>
          <a:p>
            <a:pPr lvl="0" rtl="0"/>
            <a:r>
              <a:rPr lang="ja-JP" altLang="en-US" noProof="0" dirty="0"/>
              <a:t>クリックしてマスター テキストのスタイルを編集</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4" name="日付プレースホルダー 3"/>
          <p:cNvSpPr>
            <a:spLocks noGrp="1"/>
          </p:cNvSpPr>
          <p:nvPr>
            <p:ph type="dt" sz="half" idx="10"/>
          </p:nvPr>
        </p:nvSpPr>
        <p:spPr/>
        <p:txBody>
          <a:bodyPr rtlCol="0"/>
          <a:lstStyle/>
          <a:p>
            <a:pPr rtl="0"/>
            <a:fld id="{575A0612-9C27-434F-B193-50A56B9E14B8}" type="datetime4">
              <a:rPr lang="ja-JP" altLang="en-US" smtClean="0"/>
              <a:t>2024年3月6日</a:t>
            </a:fld>
            <a:endParaRPr lang="en-US" dirty="0"/>
          </a:p>
        </p:txBody>
      </p:sp>
      <p:sp>
        <p:nvSpPr>
          <p:cNvPr id="6" name="スライド番号プレースホルダー 5"/>
          <p:cNvSpPr>
            <a:spLocks noGrp="1"/>
          </p:cNvSpPr>
          <p:nvPr>
            <p:ph type="sldNum" sz="quarter" idx="12"/>
          </p:nvPr>
        </p:nvSpPr>
        <p:spPr/>
        <p:txBody>
          <a:bodyPr rtlCol="0"/>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4" name="日付プレースホルダー 3"/>
          <p:cNvSpPr>
            <a:spLocks noGrp="1"/>
          </p:cNvSpPr>
          <p:nvPr>
            <p:ph type="dt" sz="half" idx="10"/>
          </p:nvPr>
        </p:nvSpPr>
        <p:spPr/>
        <p:txBody>
          <a:bodyPr rtlCol="0"/>
          <a:lstStyle/>
          <a:p>
            <a:pPr rtl="0"/>
            <a:fld id="{55361804-9DAB-4F5F-8B6D-951C8C5134AD}" type="datetime4">
              <a:rPr lang="ja-JP" altLang="en-US" smtClean="0"/>
              <a:t>2024年3月6日</a:t>
            </a:fld>
            <a:endParaRPr lang="en-US" dirty="0"/>
          </a:p>
        </p:txBody>
      </p:sp>
      <p:sp>
        <p:nvSpPr>
          <p:cNvPr id="6" name="スライド番号プレースホルダー 5"/>
          <p:cNvSpPr>
            <a:spLocks noGrp="1"/>
          </p:cNvSpPr>
          <p:nvPr>
            <p:ph type="sldNum" sz="quarter" idx="12"/>
          </p:nvPr>
        </p:nvSpPr>
        <p:spPr/>
        <p:txBody>
          <a:bodyPr rtlCol="0"/>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1565829"/>
            <a:ext cx="5943600" cy="4114800"/>
          </a:xfrm>
        </p:spPr>
        <p:txBody>
          <a:bodyPr rtlCol="0" anchor="b">
            <a:normAutofit/>
          </a:bodyPr>
          <a:lstStyle>
            <a:lvl1pPr>
              <a:lnSpc>
                <a:spcPct val="80000"/>
              </a:lnSpc>
              <a:defRPr sz="5400">
                <a:effectLst>
                  <a:outerShdw blurRad="38100" dist="25400" dir="18900000" algn="bl" rotWithShape="0">
                    <a:schemeClr val="bg1">
                      <a:alpha val="80000"/>
                    </a:schemeClr>
                  </a:outerShdw>
                </a:effectLst>
                <a:latin typeface="ＭＳ 明朝" panose="02020609040205080304" pitchFamily="17" charset="-128"/>
                <a:ea typeface="ＭＳ 明朝" panose="02020609040205080304" pitchFamily="17" charset="-128"/>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066801" y="5682343"/>
            <a:ext cx="5943600" cy="410547"/>
          </a:xfrm>
        </p:spPr>
        <p:txBody>
          <a:bodyPr rtlCol="0">
            <a:noAutofit/>
          </a:bodyPr>
          <a:lstStyle>
            <a:lvl1pPr marL="0" indent="0">
              <a:spcBef>
                <a:spcPts val="0"/>
              </a:spcBef>
              <a:buNone/>
              <a:defRPr sz="2200" b="1" cap="all" baseline="0">
                <a:latin typeface="ＭＳ 明朝" panose="02020609040205080304" pitchFamily="17" charset="-128"/>
                <a:ea typeface="ＭＳ 明朝" panose="02020609040205080304" pitchFamily="17"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ja-JP" altLang="en-US" noProof="0"/>
              <a:t>マスター テキストの書式設定</a:t>
            </a:r>
          </a:p>
        </p:txBody>
      </p:sp>
      <p:sp>
        <p:nvSpPr>
          <p:cNvPr id="9" name="長方形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ＭＳ 明朝" panose="02020609040205080304" pitchFamily="17" charset="-128"/>
              <a:ea typeface="ＭＳ 明朝" panose="02020609040205080304" pitchFamily="17" charset="-128"/>
            </a:endParaRPr>
          </a:p>
        </p:txBody>
      </p:sp>
      <p:pic>
        <p:nvPicPr>
          <p:cNvPr id="8" name="画像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ＭＳ 明朝" panose="02020609040205080304" pitchFamily="17" charset="-128"/>
                <a:ea typeface="ＭＳ 明朝" panose="02020609040205080304" pitchFamily="17"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1295400" y="1825625"/>
            <a:ext cx="4724400" cy="4117975"/>
          </a:xfrm>
        </p:spPr>
        <p:txBody>
          <a:bodyPr rtlCol="0">
            <a:normAutofit/>
          </a:bodyPr>
          <a:lstStyle>
            <a:lvl1pPr>
              <a:defRPr sz="2000">
                <a:latin typeface="ＭＳ 明朝" panose="02020609040205080304" pitchFamily="17" charset="-128"/>
                <a:ea typeface="ＭＳ 明朝" panose="02020609040205080304" pitchFamily="17" charset="-128"/>
              </a:defRPr>
            </a:lvl1pPr>
            <a:lvl2pPr>
              <a:defRPr sz="1800">
                <a:latin typeface="ＭＳ 明朝" panose="02020609040205080304" pitchFamily="17" charset="-128"/>
                <a:ea typeface="ＭＳ 明朝" panose="02020609040205080304" pitchFamily="17" charset="-128"/>
              </a:defRPr>
            </a:lvl2pPr>
            <a:lvl3pPr>
              <a:defRPr sz="1600">
                <a:latin typeface="ＭＳ 明朝" panose="02020609040205080304" pitchFamily="17" charset="-128"/>
                <a:ea typeface="ＭＳ 明朝" panose="02020609040205080304" pitchFamily="17" charset="-128"/>
              </a:defRPr>
            </a:lvl3pPr>
            <a:lvl4pPr>
              <a:defRPr sz="1400">
                <a:latin typeface="ＭＳ 明朝" panose="02020609040205080304" pitchFamily="17" charset="-128"/>
                <a:ea typeface="ＭＳ 明朝" panose="02020609040205080304" pitchFamily="17" charset="-128"/>
              </a:defRPr>
            </a:lvl4pPr>
            <a:lvl5pPr>
              <a:defRPr sz="1400">
                <a:latin typeface="ＭＳ 明朝" panose="02020609040205080304" pitchFamily="17" charset="-128"/>
                <a:ea typeface="ＭＳ 明朝" panose="02020609040205080304" pitchFamily="17" charset="-128"/>
              </a:defRPr>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6172199" y="1825625"/>
            <a:ext cx="4724400" cy="4117975"/>
          </a:xfrm>
        </p:spPr>
        <p:txBody>
          <a:bodyPr rtlCol="0">
            <a:normAutofit/>
          </a:bodyPr>
          <a:lstStyle>
            <a:lvl1pPr>
              <a:defRPr sz="2000">
                <a:latin typeface="ＭＳ 明朝" panose="02020609040205080304" pitchFamily="17" charset="-128"/>
                <a:ea typeface="ＭＳ 明朝" panose="02020609040205080304" pitchFamily="17" charset="-128"/>
              </a:defRPr>
            </a:lvl1pPr>
            <a:lvl2pPr>
              <a:defRPr sz="1800">
                <a:latin typeface="ＭＳ 明朝" panose="02020609040205080304" pitchFamily="17" charset="-128"/>
                <a:ea typeface="ＭＳ 明朝" panose="02020609040205080304" pitchFamily="17" charset="-128"/>
              </a:defRPr>
            </a:lvl2pPr>
            <a:lvl3pPr>
              <a:defRPr sz="1600">
                <a:latin typeface="ＭＳ 明朝" panose="02020609040205080304" pitchFamily="17" charset="-128"/>
                <a:ea typeface="ＭＳ 明朝" panose="02020609040205080304" pitchFamily="17" charset="-128"/>
              </a:defRPr>
            </a:lvl3pPr>
            <a:lvl4pPr>
              <a:defRPr sz="1400">
                <a:latin typeface="ＭＳ 明朝" panose="02020609040205080304" pitchFamily="17" charset="-128"/>
                <a:ea typeface="ＭＳ 明朝" panose="02020609040205080304" pitchFamily="17" charset="-128"/>
              </a:defRPr>
            </a:lvl4pPr>
            <a:lvl5pPr>
              <a:defRPr sz="1400">
                <a:latin typeface="ＭＳ 明朝" panose="02020609040205080304" pitchFamily="17" charset="-128"/>
                <a:ea typeface="ＭＳ 明朝" panose="02020609040205080304" pitchFamily="17" charset="-128"/>
              </a:defRPr>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6" name="フッター プレースホルダー 5"/>
          <p:cNvSpPr>
            <a:spLocks noGrp="1"/>
          </p:cNvSpPr>
          <p:nvPr>
            <p:ph type="ftr" sz="quarter" idx="11"/>
          </p:nvPr>
        </p:nvSpPr>
        <p:spPr/>
        <p:txBody>
          <a:bodyPr rtlCol="0"/>
          <a:lstStyle>
            <a:lvl1pPr>
              <a:defRPr>
                <a:latin typeface="ＭＳ 明朝" panose="02020609040205080304" pitchFamily="17" charset="-128"/>
                <a:ea typeface="ＭＳ 明朝" panose="02020609040205080304" pitchFamily="17" charset="-128"/>
              </a:defRPr>
            </a:lvl1pPr>
          </a:lstStyle>
          <a:p>
            <a:r>
              <a:rPr lang="ja-JP" altLang="en-US" noProof="0" dirty="0"/>
              <a:t>フッターを追加</a:t>
            </a:r>
          </a:p>
        </p:txBody>
      </p:sp>
      <p:sp>
        <p:nvSpPr>
          <p:cNvPr id="5" name="日付プレースホルダー 4"/>
          <p:cNvSpPr>
            <a:spLocks noGrp="1"/>
          </p:cNvSpPr>
          <p:nvPr>
            <p:ph type="dt" sz="half" idx="10"/>
          </p:nvPr>
        </p:nvSpPr>
        <p:spPr/>
        <p:txBody>
          <a:bodyPr rtlCol="0"/>
          <a:lstStyle>
            <a:lvl1pPr>
              <a:defRPr>
                <a:latin typeface="ＭＳ 明朝" panose="02020609040205080304" pitchFamily="17" charset="-128"/>
                <a:ea typeface="ＭＳ 明朝" panose="02020609040205080304" pitchFamily="17" charset="-128"/>
              </a:defRPr>
            </a:lvl1pPr>
          </a:lstStyle>
          <a:p>
            <a:fld id="{1784B691-AA5E-4D70-B4E7-9C0B083D0C33}" type="datetime4">
              <a:rPr lang="ja-JP" altLang="en-US" smtClean="0"/>
              <a:pPr/>
              <a:t>2024年3月6日</a:t>
            </a:fld>
            <a:endParaRPr lang="en-US" dirty="0"/>
          </a:p>
        </p:txBody>
      </p:sp>
      <p:sp>
        <p:nvSpPr>
          <p:cNvPr id="7" name="スライド番号プレースホルダー 6"/>
          <p:cNvSpPr>
            <a:spLocks noGrp="1"/>
          </p:cNvSpPr>
          <p:nvPr>
            <p:ph type="sldNum" sz="quarter" idx="12"/>
          </p:nvPr>
        </p:nvSpPr>
        <p:spPr/>
        <p:txBody>
          <a:bodyPr rtlCol="0"/>
          <a:lstStyle>
            <a:lvl1pPr>
              <a:defRPr>
                <a:latin typeface="ＭＳ 明朝" panose="02020609040205080304" pitchFamily="17" charset="-128"/>
                <a:ea typeface="ＭＳ 明朝" panose="02020609040205080304" pitchFamily="17" charset="-128"/>
              </a:defRPr>
            </a:lvl1pPr>
          </a:lstStyle>
          <a:p>
            <a:fld id="{E31375A4-56A4-47D6-9801-1991572033F7}" type="slidenum">
              <a:rPr lang="en-US" altLang="ja-JP" noProof="0" smtClean="0"/>
              <a:pPr/>
              <a:t>‹#›</a:t>
            </a:fld>
            <a:endParaRPr lang="ja-JP" altLang="en-US"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ＭＳ 明朝" panose="02020609040205080304" pitchFamily="17" charset="-128"/>
                <a:ea typeface="ＭＳ 明朝" panose="02020609040205080304" pitchFamily="17" charset="-128"/>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295400" y="1828800"/>
            <a:ext cx="4727448" cy="641350"/>
          </a:xfrm>
        </p:spPr>
        <p:txBody>
          <a:bodyPr rtlCol="0" anchor="ctr">
            <a:normAutofit/>
          </a:bodyPr>
          <a:lstStyle>
            <a:lvl1pPr marL="0" indent="0">
              <a:spcBef>
                <a:spcPts val="0"/>
              </a:spcBef>
              <a:buNone/>
              <a:defRPr sz="2000" b="1" cap="all" baseline="0">
                <a:latin typeface="ＭＳ 明朝" panose="02020609040205080304" pitchFamily="17" charset="-128"/>
                <a:ea typeface="ＭＳ 明朝" panose="02020609040205080304" pitchFamily="17"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295400" y="2470151"/>
            <a:ext cx="4727448" cy="3473450"/>
          </a:xfrm>
        </p:spPr>
        <p:txBody>
          <a:bodyPr rtlCol="0">
            <a:normAutofit/>
          </a:bodyPr>
          <a:lstStyle>
            <a:lvl1pPr>
              <a:defRPr sz="2000">
                <a:latin typeface="ＭＳ 明朝" panose="02020609040205080304" pitchFamily="17" charset="-128"/>
                <a:ea typeface="ＭＳ 明朝" panose="02020609040205080304" pitchFamily="17" charset="-128"/>
              </a:defRPr>
            </a:lvl1pPr>
            <a:lvl2pPr>
              <a:defRPr sz="1800">
                <a:latin typeface="ＭＳ 明朝" panose="02020609040205080304" pitchFamily="17" charset="-128"/>
                <a:ea typeface="ＭＳ 明朝" panose="02020609040205080304" pitchFamily="17" charset="-128"/>
              </a:defRPr>
            </a:lvl2pPr>
            <a:lvl3pPr>
              <a:defRPr sz="1600">
                <a:latin typeface="ＭＳ 明朝" panose="02020609040205080304" pitchFamily="17" charset="-128"/>
                <a:ea typeface="ＭＳ 明朝" panose="02020609040205080304" pitchFamily="17" charset="-128"/>
              </a:defRPr>
            </a:lvl3pPr>
            <a:lvl4pPr>
              <a:defRPr sz="1400">
                <a:latin typeface="ＭＳ 明朝" panose="02020609040205080304" pitchFamily="17" charset="-128"/>
                <a:ea typeface="ＭＳ 明朝" panose="02020609040205080304" pitchFamily="17" charset="-128"/>
              </a:defRPr>
            </a:lvl4pPr>
            <a:lvl5pPr>
              <a:defRPr sz="1400">
                <a:latin typeface="ＭＳ 明朝" panose="02020609040205080304" pitchFamily="17" charset="-128"/>
                <a:ea typeface="ＭＳ 明朝" panose="02020609040205080304" pitchFamily="17" charset="-128"/>
              </a:defRPr>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6167628" y="1828800"/>
            <a:ext cx="4727448" cy="641350"/>
          </a:xfrm>
        </p:spPr>
        <p:txBody>
          <a:bodyPr rtlCol="0" anchor="ctr">
            <a:normAutofit/>
          </a:bodyPr>
          <a:lstStyle>
            <a:lvl1pPr marL="0" indent="0">
              <a:spcBef>
                <a:spcPts val="0"/>
              </a:spcBef>
              <a:buNone/>
              <a:defRPr sz="2000" b="1" cap="all" baseline="0">
                <a:latin typeface="ＭＳ 明朝" panose="02020609040205080304" pitchFamily="17" charset="-128"/>
                <a:ea typeface="ＭＳ 明朝" panose="02020609040205080304" pitchFamily="17"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169152" y="2470151"/>
            <a:ext cx="4727448" cy="3473450"/>
          </a:xfrm>
        </p:spPr>
        <p:txBody>
          <a:bodyPr rtlCol="0">
            <a:normAutofit/>
          </a:bodyPr>
          <a:lstStyle>
            <a:lvl1pPr>
              <a:defRPr sz="2000">
                <a:latin typeface="ＭＳ 明朝" panose="02020609040205080304" pitchFamily="17" charset="-128"/>
                <a:ea typeface="ＭＳ 明朝" panose="02020609040205080304" pitchFamily="17" charset="-128"/>
              </a:defRPr>
            </a:lvl1pPr>
            <a:lvl2pPr>
              <a:defRPr sz="1800">
                <a:latin typeface="ＭＳ 明朝" panose="02020609040205080304" pitchFamily="17" charset="-128"/>
                <a:ea typeface="ＭＳ 明朝" panose="02020609040205080304" pitchFamily="17" charset="-128"/>
              </a:defRPr>
            </a:lvl2pPr>
            <a:lvl3pPr>
              <a:defRPr sz="1600">
                <a:latin typeface="ＭＳ 明朝" panose="02020609040205080304" pitchFamily="17" charset="-128"/>
                <a:ea typeface="ＭＳ 明朝" panose="02020609040205080304" pitchFamily="17" charset="-128"/>
              </a:defRPr>
            </a:lvl3pPr>
            <a:lvl4pPr>
              <a:defRPr sz="1400">
                <a:latin typeface="ＭＳ 明朝" panose="02020609040205080304" pitchFamily="17" charset="-128"/>
                <a:ea typeface="ＭＳ 明朝" panose="02020609040205080304" pitchFamily="17" charset="-128"/>
              </a:defRPr>
            </a:lvl4pPr>
            <a:lvl5pPr>
              <a:defRPr sz="1400">
                <a:latin typeface="ＭＳ 明朝" panose="02020609040205080304" pitchFamily="17" charset="-128"/>
                <a:ea typeface="ＭＳ 明朝" panose="02020609040205080304" pitchFamily="17" charset="-128"/>
              </a:defRPr>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8" name="フッター プレースホルダー 7"/>
          <p:cNvSpPr>
            <a:spLocks noGrp="1"/>
          </p:cNvSpPr>
          <p:nvPr>
            <p:ph type="ftr" sz="quarter" idx="11"/>
          </p:nvPr>
        </p:nvSpPr>
        <p:spPr/>
        <p:txBody>
          <a:bodyPr rtlCol="0"/>
          <a:lstStyle>
            <a:lvl1pPr>
              <a:defRPr>
                <a:latin typeface="ＭＳ 明朝" panose="02020609040205080304" pitchFamily="17" charset="-128"/>
                <a:ea typeface="ＭＳ 明朝" panose="02020609040205080304" pitchFamily="17" charset="-128"/>
              </a:defRPr>
            </a:lvl1pPr>
          </a:lstStyle>
          <a:p>
            <a:r>
              <a:rPr lang="ja-JP" altLang="en-US" noProof="0" dirty="0"/>
              <a:t>フッターを追加</a:t>
            </a:r>
          </a:p>
        </p:txBody>
      </p:sp>
      <p:sp>
        <p:nvSpPr>
          <p:cNvPr id="7" name="日付プレースホルダー 6"/>
          <p:cNvSpPr>
            <a:spLocks noGrp="1"/>
          </p:cNvSpPr>
          <p:nvPr>
            <p:ph type="dt" sz="half" idx="10"/>
          </p:nvPr>
        </p:nvSpPr>
        <p:spPr/>
        <p:txBody>
          <a:bodyPr rtlCol="0"/>
          <a:lstStyle>
            <a:lvl1pPr>
              <a:defRPr>
                <a:latin typeface="ＭＳ 明朝" panose="02020609040205080304" pitchFamily="17" charset="-128"/>
                <a:ea typeface="ＭＳ 明朝" panose="02020609040205080304" pitchFamily="17" charset="-128"/>
              </a:defRPr>
            </a:lvl1pPr>
          </a:lstStyle>
          <a:p>
            <a:fld id="{A088855C-E1E0-435F-A978-A28B6D2DA419}" type="datetime4">
              <a:rPr lang="ja-JP" altLang="en-US" smtClean="0"/>
              <a:pPr/>
              <a:t>2024年3月6日</a:t>
            </a:fld>
            <a:endParaRPr lang="en-US" dirty="0"/>
          </a:p>
        </p:txBody>
      </p:sp>
      <p:sp>
        <p:nvSpPr>
          <p:cNvPr id="9" name="スライド番号プレースホルダー 8"/>
          <p:cNvSpPr>
            <a:spLocks noGrp="1"/>
          </p:cNvSpPr>
          <p:nvPr>
            <p:ph type="sldNum" sz="quarter" idx="12"/>
          </p:nvPr>
        </p:nvSpPr>
        <p:spPr/>
        <p:txBody>
          <a:bodyPr rtlCol="0"/>
          <a:lstStyle>
            <a:lvl1pPr>
              <a:defRPr>
                <a:latin typeface="ＭＳ 明朝" panose="02020609040205080304" pitchFamily="17" charset="-128"/>
                <a:ea typeface="ＭＳ 明朝" panose="02020609040205080304" pitchFamily="17" charset="-128"/>
              </a:defRPr>
            </a:lvl1pPr>
          </a:lstStyle>
          <a:p>
            <a:fld id="{E31375A4-56A4-47D6-9801-1991572033F7}" type="slidenum">
              <a:rPr lang="en-US" altLang="ja-JP" noProof="0" smtClean="0"/>
              <a:pPr/>
              <a:t>‹#›</a:t>
            </a:fld>
            <a:endParaRPr lang="ja-JP" altLang="en-US"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4" name="フッター プレースホルダー 3"/>
          <p:cNvSpPr>
            <a:spLocks noGrp="1"/>
          </p:cNvSpPr>
          <p:nvPr>
            <p:ph type="ftr" sz="quarter" idx="11"/>
          </p:nvPr>
        </p:nvSpPr>
        <p:spPr/>
        <p:txBody>
          <a:bodyPr rtlCol="0"/>
          <a:lstStyle/>
          <a:p>
            <a:pPr rtl="0"/>
            <a:r>
              <a:rPr lang="ja-JP" altLang="en-US" noProof="0" dirty="0"/>
              <a:t>フッターを追加</a:t>
            </a:r>
          </a:p>
        </p:txBody>
      </p:sp>
      <p:sp>
        <p:nvSpPr>
          <p:cNvPr id="3" name="日付プレースホルダー 2"/>
          <p:cNvSpPr>
            <a:spLocks noGrp="1"/>
          </p:cNvSpPr>
          <p:nvPr>
            <p:ph type="dt" sz="half" idx="10"/>
          </p:nvPr>
        </p:nvSpPr>
        <p:spPr/>
        <p:txBody>
          <a:bodyPr rtlCol="0"/>
          <a:lstStyle/>
          <a:p>
            <a:pPr rtl="0"/>
            <a:fld id="{1B8ECF2E-1D83-4F9F-8234-FABF35C3AC5F}" type="datetime4">
              <a:rPr lang="ja-JP" altLang="en-US" smtClean="0"/>
              <a:t>2024年3月6日</a:t>
            </a:fld>
            <a:endParaRPr lang="en-US" dirty="0"/>
          </a:p>
        </p:txBody>
      </p:sp>
      <p:sp>
        <p:nvSpPr>
          <p:cNvPr id="5" name="スライド番号プレースホルダー 4"/>
          <p:cNvSpPr>
            <a:spLocks noGrp="1"/>
          </p:cNvSpPr>
          <p:nvPr>
            <p:ph type="sldNum" sz="quarter" idx="12"/>
          </p:nvPr>
        </p:nvSpPr>
        <p:spPr/>
        <p:txBody>
          <a:bodyPr rtlCol="0"/>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rtlCol="0"/>
          <a:lstStyle/>
          <a:p>
            <a:pPr rtl="0"/>
            <a:r>
              <a:rPr lang="ja-JP" altLang="en-US" noProof="0" dirty="0"/>
              <a:t>フッターを追加</a:t>
            </a:r>
          </a:p>
        </p:txBody>
      </p:sp>
      <p:sp>
        <p:nvSpPr>
          <p:cNvPr id="2" name="日付プレースホルダー 1"/>
          <p:cNvSpPr>
            <a:spLocks noGrp="1"/>
          </p:cNvSpPr>
          <p:nvPr>
            <p:ph type="dt" sz="half" idx="10"/>
          </p:nvPr>
        </p:nvSpPr>
        <p:spPr/>
        <p:txBody>
          <a:bodyPr rtlCol="0"/>
          <a:lstStyle/>
          <a:p>
            <a:pPr rtl="0"/>
            <a:fld id="{AF0791AB-6DF6-4B33-9257-4648A9E15966}" type="datetime4">
              <a:rPr lang="ja-JP" altLang="en-US" smtClean="0"/>
              <a:t>2024年3月6日</a:t>
            </a:fld>
            <a:endParaRPr lang="en-US" dirty="0"/>
          </a:p>
        </p:txBody>
      </p:sp>
      <p:sp>
        <p:nvSpPr>
          <p:cNvPr id="4" name="スライド番号プレースホルダー 3"/>
          <p:cNvSpPr>
            <a:spLocks noGrp="1"/>
          </p:cNvSpPr>
          <p:nvPr>
            <p:ph type="sldNum" sz="quarter" idx="12"/>
          </p:nvPr>
        </p:nvSpPr>
        <p:spPr/>
        <p:txBody>
          <a:bodyPr rtlCol="0"/>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pic>
        <p:nvPicPr>
          <p:cNvPr id="9" name="画像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タイトル 1"/>
          <p:cNvSpPr>
            <a:spLocks noGrp="1"/>
          </p:cNvSpPr>
          <p:nvPr>
            <p:ph type="title"/>
          </p:nvPr>
        </p:nvSpPr>
        <p:spPr>
          <a:xfrm>
            <a:off x="8229601" y="2514600"/>
            <a:ext cx="3474720" cy="1600200"/>
          </a:xfrm>
        </p:spPr>
        <p:txBody>
          <a:bodyPr rtlCol="0" anchor="b"/>
          <a:lstStyle>
            <a:lvl1pPr>
              <a:defRPr sz="3200">
                <a:solidFill>
                  <a:schemeClr val="accent1">
                    <a:lumMod val="75000"/>
                  </a:schemeClr>
                </a:solidFill>
                <a:latin typeface="ＭＳ 明朝" panose="02020609040205080304" pitchFamily="17" charset="-128"/>
                <a:ea typeface="ＭＳ 明朝" panose="02020609040205080304" pitchFamily="17"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790302" y="685800"/>
            <a:ext cx="6126480" cy="5486400"/>
          </a:xfrm>
        </p:spPr>
        <p:txBody>
          <a:bodyPr rtlCol="0">
            <a:normAutofit/>
          </a:bodyPr>
          <a:lstStyle>
            <a:lvl1pPr>
              <a:defRPr sz="2000">
                <a:latin typeface="ＭＳ 明朝" panose="02020609040205080304" pitchFamily="17" charset="-128"/>
                <a:ea typeface="ＭＳ 明朝" panose="02020609040205080304" pitchFamily="17" charset="-128"/>
              </a:defRPr>
            </a:lvl1pPr>
            <a:lvl2pPr>
              <a:defRPr sz="1800">
                <a:latin typeface="ＭＳ 明朝" panose="02020609040205080304" pitchFamily="17" charset="-128"/>
                <a:ea typeface="ＭＳ 明朝" panose="02020609040205080304" pitchFamily="17" charset="-128"/>
              </a:defRPr>
            </a:lvl2pPr>
            <a:lvl3pPr>
              <a:defRPr sz="1600">
                <a:latin typeface="ＭＳ 明朝" panose="02020609040205080304" pitchFamily="17" charset="-128"/>
                <a:ea typeface="ＭＳ 明朝" panose="02020609040205080304" pitchFamily="17" charset="-128"/>
              </a:defRPr>
            </a:lvl3pPr>
            <a:lvl4pPr>
              <a:defRPr sz="1400">
                <a:latin typeface="ＭＳ 明朝" panose="02020609040205080304" pitchFamily="17" charset="-128"/>
                <a:ea typeface="ＭＳ 明朝" panose="02020609040205080304" pitchFamily="17" charset="-128"/>
              </a:defRPr>
            </a:lvl4pPr>
            <a:lvl5pPr>
              <a:defRPr sz="1400">
                <a:latin typeface="ＭＳ 明朝" panose="02020609040205080304" pitchFamily="17" charset="-128"/>
                <a:ea typeface="ＭＳ 明朝" panose="02020609040205080304" pitchFamily="17" charset="-128"/>
              </a:defRPr>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atin typeface="ＭＳ 明朝" panose="02020609040205080304" pitchFamily="17" charset="-128"/>
                <a:ea typeface="ＭＳ 明朝" panose="02020609040205080304" pitchFamily="17"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10" name="長方形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ＭＳ 明朝" panose="02020609040205080304" pitchFamily="17" charset="-128"/>
              <a:ea typeface="ＭＳ 明朝" panose="02020609040205080304" pitchFamily="17" charset="-128"/>
            </a:endParaRPr>
          </a:p>
        </p:txBody>
      </p:sp>
      <p:sp>
        <p:nvSpPr>
          <p:cNvPr id="6" name="フッター プレースホルダー 5"/>
          <p:cNvSpPr>
            <a:spLocks noGrp="1"/>
          </p:cNvSpPr>
          <p:nvPr>
            <p:ph type="ftr" sz="quarter" idx="11"/>
          </p:nvPr>
        </p:nvSpPr>
        <p:spPr/>
        <p:txBody>
          <a:bodyPr rtlCol="0"/>
          <a:lstStyle>
            <a:lvl1pPr>
              <a:defRPr>
                <a:latin typeface="ＭＳ 明朝" panose="02020609040205080304" pitchFamily="17" charset="-128"/>
                <a:ea typeface="ＭＳ 明朝" panose="02020609040205080304" pitchFamily="17" charset="-128"/>
              </a:defRPr>
            </a:lvl1pPr>
          </a:lstStyle>
          <a:p>
            <a:r>
              <a:rPr lang="ja-JP" altLang="en-US" noProof="0" dirty="0"/>
              <a:t>フッターを追加</a:t>
            </a:r>
          </a:p>
        </p:txBody>
      </p:sp>
      <p:sp>
        <p:nvSpPr>
          <p:cNvPr id="5" name="日付プレースホルダー 4"/>
          <p:cNvSpPr>
            <a:spLocks noGrp="1"/>
          </p:cNvSpPr>
          <p:nvPr>
            <p:ph type="dt" sz="half" idx="10"/>
          </p:nvPr>
        </p:nvSpPr>
        <p:spPr/>
        <p:txBody>
          <a:bodyPr rtlCol="0"/>
          <a:lstStyle>
            <a:lvl1pPr>
              <a:defRPr>
                <a:latin typeface="ＭＳ 明朝" panose="02020609040205080304" pitchFamily="17" charset="-128"/>
                <a:ea typeface="ＭＳ 明朝" panose="02020609040205080304" pitchFamily="17" charset="-128"/>
              </a:defRPr>
            </a:lvl1pPr>
          </a:lstStyle>
          <a:p>
            <a:fld id="{230DA2A8-3237-47E1-8F13-F409EF17ED36}" type="datetime4">
              <a:rPr lang="ja-JP" altLang="en-US" smtClean="0"/>
              <a:pPr/>
              <a:t>2024年3月6日</a:t>
            </a:fld>
            <a:endParaRPr lang="en-US" dirty="0"/>
          </a:p>
        </p:txBody>
      </p:sp>
      <p:sp>
        <p:nvSpPr>
          <p:cNvPr id="7" name="スライド番号プレースホルダー 6"/>
          <p:cNvSpPr>
            <a:spLocks noGrp="1"/>
          </p:cNvSpPr>
          <p:nvPr>
            <p:ph type="sldNum" sz="quarter" idx="12"/>
          </p:nvPr>
        </p:nvSpPr>
        <p:spPr/>
        <p:txBody>
          <a:bodyPr rtlCol="0"/>
          <a:lstStyle>
            <a:lvl1pPr>
              <a:defRPr>
                <a:latin typeface="ＭＳ 明朝" panose="02020609040205080304" pitchFamily="17" charset="-128"/>
                <a:ea typeface="ＭＳ 明朝" panose="02020609040205080304" pitchFamily="17" charset="-128"/>
              </a:defRPr>
            </a:lvl1pPr>
          </a:lstStyle>
          <a:p>
            <a:fld id="{E31375A4-56A4-47D6-9801-1991572033F7}" type="slidenum">
              <a:rPr lang="en-US" altLang="ja-JP" noProof="0" smtClean="0"/>
              <a:pPr/>
              <a:t>‹#›</a:t>
            </a:fld>
            <a:endParaRPr lang="ja-JP" altLang="en-US"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図">
    <p:spTree>
      <p:nvGrpSpPr>
        <p:cNvPr id="1" name=""/>
        <p:cNvGrpSpPr/>
        <p:nvPr/>
      </p:nvGrpSpPr>
      <p:grpSpPr>
        <a:xfrm>
          <a:off x="0" y="0"/>
          <a:ext cx="0" cy="0"/>
          <a:chOff x="0" y="0"/>
          <a:chExt cx="0" cy="0"/>
        </a:xfrm>
      </p:grpSpPr>
      <p:pic>
        <p:nvPicPr>
          <p:cNvPr id="8" name="画像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タイトル 1"/>
          <p:cNvSpPr>
            <a:spLocks noGrp="1"/>
          </p:cNvSpPr>
          <p:nvPr>
            <p:ph type="title"/>
          </p:nvPr>
        </p:nvSpPr>
        <p:spPr>
          <a:xfrm>
            <a:off x="8229600" y="2514600"/>
            <a:ext cx="3474720" cy="1600200"/>
          </a:xfrm>
        </p:spPr>
        <p:txBody>
          <a:bodyPr rtlCol="0" anchor="b"/>
          <a:lstStyle>
            <a:lvl1pPr>
              <a:defRPr sz="3200">
                <a:solidFill>
                  <a:schemeClr val="accent1">
                    <a:lumMod val="75000"/>
                  </a:schemeClr>
                </a:solidFill>
                <a:latin typeface="ＭＳ 明朝" panose="02020609040205080304" pitchFamily="17" charset="-128"/>
                <a:ea typeface="ＭＳ 明朝" panose="02020609040205080304" pitchFamily="17" charset="-128"/>
              </a:defRPr>
            </a:lvl1pPr>
          </a:lstStyle>
          <a:p>
            <a:pPr rtl="0"/>
            <a:r>
              <a:rPr lang="ja-JP" altLang="en-US" noProof="0"/>
              <a:t>マスター タイトルの書式設定</a:t>
            </a:r>
            <a:endParaRPr lang="ja-JP" altLang="en-US" noProof="0"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rtlCol="0">
            <a:normAutofit/>
          </a:bodyPr>
          <a:lstStyle>
            <a:lvl1pPr marL="0" indent="0" algn="ctr">
              <a:buNone/>
              <a:defRPr sz="2400">
                <a:latin typeface="ＭＳ 明朝" panose="02020609040205080304" pitchFamily="17" charset="-128"/>
                <a:ea typeface="ＭＳ 明朝" panose="02020609040205080304" pitchFamily="17"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atin typeface="ＭＳ 明朝" panose="02020609040205080304" pitchFamily="17" charset="-128"/>
                <a:ea typeface="ＭＳ 明朝" panose="02020609040205080304" pitchFamily="17"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6" name="フッター プレースホルダー 5"/>
          <p:cNvSpPr>
            <a:spLocks noGrp="1"/>
          </p:cNvSpPr>
          <p:nvPr>
            <p:ph type="ftr" sz="quarter" idx="11"/>
          </p:nvPr>
        </p:nvSpPr>
        <p:spPr/>
        <p:txBody>
          <a:bodyPr rtlCol="0"/>
          <a:lstStyle>
            <a:lvl1pPr>
              <a:defRPr>
                <a:latin typeface="ＭＳ 明朝" panose="02020609040205080304" pitchFamily="17" charset="-128"/>
                <a:ea typeface="ＭＳ 明朝" panose="02020609040205080304" pitchFamily="17" charset="-128"/>
              </a:defRPr>
            </a:lvl1pPr>
          </a:lstStyle>
          <a:p>
            <a:r>
              <a:rPr lang="ja-JP" altLang="en-US" noProof="0" dirty="0"/>
              <a:t>フッターを追加</a:t>
            </a:r>
          </a:p>
        </p:txBody>
      </p:sp>
      <p:sp>
        <p:nvSpPr>
          <p:cNvPr id="5" name="日付プレースホルダー 4"/>
          <p:cNvSpPr>
            <a:spLocks noGrp="1"/>
          </p:cNvSpPr>
          <p:nvPr>
            <p:ph type="dt" sz="half" idx="10"/>
          </p:nvPr>
        </p:nvSpPr>
        <p:spPr/>
        <p:txBody>
          <a:bodyPr rtlCol="0"/>
          <a:lstStyle>
            <a:lvl1pPr>
              <a:defRPr>
                <a:latin typeface="ＭＳ 明朝" panose="02020609040205080304" pitchFamily="17" charset="-128"/>
                <a:ea typeface="ＭＳ 明朝" panose="02020609040205080304" pitchFamily="17" charset="-128"/>
              </a:defRPr>
            </a:lvl1pPr>
          </a:lstStyle>
          <a:p>
            <a:fld id="{5A423E93-1D53-4172-B9DE-61506F1A718E}" type="datetime4">
              <a:rPr lang="ja-JP" altLang="en-US" smtClean="0"/>
              <a:pPr/>
              <a:t>2024年3月6日</a:t>
            </a:fld>
            <a:endParaRPr lang="en-US" dirty="0"/>
          </a:p>
        </p:txBody>
      </p:sp>
      <p:sp>
        <p:nvSpPr>
          <p:cNvPr id="7" name="スライド番号プレースホルダー 6"/>
          <p:cNvSpPr>
            <a:spLocks noGrp="1"/>
          </p:cNvSpPr>
          <p:nvPr>
            <p:ph type="sldNum" sz="quarter" idx="12"/>
          </p:nvPr>
        </p:nvSpPr>
        <p:spPr/>
        <p:txBody>
          <a:bodyPr rtlCol="0"/>
          <a:lstStyle>
            <a:lvl1pPr>
              <a:defRPr>
                <a:latin typeface="ＭＳ 明朝" panose="02020609040205080304" pitchFamily="17" charset="-128"/>
                <a:ea typeface="ＭＳ 明朝" panose="02020609040205080304" pitchFamily="17" charset="-128"/>
              </a:defRPr>
            </a:lvl1pPr>
          </a:lstStyle>
          <a:p>
            <a:fld id="{E31375A4-56A4-47D6-9801-1991572033F7}" type="slidenum">
              <a:rPr lang="en-US" altLang="ja-JP" noProof="0" smtClean="0"/>
              <a:pPr/>
              <a:t>‹#›</a:t>
            </a:fld>
            <a:endParaRPr lang="ja-JP" altLang="en-US" noProof="0" dirty="0"/>
          </a:p>
        </p:txBody>
      </p:sp>
      <p:sp>
        <p:nvSpPr>
          <p:cNvPr id="11" name="長方形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latin typeface="ＭＳ 明朝" panose="02020609040205080304" pitchFamily="17" charset="-128"/>
                <a:ea typeface="ＭＳ 明朝" panose="02020609040205080304" pitchFamily="17" charset="-128"/>
              </a:defRPr>
            </a:lvl1pPr>
          </a:lstStyle>
          <a:p>
            <a:r>
              <a:rPr lang="ja-JP" altLang="en-US" noProof="0" dirty="0"/>
              <a:t>フッターを追加</a:t>
            </a:r>
          </a:p>
        </p:txBody>
      </p:sp>
      <p:sp>
        <p:nvSpPr>
          <p:cNvPr id="4" name="日付プレースホルダー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latin typeface="ＭＳ 明朝" panose="02020609040205080304" pitchFamily="17" charset="-128"/>
                <a:ea typeface="ＭＳ 明朝" panose="02020609040205080304" pitchFamily="17" charset="-128"/>
              </a:defRPr>
            </a:lvl1pPr>
          </a:lstStyle>
          <a:p>
            <a:fld id="{9FFC949B-A79D-4038-8B8F-ECB78399B343}" type="datetime4">
              <a:rPr lang="ja-JP" altLang="en-US" smtClean="0"/>
              <a:t>2024年3月6日</a:t>
            </a:fld>
            <a:endParaRPr lang="en-US" dirty="0"/>
          </a:p>
        </p:txBody>
      </p:sp>
      <p:sp>
        <p:nvSpPr>
          <p:cNvPr id="6" name="スライド番号プレースホルダー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latin typeface="ＭＳ 明朝" panose="02020609040205080304" pitchFamily="17" charset="-128"/>
                <a:ea typeface="ＭＳ 明朝" panose="02020609040205080304" pitchFamily="17" charset="-128"/>
              </a:defRPr>
            </a:lvl1pPr>
          </a:lstStyle>
          <a:p>
            <a:fld id="{E31375A4-56A4-47D6-9801-1991572033F7}" type="slidenum">
              <a:rPr lang="en-US" altLang="ja-JP" noProof="0" smtClean="0"/>
              <a:pPr/>
              <a:t>‹#›</a:t>
            </a:fld>
            <a:endParaRPr lang="ja-JP" altLang="en-US" noProof="0" dirty="0"/>
          </a:p>
        </p:txBody>
      </p:sp>
      <p:sp>
        <p:nvSpPr>
          <p:cNvPr id="8" name="長方形 7"/>
          <p:cNvSpPr/>
          <p:nvPr/>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kumimoji="1" sz="3200" b="1" kern="1200" cap="all" baseline="0">
          <a:solidFill>
            <a:schemeClr val="accent1"/>
          </a:solidFill>
          <a:effectLst>
            <a:outerShdw blurRad="38100" dist="25400" dir="18900000" algn="bl" rotWithShape="0">
              <a:schemeClr val="bg1">
                <a:alpha val="80000"/>
              </a:schemeClr>
            </a:outerShdw>
          </a:effectLst>
          <a:latin typeface="ＭＳ 明朝" panose="02020609040205080304" pitchFamily="17" charset="-128"/>
          <a:ea typeface="ＭＳ 明朝" panose="02020609040205080304" pitchFamily="17" charset="-128"/>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kumimoji="1" sz="2000" kern="1200">
          <a:solidFill>
            <a:schemeClr val="tx1"/>
          </a:solidFill>
          <a:latin typeface="ＭＳ 明朝" panose="02020609040205080304" pitchFamily="17" charset="-128"/>
          <a:ea typeface="ＭＳ 明朝" panose="02020609040205080304" pitchFamily="17" charset="-128"/>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kumimoji="1" sz="1800" kern="1200">
          <a:solidFill>
            <a:schemeClr val="tx1"/>
          </a:solidFill>
          <a:latin typeface="ＭＳ 明朝" panose="02020609040205080304" pitchFamily="17" charset="-128"/>
          <a:ea typeface="ＭＳ 明朝" panose="02020609040205080304" pitchFamily="17" charset="-128"/>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kumimoji="1" sz="1600" kern="1200">
          <a:solidFill>
            <a:schemeClr val="tx1"/>
          </a:solidFill>
          <a:latin typeface="ＭＳ 明朝" panose="02020609040205080304" pitchFamily="17" charset="-128"/>
          <a:ea typeface="ＭＳ 明朝" panose="02020609040205080304" pitchFamily="17" charset="-128"/>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kumimoji="1" sz="1400" kern="1200">
          <a:solidFill>
            <a:schemeClr val="tx1"/>
          </a:solidFill>
          <a:latin typeface="ＭＳ 明朝" panose="02020609040205080304" pitchFamily="17" charset="-128"/>
          <a:ea typeface="ＭＳ 明朝" panose="02020609040205080304" pitchFamily="17" charset="-128"/>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kumimoji="1" sz="1400" kern="1200">
          <a:solidFill>
            <a:schemeClr val="tx1"/>
          </a:solidFill>
          <a:latin typeface="ＭＳ 明朝" panose="02020609040205080304" pitchFamily="17" charset="-128"/>
          <a:ea typeface="ＭＳ 明朝" panose="02020609040205080304" pitchFamily="17" charset="-128"/>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kumimoji="1"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kumimoji="1"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kumimoji="1"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lstStyle/>
          <a:p>
            <a:pPr rtl="0"/>
            <a:r>
              <a:rPr lang="ja-JP" altLang="en-US" dirty="0">
                <a:latin typeface="ＭＳ 明朝" panose="02020609040205080304" pitchFamily="17" charset="-128"/>
                <a:ea typeface="ＭＳ 明朝" panose="02020609040205080304" pitchFamily="17" charset="-128"/>
              </a:rPr>
              <a:t>レポート作成技術２</a:t>
            </a:r>
          </a:p>
        </p:txBody>
      </p:sp>
      <p:sp>
        <p:nvSpPr>
          <p:cNvPr id="3" name="サブタイトル 2"/>
          <p:cNvSpPr>
            <a:spLocks noGrp="1"/>
          </p:cNvSpPr>
          <p:nvPr>
            <p:ph type="subTitle" idx="1"/>
          </p:nvPr>
        </p:nvSpPr>
        <p:spPr/>
        <p:txBody>
          <a:bodyPr rtlCol="0"/>
          <a:lstStyle/>
          <a:p>
            <a:pPr rtl="0"/>
            <a:r>
              <a:rPr lang="ja-JP" altLang="en-US" dirty="0"/>
              <a:t>高津高校　課題研究基礎</a:t>
            </a:r>
            <a:endParaRPr lang="ja-JP" altLang="en-US" dirty="0">
              <a:solidFill>
                <a:schemeClr val="accent1">
                  <a:lumMod val="75000"/>
                </a:schemeClr>
              </a:solidFill>
              <a:latin typeface="ＭＳ 明朝" panose="02020609040205080304" pitchFamily="17" charset="-128"/>
              <a:ea typeface="ＭＳ 明朝" panose="02020609040205080304" pitchFamily="17" charset="-128"/>
            </a:endParaRPr>
          </a:p>
        </p:txBody>
      </p:sp>
      <p:cxnSp>
        <p:nvCxnSpPr>
          <p:cNvPr id="5" name="直線コネクタ 4"/>
          <p:cNvCxnSpPr/>
          <p:nvPr/>
        </p:nvCxnSpPr>
        <p:spPr>
          <a:xfrm>
            <a:off x="2320119" y="5390866"/>
            <a:ext cx="0" cy="27295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400" y="259307"/>
            <a:ext cx="10496266" cy="5684293"/>
          </a:xfrm>
        </p:spPr>
        <p:txBody>
          <a:bodyPr>
            <a:noAutofit/>
          </a:bodyPr>
          <a:lstStyle/>
          <a:p>
            <a:pPr marL="45720" indent="0">
              <a:buNone/>
            </a:pPr>
            <a:r>
              <a:rPr lang="ja-JP" altLang="en-US" sz="4000" dirty="0"/>
              <a:t>課題研究を学ぶ必要がある。なぜなら、様々な社会課題へ最適解を出し、進化と調和を共生させるのは、若者に課せられた使命である</a:t>
            </a:r>
            <a:r>
              <a:rPr lang="en-US" altLang="ja-JP" sz="4000" dirty="0"/>
              <a:t>(</a:t>
            </a:r>
            <a:r>
              <a:rPr lang="ja-JP" altLang="en-US" sz="4000" dirty="0"/>
              <a:t>文部科学省</a:t>
            </a:r>
            <a:r>
              <a:rPr lang="en-US" altLang="ja-JP" sz="4000" dirty="0"/>
              <a:t>.2015)</a:t>
            </a:r>
            <a:r>
              <a:rPr lang="ja-JP" altLang="en-US" sz="4000" dirty="0" err="1"/>
              <a:t>。</a:t>
            </a:r>
            <a:r>
              <a:rPr lang="ja-JP" altLang="en-US" sz="4000" dirty="0"/>
              <a:t>そのため、早めに知識を複合させたり、多角的に物事をとらえる経験をする必要がある。</a:t>
            </a:r>
            <a:r>
              <a:rPr lang="ja-JP" altLang="en-US" sz="4000" dirty="0">
                <a:solidFill>
                  <a:srgbClr val="FF0000"/>
                </a:solidFill>
              </a:rPr>
              <a:t>また、論理的に考えを説明する体験は、社会へ出る準備ととらえることができる。</a:t>
            </a:r>
            <a:r>
              <a:rPr lang="ja-JP" altLang="en-US" sz="4000" dirty="0"/>
              <a:t>高校は社会への最後の関所としての役割を兼ねていると考えるならば、今、課題研究を学ぶ必要性は高い。</a:t>
            </a:r>
          </a:p>
        </p:txBody>
      </p:sp>
      <p:sp>
        <p:nvSpPr>
          <p:cNvPr id="4" name="テキスト ボックス 3"/>
          <p:cNvSpPr txBox="1"/>
          <p:nvPr/>
        </p:nvSpPr>
        <p:spPr>
          <a:xfrm>
            <a:off x="3852143" y="2154078"/>
            <a:ext cx="5630644" cy="830997"/>
          </a:xfrm>
          <a:prstGeom prst="rect">
            <a:avLst/>
          </a:prstGeom>
          <a:solidFill>
            <a:srgbClr val="FFFF00"/>
          </a:solidFill>
        </p:spPr>
        <p:txBody>
          <a:bodyPr wrap="none" rtlCol="0">
            <a:spAutoFit/>
          </a:bodyPr>
          <a:lstStyle/>
          <a:p>
            <a:r>
              <a:rPr kumimoji="1" lang="ja-JP" altLang="en-US" sz="4800" dirty="0"/>
              <a:t>説明補助文：</a:t>
            </a:r>
            <a:r>
              <a:rPr kumimoji="1" lang="en-US" altLang="ja-JP" sz="4800" dirty="0"/>
              <a:t>Where</a:t>
            </a:r>
            <a:endParaRPr kumimoji="1" lang="ja-JP" altLang="en-US" sz="4800" dirty="0"/>
          </a:p>
        </p:txBody>
      </p:sp>
    </p:spTree>
    <p:extLst>
      <p:ext uri="{BB962C8B-B14F-4D97-AF65-F5344CB8AC3E}">
        <p14:creationId xmlns:p14="http://schemas.microsoft.com/office/powerpoint/2010/main" val="421971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400" y="259307"/>
            <a:ext cx="10496266" cy="5684293"/>
          </a:xfrm>
        </p:spPr>
        <p:txBody>
          <a:bodyPr>
            <a:noAutofit/>
          </a:bodyPr>
          <a:lstStyle/>
          <a:p>
            <a:pPr marL="45720" indent="0">
              <a:buNone/>
            </a:pPr>
            <a:r>
              <a:rPr lang="ja-JP" altLang="en-US" sz="4000" dirty="0"/>
              <a:t>課題研究を学ぶ必要がある。なぜなら、様々な社会課題へ最適解を出し、進化と調和を共生させるのは、若者に課せられた使命である</a:t>
            </a:r>
            <a:r>
              <a:rPr lang="en-US" altLang="ja-JP" sz="4000" dirty="0"/>
              <a:t>(</a:t>
            </a:r>
            <a:r>
              <a:rPr lang="ja-JP" altLang="en-US" sz="4000" dirty="0"/>
              <a:t>文部科学省</a:t>
            </a:r>
            <a:r>
              <a:rPr lang="en-US" altLang="ja-JP" sz="4000" dirty="0"/>
              <a:t>.2015)</a:t>
            </a:r>
            <a:r>
              <a:rPr lang="ja-JP" altLang="en-US" sz="4000" dirty="0" err="1"/>
              <a:t>。</a:t>
            </a:r>
            <a:r>
              <a:rPr lang="ja-JP" altLang="en-US" sz="4000" dirty="0"/>
              <a:t>そのため、早めに知識を複合させたり、多角的に物事をとらえる経験をする必要がある。また、論理的に考えを説明する体験は、社会へ出る準備ととらえることができる。</a:t>
            </a:r>
            <a:r>
              <a:rPr lang="ja-JP" altLang="en-US" sz="4000" dirty="0">
                <a:solidFill>
                  <a:srgbClr val="FF0000"/>
                </a:solidFill>
              </a:rPr>
              <a:t>高校は社会への最後の関所としての役割を兼ねていると考えるならば、今、課題研究を学ぶ必要性は高い。</a:t>
            </a:r>
          </a:p>
        </p:txBody>
      </p:sp>
      <p:sp>
        <p:nvSpPr>
          <p:cNvPr id="4" name="テキスト ボックス 3"/>
          <p:cNvSpPr txBox="1"/>
          <p:nvPr/>
        </p:nvSpPr>
        <p:spPr>
          <a:xfrm>
            <a:off x="3992899" y="3218107"/>
            <a:ext cx="5101268" cy="830997"/>
          </a:xfrm>
          <a:prstGeom prst="rect">
            <a:avLst/>
          </a:prstGeom>
          <a:solidFill>
            <a:srgbClr val="FFFF00"/>
          </a:solidFill>
        </p:spPr>
        <p:txBody>
          <a:bodyPr wrap="none" rtlCol="0">
            <a:spAutoFit/>
          </a:bodyPr>
          <a:lstStyle/>
          <a:p>
            <a:r>
              <a:rPr kumimoji="1" lang="ja-JP" altLang="en-US" sz="4800" dirty="0"/>
              <a:t>説明補助文：</a:t>
            </a:r>
            <a:r>
              <a:rPr kumimoji="1" lang="en-US" altLang="ja-JP" sz="4800" dirty="0"/>
              <a:t>How</a:t>
            </a:r>
            <a:endParaRPr kumimoji="1" lang="ja-JP" altLang="en-US" sz="4800" dirty="0"/>
          </a:p>
        </p:txBody>
      </p:sp>
    </p:spTree>
    <p:extLst>
      <p:ext uri="{BB962C8B-B14F-4D97-AF65-F5344CB8AC3E}">
        <p14:creationId xmlns:p14="http://schemas.microsoft.com/office/powerpoint/2010/main" val="146832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381000"/>
            <a:ext cx="10241280" cy="1143000"/>
          </a:xfrm>
        </p:spPr>
        <p:txBody>
          <a:bodyPr>
            <a:normAutofit fontScale="90000"/>
          </a:bodyPr>
          <a:lstStyle/>
          <a:p>
            <a:r>
              <a:rPr kumimoji="1" lang="ja-JP" altLang="en-US" sz="4800" dirty="0"/>
              <a:t>レポートや論文に客観性を持たせる方法</a:t>
            </a:r>
          </a:p>
        </p:txBody>
      </p:sp>
      <p:sp>
        <p:nvSpPr>
          <p:cNvPr id="3" name="コンテンツ プレースホルダー 2"/>
          <p:cNvSpPr>
            <a:spLocks noGrp="1"/>
          </p:cNvSpPr>
          <p:nvPr>
            <p:ph idx="1"/>
          </p:nvPr>
        </p:nvSpPr>
        <p:spPr/>
        <p:txBody>
          <a:bodyPr>
            <a:normAutofit/>
          </a:bodyPr>
          <a:lstStyle/>
          <a:p>
            <a:r>
              <a:rPr kumimoji="1" lang="en-US" altLang="ja-JP" sz="4400" dirty="0"/>
              <a:t>Google Scholar</a:t>
            </a:r>
            <a:r>
              <a:rPr kumimoji="1" lang="ja-JP" altLang="en-US" sz="4400" dirty="0"/>
              <a:t>や</a:t>
            </a:r>
            <a:r>
              <a:rPr kumimoji="1" lang="en-US" altLang="ja-JP" sz="4400" dirty="0" err="1"/>
              <a:t>CiNii</a:t>
            </a:r>
            <a:r>
              <a:rPr kumimoji="1" lang="ja-JP" altLang="en-US" sz="4400" dirty="0"/>
              <a:t>などの論文検索ウェブから事実を探す。</a:t>
            </a:r>
            <a:endParaRPr kumimoji="1" lang="en-US" altLang="ja-JP" sz="4400" dirty="0"/>
          </a:p>
          <a:p>
            <a:r>
              <a:rPr lang="en-US" altLang="ja-JP" sz="4400" dirty="0" smtClean="0"/>
              <a:t>W</a:t>
            </a:r>
            <a:r>
              <a:rPr kumimoji="1" lang="en-US" altLang="ja-JP" sz="4400" dirty="0" smtClean="0"/>
              <a:t>ikipedia</a:t>
            </a:r>
            <a:r>
              <a:rPr kumimoji="1" lang="ja-JP" altLang="en-US" sz="4400" dirty="0" smtClean="0"/>
              <a:t>はそのまま参考文献にはせず、その元となる第１次</a:t>
            </a:r>
            <a:r>
              <a:rPr kumimoji="1" lang="ja-JP" altLang="en-US" sz="4400" dirty="0"/>
              <a:t>資料を参考にする。</a:t>
            </a:r>
          </a:p>
        </p:txBody>
      </p:sp>
    </p:spTree>
    <p:extLst>
      <p:ext uri="{BB962C8B-B14F-4D97-AF65-F5344CB8AC3E}">
        <p14:creationId xmlns:p14="http://schemas.microsoft.com/office/powerpoint/2010/main" val="23354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7" y="109182"/>
            <a:ext cx="11999273" cy="6619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50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a:t>参考資料の表し方</a:t>
            </a:r>
          </a:p>
        </p:txBody>
      </p:sp>
      <p:sp>
        <p:nvSpPr>
          <p:cNvPr id="3" name="コンテンツ プレースホルダー 2"/>
          <p:cNvSpPr>
            <a:spLocks noGrp="1"/>
          </p:cNvSpPr>
          <p:nvPr>
            <p:ph idx="1"/>
          </p:nvPr>
        </p:nvSpPr>
        <p:spPr>
          <a:xfrm>
            <a:off x="1824214" y="1828800"/>
            <a:ext cx="9601200" cy="4114800"/>
          </a:xfrm>
        </p:spPr>
        <p:txBody>
          <a:bodyPr>
            <a:normAutofit fontScale="92500" lnSpcReduction="10000"/>
          </a:bodyPr>
          <a:lstStyle/>
          <a:p>
            <a:pPr marL="45720" indent="0">
              <a:buNone/>
            </a:pPr>
            <a:r>
              <a:rPr lang="ja-JP" altLang="ja-JP" sz="3200" dirty="0"/>
              <a:t>岡本尚也（</a:t>
            </a:r>
            <a:r>
              <a:rPr lang="en-US" altLang="ja-JP" sz="3200" dirty="0"/>
              <a:t>2018</a:t>
            </a:r>
            <a:r>
              <a:rPr lang="ja-JP" altLang="ja-JP" sz="3200" dirty="0"/>
              <a:t>）．『課題研究メソッド』．啓林館</a:t>
            </a:r>
            <a:endParaRPr lang="en-US" altLang="ja-JP" sz="3200" dirty="0"/>
          </a:p>
          <a:p>
            <a:pPr marL="45720" indent="0">
              <a:buNone/>
            </a:pPr>
            <a:endParaRPr kumimoji="1" lang="en-US" altLang="ja-JP" sz="3200" b="1" dirty="0"/>
          </a:p>
          <a:p>
            <a:pPr marL="45720" indent="0">
              <a:buNone/>
            </a:pPr>
            <a:r>
              <a:rPr lang="ja-JP" altLang="ja-JP" sz="3200" dirty="0"/>
              <a:t>太田時男</a:t>
            </a:r>
            <a:r>
              <a:rPr lang="en-US" altLang="ja-JP" sz="3200" dirty="0"/>
              <a:t>. (1974).</a:t>
            </a:r>
            <a:r>
              <a:rPr lang="ja-JP" altLang="ja-JP" sz="3200" dirty="0"/>
              <a:t>「水素エネルギー・システムの基礎課題</a:t>
            </a:r>
            <a:r>
              <a:rPr lang="ja-JP" altLang="en-US" sz="3200" dirty="0"/>
              <a:t>」</a:t>
            </a:r>
            <a:r>
              <a:rPr lang="en-US" altLang="ja-JP" sz="3200" dirty="0"/>
              <a:t>.</a:t>
            </a:r>
            <a:r>
              <a:rPr lang="ja-JP" altLang="ja-JP" sz="3200" dirty="0"/>
              <a:t>日本物理学会誌</a:t>
            </a:r>
            <a:r>
              <a:rPr lang="en-US" altLang="ja-JP" sz="3200" dirty="0"/>
              <a:t>, 29(7), 567-575.</a:t>
            </a:r>
          </a:p>
          <a:p>
            <a:pPr marL="45720" indent="0">
              <a:buNone/>
            </a:pPr>
            <a:endParaRPr kumimoji="1" lang="en-US" altLang="ja-JP" sz="3200" b="1" dirty="0"/>
          </a:p>
          <a:p>
            <a:pPr marL="45720" indent="0">
              <a:buNone/>
            </a:pPr>
            <a:r>
              <a:rPr lang="ja-JP" altLang="ja-JP" sz="3200" dirty="0"/>
              <a:t>文部科学省</a:t>
            </a:r>
            <a:r>
              <a:rPr lang="en-US" altLang="ja-JP" sz="3200" dirty="0"/>
              <a:t>(2019) .</a:t>
            </a:r>
            <a:r>
              <a:rPr lang="ja-JP" altLang="ja-JP" sz="3200" dirty="0"/>
              <a:t>平成</a:t>
            </a:r>
            <a:r>
              <a:rPr lang="en-US" altLang="ja-JP" sz="3200" dirty="0"/>
              <a:t>30</a:t>
            </a:r>
            <a:r>
              <a:rPr lang="ja-JP" altLang="ja-JP" sz="3200" dirty="0"/>
              <a:t>年版 科学技術白書</a:t>
            </a:r>
            <a:r>
              <a:rPr lang="en-US" altLang="ja-JP" sz="3200" dirty="0"/>
              <a:t>. http://www.mext.go.jp/b_menu/hakusho/html/hpaa201801/1398098.htm.</a:t>
            </a:r>
            <a:r>
              <a:rPr lang="ja-JP" altLang="ja-JP" sz="3200" dirty="0"/>
              <a:t>　</a:t>
            </a:r>
            <a:r>
              <a:rPr lang="en-US" altLang="ja-JP" sz="3200" dirty="0"/>
              <a:t>2019</a:t>
            </a:r>
            <a:r>
              <a:rPr lang="ja-JP" altLang="ja-JP" sz="3200" dirty="0"/>
              <a:t>年</a:t>
            </a:r>
            <a:r>
              <a:rPr lang="en-US" altLang="ja-JP" sz="3200" dirty="0"/>
              <a:t>4</a:t>
            </a:r>
            <a:r>
              <a:rPr lang="ja-JP" altLang="ja-JP" sz="3200" dirty="0"/>
              <a:t>月</a:t>
            </a:r>
            <a:r>
              <a:rPr lang="en-US" altLang="ja-JP" sz="3200" dirty="0"/>
              <a:t>13</a:t>
            </a:r>
            <a:r>
              <a:rPr lang="ja-JP" altLang="ja-JP" sz="3200" dirty="0"/>
              <a:t>日</a:t>
            </a:r>
            <a:r>
              <a:rPr lang="en-US" altLang="ja-JP" sz="3200" dirty="0"/>
              <a:t>.</a:t>
            </a:r>
            <a:endParaRPr kumimoji="1" lang="en-US" altLang="ja-JP" sz="3200" b="1" dirty="0"/>
          </a:p>
        </p:txBody>
      </p:sp>
      <p:sp>
        <p:nvSpPr>
          <p:cNvPr id="4" name="正方形/長方形 3"/>
          <p:cNvSpPr/>
          <p:nvPr/>
        </p:nvSpPr>
        <p:spPr>
          <a:xfrm>
            <a:off x="655241" y="1630496"/>
            <a:ext cx="1326004" cy="707886"/>
          </a:xfrm>
          <a:prstGeom prst="rect">
            <a:avLst/>
          </a:prstGeom>
        </p:spPr>
        <p:txBody>
          <a:bodyPr wrap="none">
            <a:spAutoFit/>
          </a:bodyPr>
          <a:lstStyle/>
          <a:p>
            <a:r>
              <a:rPr lang="ja-JP" altLang="ja-JP" sz="4000" b="1" dirty="0"/>
              <a:t>本</a:t>
            </a:r>
            <a:r>
              <a:rPr lang="en-US" altLang="ja-JP" sz="4000" b="1" dirty="0"/>
              <a:t> </a:t>
            </a:r>
            <a:r>
              <a:rPr lang="ja-JP" altLang="en-US" sz="4000" b="1" dirty="0"/>
              <a:t>：</a:t>
            </a:r>
          </a:p>
        </p:txBody>
      </p:sp>
      <p:sp>
        <p:nvSpPr>
          <p:cNvPr id="5" name="正方形/長方形 4"/>
          <p:cNvSpPr/>
          <p:nvPr/>
        </p:nvSpPr>
        <p:spPr>
          <a:xfrm>
            <a:off x="313714" y="2840514"/>
            <a:ext cx="1728358" cy="707886"/>
          </a:xfrm>
          <a:prstGeom prst="rect">
            <a:avLst/>
          </a:prstGeom>
        </p:spPr>
        <p:txBody>
          <a:bodyPr wrap="none">
            <a:spAutoFit/>
          </a:bodyPr>
          <a:lstStyle/>
          <a:p>
            <a:r>
              <a:rPr lang="ja-JP" altLang="en-US" sz="4000" b="1" dirty="0"/>
              <a:t>論文：</a:t>
            </a:r>
          </a:p>
        </p:txBody>
      </p:sp>
      <p:sp>
        <p:nvSpPr>
          <p:cNvPr id="6" name="正方形/長方形 5"/>
          <p:cNvSpPr/>
          <p:nvPr/>
        </p:nvSpPr>
        <p:spPr>
          <a:xfrm>
            <a:off x="313714" y="4392057"/>
            <a:ext cx="1736116" cy="707886"/>
          </a:xfrm>
          <a:prstGeom prst="rect">
            <a:avLst/>
          </a:prstGeom>
        </p:spPr>
        <p:txBody>
          <a:bodyPr wrap="none">
            <a:spAutoFit/>
          </a:bodyPr>
          <a:lstStyle/>
          <a:p>
            <a:r>
              <a:rPr lang="en-US" altLang="ja-JP" sz="4000" b="1" dirty="0"/>
              <a:t>Web</a:t>
            </a:r>
            <a:r>
              <a:rPr lang="ja-JP" altLang="en-US" sz="4000" b="1" dirty="0"/>
              <a:t>：</a:t>
            </a:r>
          </a:p>
        </p:txBody>
      </p:sp>
    </p:spTree>
    <p:extLst>
      <p:ext uri="{BB962C8B-B14F-4D97-AF65-F5344CB8AC3E}">
        <p14:creationId xmlns:p14="http://schemas.microsoft.com/office/powerpoint/2010/main" val="145197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t>レポートの形式</a:t>
            </a:r>
          </a:p>
        </p:txBody>
      </p:sp>
      <p:sp>
        <p:nvSpPr>
          <p:cNvPr id="3" name="コンテンツ プレースホルダー 2"/>
          <p:cNvSpPr>
            <a:spLocks noGrp="1"/>
          </p:cNvSpPr>
          <p:nvPr>
            <p:ph idx="1"/>
          </p:nvPr>
        </p:nvSpPr>
        <p:spPr/>
        <p:txBody>
          <a:bodyPr>
            <a:normAutofit/>
          </a:bodyPr>
          <a:lstStyle/>
          <a:p>
            <a:r>
              <a:rPr kumimoji="1" lang="ja-JP" altLang="en-US" sz="4400" dirty="0"/>
              <a:t>大きく</a:t>
            </a:r>
            <a:r>
              <a:rPr kumimoji="1" lang="ja-JP" altLang="en-US" sz="4400" dirty="0">
                <a:solidFill>
                  <a:srgbClr val="FF0000"/>
                </a:solidFill>
              </a:rPr>
              <a:t>４部</a:t>
            </a:r>
            <a:r>
              <a:rPr kumimoji="1" lang="ja-JP" altLang="en-US" sz="4400" dirty="0"/>
              <a:t>から構成される</a:t>
            </a:r>
            <a:endParaRPr kumimoji="1" lang="en-US" altLang="ja-JP" sz="4400" dirty="0"/>
          </a:p>
          <a:p>
            <a:r>
              <a:rPr lang="ja-JP" altLang="en-US" sz="4400" dirty="0"/>
              <a:t>時制の統一が求められる</a:t>
            </a:r>
            <a:endParaRPr kumimoji="1" lang="en-US" altLang="ja-JP" sz="4400" dirty="0"/>
          </a:p>
          <a:p>
            <a:pPr marL="45720" indent="0">
              <a:buNone/>
            </a:pPr>
            <a:endParaRPr lang="en-US" altLang="ja-JP" sz="4400" dirty="0"/>
          </a:p>
        </p:txBody>
      </p:sp>
    </p:spTree>
    <p:extLst>
      <p:ext uri="{BB962C8B-B14F-4D97-AF65-F5344CB8AC3E}">
        <p14:creationId xmlns:p14="http://schemas.microsoft.com/office/powerpoint/2010/main" val="421629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t>論文やレポートの基本構成</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653403744"/>
              </p:ext>
            </p:extLst>
          </p:nvPr>
        </p:nvGraphicFramePr>
        <p:xfrm>
          <a:off x="147353" y="1734729"/>
          <a:ext cx="11897294" cy="4827574"/>
        </p:xfrm>
        <a:graphic>
          <a:graphicData uri="http://schemas.openxmlformats.org/drawingml/2006/table">
            <a:tbl>
              <a:tblPr firstRow="1" bandRow="1">
                <a:tableStyleId>{69CF1AB2-1976-4502-BF36-3FF5EA218861}</a:tableStyleId>
              </a:tblPr>
              <a:tblGrid>
                <a:gridCol w="3499744">
                  <a:extLst>
                    <a:ext uri="{9D8B030D-6E8A-4147-A177-3AD203B41FA5}">
                      <a16:colId xmlns:a16="http://schemas.microsoft.com/office/drawing/2014/main" val="603264532"/>
                    </a:ext>
                  </a:extLst>
                </a:gridCol>
                <a:gridCol w="3582955">
                  <a:extLst>
                    <a:ext uri="{9D8B030D-6E8A-4147-A177-3AD203B41FA5}">
                      <a16:colId xmlns:a16="http://schemas.microsoft.com/office/drawing/2014/main" val="602137197"/>
                    </a:ext>
                  </a:extLst>
                </a:gridCol>
                <a:gridCol w="1879362">
                  <a:extLst>
                    <a:ext uri="{9D8B030D-6E8A-4147-A177-3AD203B41FA5}">
                      <a16:colId xmlns:a16="http://schemas.microsoft.com/office/drawing/2014/main" val="3744688699"/>
                    </a:ext>
                  </a:extLst>
                </a:gridCol>
                <a:gridCol w="2935233">
                  <a:extLst>
                    <a:ext uri="{9D8B030D-6E8A-4147-A177-3AD203B41FA5}">
                      <a16:colId xmlns:a16="http://schemas.microsoft.com/office/drawing/2014/main" val="3252586"/>
                    </a:ext>
                  </a:extLst>
                </a:gridCol>
              </a:tblGrid>
              <a:tr h="574541">
                <a:tc>
                  <a:txBody>
                    <a:bodyPr/>
                    <a:lstStyle/>
                    <a:p>
                      <a:pPr algn="ctr"/>
                      <a:r>
                        <a:rPr kumimoji="1" lang="ja-JP" altLang="en-US" sz="2800" dirty="0">
                          <a:latin typeface="HGｺﾞｼｯｸM" panose="020B0609000000000000" pitchFamily="49" charset="-128"/>
                          <a:ea typeface="HGｺﾞｼｯｸM" panose="020B0609000000000000" pitchFamily="49" charset="-128"/>
                        </a:rPr>
                        <a:t>テーマ</a:t>
                      </a:r>
                    </a:p>
                  </a:txBody>
                  <a:tcPr/>
                </a:tc>
                <a:tc>
                  <a:txBody>
                    <a:bodyPr/>
                    <a:lstStyle/>
                    <a:p>
                      <a:pPr algn="ctr"/>
                      <a:r>
                        <a:rPr kumimoji="1" lang="ja-JP" altLang="en-US" sz="2800" dirty="0">
                          <a:latin typeface="HGｺﾞｼｯｸM" panose="020B0609000000000000" pitchFamily="49" charset="-128"/>
                          <a:ea typeface="HGｺﾞｼｯｸM" panose="020B0609000000000000" pitchFamily="49" charset="-128"/>
                        </a:rPr>
                        <a:t>目的</a:t>
                      </a:r>
                    </a:p>
                  </a:txBody>
                  <a:tcPr/>
                </a:tc>
                <a:tc>
                  <a:txBody>
                    <a:bodyPr/>
                    <a:lstStyle/>
                    <a:p>
                      <a:pPr algn="ctr"/>
                      <a:r>
                        <a:rPr kumimoji="1" lang="ja-JP" altLang="en-US" sz="2800" dirty="0">
                          <a:latin typeface="HGｺﾞｼｯｸM" panose="020B0609000000000000" pitchFamily="49" charset="-128"/>
                          <a:ea typeface="HGｺﾞｼｯｸM" panose="020B0609000000000000" pitchFamily="49" charset="-128"/>
                        </a:rPr>
                        <a:t>大構成</a:t>
                      </a:r>
                    </a:p>
                  </a:txBody>
                  <a:tcPr/>
                </a:tc>
                <a:tc>
                  <a:txBody>
                    <a:bodyPr/>
                    <a:lstStyle/>
                    <a:p>
                      <a:pPr algn="ctr"/>
                      <a:r>
                        <a:rPr kumimoji="1" lang="ja-JP" altLang="en-US" sz="2800" dirty="0">
                          <a:latin typeface="HGｺﾞｼｯｸM" panose="020B0609000000000000" pitchFamily="49" charset="-128"/>
                          <a:ea typeface="HGｺﾞｼｯｸM" panose="020B0609000000000000" pitchFamily="49" charset="-128"/>
                        </a:rPr>
                        <a:t>小構成</a:t>
                      </a:r>
                    </a:p>
                  </a:txBody>
                  <a:tcPr/>
                </a:tc>
                <a:extLst>
                  <a:ext uri="{0D108BD9-81ED-4DB2-BD59-A6C34878D82A}">
                    <a16:rowId xmlns:a16="http://schemas.microsoft.com/office/drawing/2014/main" val="1538148819"/>
                  </a:ext>
                </a:extLst>
              </a:tr>
              <a:tr h="574541">
                <a:tc>
                  <a:txBody>
                    <a:bodyPr/>
                    <a:lstStyle/>
                    <a:p>
                      <a:r>
                        <a:rPr kumimoji="1" lang="ja-JP" altLang="en-US" sz="2800" dirty="0">
                          <a:latin typeface="HGｺﾞｼｯｸM" panose="020B0609000000000000" pitchFamily="49" charset="-128"/>
                          <a:ea typeface="HGｺﾞｼｯｸM" panose="020B0609000000000000" pitchFamily="49" charset="-128"/>
                        </a:rPr>
                        <a:t>①何をしたのか</a:t>
                      </a:r>
                    </a:p>
                  </a:txBody>
                  <a:tcPr/>
                </a:tc>
                <a:tc>
                  <a:txBody>
                    <a:bodyPr/>
                    <a:lstStyle/>
                    <a:p>
                      <a:r>
                        <a:rPr kumimoji="1" lang="ja-JP" altLang="en-US" sz="2800" dirty="0">
                          <a:latin typeface="HGｺﾞｼｯｸM" panose="020B0609000000000000" pitchFamily="49" charset="-128"/>
                          <a:ea typeface="HGｺﾞｼｯｸM" panose="020B0609000000000000" pitchFamily="49" charset="-128"/>
                        </a:rPr>
                        <a:t>問いを立てる</a:t>
                      </a:r>
                    </a:p>
                  </a:txBody>
                  <a:tcPr/>
                </a:tc>
                <a:tc>
                  <a:txBody>
                    <a:bodyPr/>
                    <a:lstStyle/>
                    <a:p>
                      <a:pPr algn="ctr"/>
                      <a:r>
                        <a:rPr kumimoji="1" lang="ja-JP" altLang="en-US" sz="2800" dirty="0">
                          <a:latin typeface="HGｺﾞｼｯｸM" panose="020B0609000000000000" pitchFamily="49" charset="-128"/>
                          <a:ea typeface="HGｺﾞｼｯｸM" panose="020B0609000000000000" pitchFamily="49" charset="-128"/>
                        </a:rPr>
                        <a:t>序論</a:t>
                      </a:r>
                    </a:p>
                  </a:txBody>
                  <a:tcPr/>
                </a:tc>
                <a:tc>
                  <a:txBody>
                    <a:bodyPr/>
                    <a:lstStyle/>
                    <a:p>
                      <a:r>
                        <a:rPr kumimoji="1" lang="en-US" altLang="ja-JP" sz="2800" dirty="0">
                          <a:latin typeface="HGｺﾞｼｯｸM" panose="020B0609000000000000" pitchFamily="49" charset="-128"/>
                          <a:ea typeface="HGｺﾞｼｯｸM" panose="020B0609000000000000" pitchFamily="49" charset="-128"/>
                        </a:rPr>
                        <a:t>1.</a:t>
                      </a:r>
                      <a:r>
                        <a:rPr kumimoji="1" lang="ja-JP" altLang="en-US" sz="2800" dirty="0">
                          <a:latin typeface="HGｺﾞｼｯｸM" panose="020B0609000000000000" pitchFamily="49" charset="-128"/>
                          <a:ea typeface="HGｺﾞｼｯｸM" panose="020B0609000000000000" pitchFamily="49" charset="-128"/>
                        </a:rPr>
                        <a:t>目的</a:t>
                      </a:r>
                      <a:endParaRPr kumimoji="1" lang="en-US" altLang="ja-JP" sz="2800" dirty="0">
                        <a:latin typeface="HGｺﾞｼｯｸM" panose="020B0609000000000000" pitchFamily="49" charset="-128"/>
                        <a:ea typeface="HGｺﾞｼｯｸM" panose="020B0609000000000000" pitchFamily="49" charset="-128"/>
                      </a:endParaRPr>
                    </a:p>
                    <a:p>
                      <a:r>
                        <a:rPr kumimoji="1" lang="en-US" altLang="ja-JP" sz="2800" dirty="0">
                          <a:latin typeface="HGｺﾞｼｯｸM" panose="020B0609000000000000" pitchFamily="49" charset="-128"/>
                          <a:ea typeface="HGｺﾞｼｯｸM" panose="020B0609000000000000" pitchFamily="49" charset="-128"/>
                        </a:rPr>
                        <a:t>2.</a:t>
                      </a:r>
                      <a:r>
                        <a:rPr kumimoji="1" lang="ja-JP" altLang="en-US" sz="2800" dirty="0">
                          <a:latin typeface="HGｺﾞｼｯｸM" panose="020B0609000000000000" pitchFamily="49" charset="-128"/>
                          <a:ea typeface="HGｺﾞｼｯｸM" panose="020B0609000000000000" pitchFamily="49" charset="-128"/>
                        </a:rPr>
                        <a:t>先行研究</a:t>
                      </a:r>
                      <a:endParaRPr kumimoji="1" lang="en-US" altLang="ja-JP" sz="2800" dirty="0">
                        <a:latin typeface="HGｺﾞｼｯｸM" panose="020B0609000000000000" pitchFamily="49" charset="-128"/>
                        <a:ea typeface="HGｺﾞｼｯｸM" panose="020B0609000000000000" pitchFamily="49" charset="-128"/>
                      </a:endParaRPr>
                    </a:p>
                    <a:p>
                      <a:r>
                        <a:rPr kumimoji="1" lang="en-US" altLang="ja-JP" sz="2800" dirty="0">
                          <a:latin typeface="HGｺﾞｼｯｸM" panose="020B0609000000000000" pitchFamily="49" charset="-128"/>
                          <a:ea typeface="HGｺﾞｼｯｸM" panose="020B0609000000000000" pitchFamily="49" charset="-128"/>
                        </a:rPr>
                        <a:t>3.</a:t>
                      </a:r>
                      <a:r>
                        <a:rPr kumimoji="1" lang="ja-JP" altLang="en-US" sz="2800" dirty="0">
                          <a:latin typeface="HGｺﾞｼｯｸM" panose="020B0609000000000000" pitchFamily="49" charset="-128"/>
                          <a:ea typeface="HGｺﾞｼｯｸM" panose="020B0609000000000000" pitchFamily="49" charset="-128"/>
                        </a:rPr>
                        <a:t>研究方法</a:t>
                      </a:r>
                    </a:p>
                  </a:txBody>
                  <a:tcPr/>
                </a:tc>
                <a:extLst>
                  <a:ext uri="{0D108BD9-81ED-4DB2-BD59-A6C34878D82A}">
                    <a16:rowId xmlns:a16="http://schemas.microsoft.com/office/drawing/2014/main" val="3989464004"/>
                  </a:ext>
                </a:extLst>
              </a:tr>
              <a:tr h="574541">
                <a:tc>
                  <a:txBody>
                    <a:bodyPr/>
                    <a:lstStyle/>
                    <a:p>
                      <a:r>
                        <a:rPr kumimoji="1" lang="ja-JP" altLang="en-US" sz="2800" dirty="0">
                          <a:latin typeface="HGｺﾞｼｯｸM" panose="020B0609000000000000" pitchFamily="49" charset="-128"/>
                          <a:ea typeface="HGｺﾞｼｯｸM" panose="020B0609000000000000" pitchFamily="49" charset="-128"/>
                        </a:rPr>
                        <a:t>②どのようにした　</a:t>
                      </a:r>
                      <a:endParaRPr kumimoji="1" lang="en-US" altLang="ja-JP" sz="2800" dirty="0">
                        <a:latin typeface="HGｺﾞｼｯｸM" panose="020B0609000000000000" pitchFamily="49" charset="-128"/>
                        <a:ea typeface="HGｺﾞｼｯｸM" panose="020B0609000000000000" pitchFamily="49" charset="-128"/>
                      </a:endParaRPr>
                    </a:p>
                    <a:p>
                      <a:r>
                        <a:rPr kumimoji="1" lang="ja-JP" altLang="en-US" sz="2800" dirty="0">
                          <a:latin typeface="HGｺﾞｼｯｸM" panose="020B0609000000000000" pitchFamily="49" charset="-128"/>
                          <a:ea typeface="HGｺﾞｼｯｸM" panose="020B0609000000000000" pitchFamily="49" charset="-128"/>
                        </a:rPr>
                        <a:t>　のか</a:t>
                      </a:r>
                    </a:p>
                  </a:txBody>
                  <a:tcPr/>
                </a:tc>
                <a:tc>
                  <a:txBody>
                    <a:bodyPr/>
                    <a:lstStyle/>
                    <a:p>
                      <a:r>
                        <a:rPr kumimoji="1" lang="ja-JP" altLang="en-US" sz="2800" dirty="0">
                          <a:latin typeface="HGｺﾞｼｯｸM" panose="020B0609000000000000" pitchFamily="49" charset="-128"/>
                          <a:ea typeface="HGｺﾞｼｯｸM" panose="020B0609000000000000" pitchFamily="49" charset="-128"/>
                        </a:rPr>
                        <a:t>問いに答える過程を述べる</a:t>
                      </a:r>
                    </a:p>
                  </a:txBody>
                  <a:tcPr/>
                </a:tc>
                <a:tc>
                  <a:txBody>
                    <a:bodyPr/>
                    <a:lstStyle/>
                    <a:p>
                      <a:pPr algn="ctr"/>
                      <a:r>
                        <a:rPr kumimoji="1" lang="ja-JP" altLang="en-US" sz="2800" dirty="0">
                          <a:latin typeface="HGｺﾞｼｯｸM" panose="020B0609000000000000" pitchFamily="49" charset="-128"/>
                          <a:ea typeface="HGｺﾞｼｯｸM" panose="020B0609000000000000" pitchFamily="49" charset="-128"/>
                        </a:rPr>
                        <a:t>本論</a:t>
                      </a:r>
                    </a:p>
                  </a:txBody>
                  <a:tcPr/>
                </a:tc>
                <a:tc>
                  <a:txBody>
                    <a:bodyPr/>
                    <a:lstStyle/>
                    <a:p>
                      <a:r>
                        <a:rPr kumimoji="1" lang="en-US" altLang="ja-JP" sz="2800" dirty="0">
                          <a:latin typeface="HGｺﾞｼｯｸM" panose="020B0609000000000000" pitchFamily="49" charset="-128"/>
                          <a:ea typeface="HGｺﾞｼｯｸM" panose="020B0609000000000000" pitchFamily="49" charset="-128"/>
                        </a:rPr>
                        <a:t>4.</a:t>
                      </a:r>
                      <a:r>
                        <a:rPr kumimoji="1" lang="ja-JP" altLang="en-US" sz="2800" dirty="0">
                          <a:latin typeface="HGｺﾞｼｯｸM" panose="020B0609000000000000" pitchFamily="49" charset="-128"/>
                          <a:ea typeface="HGｺﾞｼｯｸM" panose="020B0609000000000000" pitchFamily="49" charset="-128"/>
                        </a:rPr>
                        <a:t>結果と分析</a:t>
                      </a:r>
                      <a:endParaRPr kumimoji="1" lang="en-US" altLang="ja-JP" sz="2800" dirty="0">
                        <a:latin typeface="HGｺﾞｼｯｸM" panose="020B0609000000000000" pitchFamily="49" charset="-128"/>
                        <a:ea typeface="HGｺﾞｼｯｸM" panose="020B0609000000000000" pitchFamily="49" charset="-128"/>
                      </a:endParaRPr>
                    </a:p>
                    <a:p>
                      <a:r>
                        <a:rPr kumimoji="1" lang="en-US" altLang="ja-JP" sz="2800" dirty="0">
                          <a:latin typeface="HGｺﾞｼｯｸM" panose="020B0609000000000000" pitchFamily="49" charset="-128"/>
                          <a:ea typeface="HGｺﾞｼｯｸM" panose="020B0609000000000000" pitchFamily="49" charset="-128"/>
                        </a:rPr>
                        <a:t>5.</a:t>
                      </a:r>
                      <a:r>
                        <a:rPr kumimoji="1" lang="ja-JP" altLang="en-US" sz="2800" dirty="0">
                          <a:latin typeface="HGｺﾞｼｯｸM" panose="020B0609000000000000" pitchFamily="49" charset="-128"/>
                          <a:ea typeface="HGｺﾞｼｯｸM" panose="020B0609000000000000" pitchFamily="49" charset="-128"/>
                        </a:rPr>
                        <a:t>考察</a:t>
                      </a:r>
                    </a:p>
                  </a:txBody>
                  <a:tcPr/>
                </a:tc>
                <a:extLst>
                  <a:ext uri="{0D108BD9-81ED-4DB2-BD59-A6C34878D82A}">
                    <a16:rowId xmlns:a16="http://schemas.microsoft.com/office/drawing/2014/main" val="3554857740"/>
                  </a:ext>
                </a:extLst>
              </a:tr>
              <a:tr h="991673">
                <a:tc>
                  <a:txBody>
                    <a:bodyPr/>
                    <a:lstStyle/>
                    <a:p>
                      <a:r>
                        <a:rPr kumimoji="1" lang="ja-JP" altLang="en-US" sz="2800" dirty="0">
                          <a:latin typeface="HGｺﾞｼｯｸM" panose="020B0609000000000000" pitchFamily="49" charset="-128"/>
                          <a:ea typeface="HGｺﾞｼｯｸM" panose="020B0609000000000000" pitchFamily="49" charset="-128"/>
                        </a:rPr>
                        <a:t>③どうなったのか</a:t>
                      </a:r>
                      <a:endParaRPr kumimoji="1" lang="en-US" altLang="ja-JP" sz="2800" dirty="0">
                        <a:latin typeface="HGｺﾞｼｯｸM" panose="020B0609000000000000" pitchFamily="49" charset="-128"/>
                        <a:ea typeface="HGｺﾞｼｯｸM" panose="020B0609000000000000" pitchFamily="49" charset="-128"/>
                      </a:endParaRPr>
                    </a:p>
                    <a:p>
                      <a:r>
                        <a:rPr kumimoji="1" lang="ja-JP" altLang="en-US" sz="2800" dirty="0">
                          <a:latin typeface="HGｺﾞｼｯｸM" panose="020B0609000000000000" pitchFamily="49" charset="-128"/>
                          <a:ea typeface="HGｺﾞｼｯｸM" panose="020B0609000000000000" pitchFamily="49" charset="-128"/>
                        </a:rPr>
                        <a:t>　それはなぜか</a:t>
                      </a:r>
                    </a:p>
                  </a:txBody>
                  <a:tcPr/>
                </a:tc>
                <a:tc>
                  <a:txBody>
                    <a:bodyPr/>
                    <a:lstStyle/>
                    <a:p>
                      <a:r>
                        <a:rPr kumimoji="1" lang="ja-JP" altLang="en-US" sz="2800" dirty="0">
                          <a:latin typeface="HGｺﾞｼｯｸM" panose="020B0609000000000000" pitchFamily="49" charset="-128"/>
                          <a:ea typeface="HGｺﾞｼｯｸM" panose="020B0609000000000000" pitchFamily="49" charset="-128"/>
                        </a:rPr>
                        <a:t>研究全体のまとめ</a:t>
                      </a:r>
                    </a:p>
                  </a:txBody>
                  <a:tcPr/>
                </a:tc>
                <a:tc>
                  <a:txBody>
                    <a:bodyPr/>
                    <a:lstStyle/>
                    <a:p>
                      <a:pPr algn="ctr"/>
                      <a:r>
                        <a:rPr kumimoji="1" lang="ja-JP" altLang="en-US" sz="2800" dirty="0">
                          <a:latin typeface="HGｺﾞｼｯｸM" panose="020B0609000000000000" pitchFamily="49" charset="-128"/>
                          <a:ea typeface="HGｺﾞｼｯｸM" panose="020B0609000000000000" pitchFamily="49" charset="-128"/>
                        </a:rPr>
                        <a:t>結論</a:t>
                      </a:r>
                    </a:p>
                  </a:txBody>
                  <a:tcPr/>
                </a:tc>
                <a:tc>
                  <a:txBody>
                    <a:bodyPr/>
                    <a:lstStyle/>
                    <a:p>
                      <a:r>
                        <a:rPr kumimoji="1" lang="en-US" altLang="ja-JP" sz="2800" dirty="0">
                          <a:latin typeface="HGｺﾞｼｯｸM" panose="020B0609000000000000" pitchFamily="49" charset="-128"/>
                          <a:ea typeface="HGｺﾞｼｯｸM" panose="020B0609000000000000" pitchFamily="49" charset="-128"/>
                        </a:rPr>
                        <a:t>6.</a:t>
                      </a:r>
                      <a:r>
                        <a:rPr kumimoji="1" lang="ja-JP" altLang="en-US" sz="2800" dirty="0">
                          <a:latin typeface="HGｺﾞｼｯｸM" panose="020B0609000000000000" pitchFamily="49" charset="-128"/>
                          <a:ea typeface="HGｺﾞｼｯｸM" panose="020B0609000000000000" pitchFamily="49" charset="-128"/>
                        </a:rPr>
                        <a:t>結論</a:t>
                      </a:r>
                    </a:p>
                  </a:txBody>
                  <a:tcPr/>
                </a:tc>
                <a:extLst>
                  <a:ext uri="{0D108BD9-81ED-4DB2-BD59-A6C34878D82A}">
                    <a16:rowId xmlns:a16="http://schemas.microsoft.com/office/drawing/2014/main" val="2274606841"/>
                  </a:ext>
                </a:extLst>
              </a:tr>
              <a:tr h="574541">
                <a:tc>
                  <a:txBody>
                    <a:bodyPr/>
                    <a:lstStyle/>
                    <a:p>
                      <a:r>
                        <a:rPr kumimoji="1" lang="ja-JP" altLang="en-US" sz="2800" dirty="0">
                          <a:latin typeface="HGｺﾞｼｯｸM" panose="020B0609000000000000" pitchFamily="49" charset="-128"/>
                          <a:ea typeface="HGｺﾞｼｯｸM" panose="020B0609000000000000" pitchFamily="49" charset="-128"/>
                        </a:rPr>
                        <a:t>④論拠は正しいのか</a:t>
                      </a:r>
                    </a:p>
                  </a:txBody>
                  <a:tcPr/>
                </a:tc>
                <a:tc>
                  <a:txBody>
                    <a:bodyPr/>
                    <a:lstStyle/>
                    <a:p>
                      <a:r>
                        <a:rPr kumimoji="1" lang="ja-JP" altLang="en-US" sz="2800" dirty="0">
                          <a:latin typeface="HGｺﾞｼｯｸM" panose="020B0609000000000000" pitchFamily="49" charset="-128"/>
                          <a:ea typeface="HGｺﾞｼｯｸM" panose="020B0609000000000000" pitchFamily="49" charset="-128"/>
                        </a:rPr>
                        <a:t>客観性や再現性を高める</a:t>
                      </a:r>
                    </a:p>
                  </a:txBody>
                  <a:tcPr/>
                </a:tc>
                <a:tc>
                  <a:txBody>
                    <a:bodyPr/>
                    <a:lstStyle/>
                    <a:p>
                      <a:pPr algn="ctr"/>
                      <a:r>
                        <a:rPr kumimoji="1" lang="ja-JP" altLang="en-US" sz="2800" dirty="0">
                          <a:latin typeface="HGｺﾞｼｯｸM" panose="020B0609000000000000" pitchFamily="49" charset="-128"/>
                          <a:ea typeface="HGｺﾞｼｯｸM" panose="020B0609000000000000" pitchFamily="49" charset="-128"/>
                        </a:rPr>
                        <a:t>引用</a:t>
                      </a:r>
                      <a:endParaRPr kumimoji="1" lang="en-US" altLang="ja-JP" sz="2800" dirty="0">
                        <a:latin typeface="HGｺﾞｼｯｸM" panose="020B0609000000000000" pitchFamily="49" charset="-128"/>
                        <a:ea typeface="HGｺﾞｼｯｸM" panose="020B0609000000000000" pitchFamily="49" charset="-128"/>
                      </a:endParaRPr>
                    </a:p>
                    <a:p>
                      <a:pPr algn="ctr"/>
                      <a:r>
                        <a:rPr kumimoji="1" lang="ja-JP" altLang="en-US" sz="2800" dirty="0">
                          <a:latin typeface="HGｺﾞｼｯｸM" panose="020B0609000000000000" pitchFamily="49" charset="-128"/>
                          <a:ea typeface="HGｺﾞｼｯｸM" panose="020B0609000000000000" pitchFamily="49" charset="-128"/>
                        </a:rPr>
                        <a:t>・参考元</a:t>
                      </a:r>
                    </a:p>
                  </a:txBody>
                  <a:tcPr/>
                </a:tc>
                <a:tc>
                  <a:txBody>
                    <a:bodyPr/>
                    <a:lstStyle/>
                    <a:p>
                      <a:r>
                        <a:rPr kumimoji="1" lang="en-US" altLang="ja-JP" sz="2800" dirty="0">
                          <a:latin typeface="HGｺﾞｼｯｸM" panose="020B0609000000000000" pitchFamily="49" charset="-128"/>
                          <a:ea typeface="HGｺﾞｼｯｸM" panose="020B0609000000000000" pitchFamily="49" charset="-128"/>
                        </a:rPr>
                        <a:t>7.</a:t>
                      </a:r>
                      <a:r>
                        <a:rPr kumimoji="1" lang="ja-JP" altLang="en-US" sz="2800" dirty="0">
                          <a:latin typeface="HGｺﾞｼｯｸM" panose="020B0609000000000000" pitchFamily="49" charset="-128"/>
                          <a:ea typeface="HGｺﾞｼｯｸM" panose="020B0609000000000000" pitchFamily="49" charset="-128"/>
                        </a:rPr>
                        <a:t>引用文献</a:t>
                      </a:r>
                      <a:endParaRPr kumimoji="1" lang="en-US" altLang="ja-JP" sz="2800" dirty="0">
                        <a:latin typeface="HGｺﾞｼｯｸM" panose="020B0609000000000000" pitchFamily="49" charset="-128"/>
                        <a:ea typeface="HGｺﾞｼｯｸM" panose="020B0609000000000000" pitchFamily="49" charset="-128"/>
                      </a:endParaRPr>
                    </a:p>
                    <a:p>
                      <a:r>
                        <a:rPr kumimoji="1" lang="en-US" altLang="ja-JP" sz="2800" dirty="0">
                          <a:latin typeface="HGｺﾞｼｯｸM" panose="020B0609000000000000" pitchFamily="49" charset="-128"/>
                          <a:ea typeface="HGｺﾞｼｯｸM" panose="020B0609000000000000" pitchFamily="49" charset="-128"/>
                        </a:rPr>
                        <a:t>8.</a:t>
                      </a:r>
                      <a:r>
                        <a:rPr kumimoji="1" lang="ja-JP" altLang="en-US" sz="2800" dirty="0">
                          <a:latin typeface="HGｺﾞｼｯｸM" panose="020B0609000000000000" pitchFamily="49" charset="-128"/>
                          <a:ea typeface="HGｺﾞｼｯｸM" panose="020B0609000000000000" pitchFamily="49" charset="-128"/>
                        </a:rPr>
                        <a:t>参考文献</a:t>
                      </a:r>
                    </a:p>
                  </a:txBody>
                  <a:tcPr/>
                </a:tc>
                <a:extLst>
                  <a:ext uri="{0D108BD9-81ED-4DB2-BD59-A6C34878D82A}">
                    <a16:rowId xmlns:a16="http://schemas.microsoft.com/office/drawing/2014/main" val="552427597"/>
                  </a:ext>
                </a:extLst>
              </a:tr>
            </a:tbl>
          </a:graphicData>
        </a:graphic>
      </p:graphicFrame>
      <p:sp>
        <p:nvSpPr>
          <p:cNvPr id="3" name="テキスト ボックス 2"/>
          <p:cNvSpPr txBox="1"/>
          <p:nvPr/>
        </p:nvSpPr>
        <p:spPr>
          <a:xfrm>
            <a:off x="147353" y="1728244"/>
            <a:ext cx="11897294" cy="1938992"/>
          </a:xfrm>
          <a:prstGeom prst="rect">
            <a:avLst/>
          </a:prstGeom>
          <a:solidFill>
            <a:schemeClr val="bg1"/>
          </a:solidFill>
        </p:spPr>
        <p:txBody>
          <a:bodyPr wrap="square" rtlCol="0" anchor="ctr">
            <a:spAutoFit/>
          </a:bodyPr>
          <a:lstStyle/>
          <a:p>
            <a:pPr algn="ctr"/>
            <a:r>
              <a:rPr kumimoji="1" lang="ja-JP" altLang="en-US" sz="6000" dirty="0" smtClean="0"/>
              <a:t>①何</a:t>
            </a:r>
            <a:r>
              <a:rPr kumimoji="1" lang="ja-JP" altLang="en-US" sz="6000" dirty="0"/>
              <a:t>をしたのか</a:t>
            </a:r>
            <a:endParaRPr kumimoji="1" lang="en-US" altLang="ja-JP" sz="6000" dirty="0"/>
          </a:p>
          <a:p>
            <a:pPr algn="ctr"/>
            <a:endParaRPr kumimoji="1" lang="en-US" altLang="ja-JP" sz="6000" dirty="0"/>
          </a:p>
        </p:txBody>
      </p:sp>
      <p:sp>
        <p:nvSpPr>
          <p:cNvPr id="6" name="テキスト ボックス 5"/>
          <p:cNvSpPr txBox="1"/>
          <p:nvPr/>
        </p:nvSpPr>
        <p:spPr>
          <a:xfrm>
            <a:off x="147353" y="3667236"/>
            <a:ext cx="11897294" cy="1015663"/>
          </a:xfrm>
          <a:prstGeom prst="rect">
            <a:avLst/>
          </a:prstGeom>
          <a:solidFill>
            <a:schemeClr val="bg1"/>
          </a:solidFill>
        </p:spPr>
        <p:txBody>
          <a:bodyPr wrap="square" rtlCol="0">
            <a:spAutoFit/>
          </a:bodyPr>
          <a:lstStyle/>
          <a:p>
            <a:pPr algn="ctr"/>
            <a:r>
              <a:rPr kumimoji="1" lang="ja-JP" altLang="en-US" sz="6000" dirty="0" smtClean="0"/>
              <a:t>②どの</a:t>
            </a:r>
            <a:r>
              <a:rPr kumimoji="1" lang="ja-JP" altLang="en-US" sz="6000" dirty="0"/>
              <a:t>ようにしたのか</a:t>
            </a:r>
          </a:p>
        </p:txBody>
      </p:sp>
      <p:sp>
        <p:nvSpPr>
          <p:cNvPr id="7" name="テキスト ボックス 6"/>
          <p:cNvSpPr txBox="1"/>
          <p:nvPr/>
        </p:nvSpPr>
        <p:spPr>
          <a:xfrm>
            <a:off x="147353" y="4645635"/>
            <a:ext cx="11897294" cy="1015663"/>
          </a:xfrm>
          <a:prstGeom prst="rect">
            <a:avLst/>
          </a:prstGeom>
          <a:solidFill>
            <a:schemeClr val="bg1"/>
          </a:solidFill>
        </p:spPr>
        <p:txBody>
          <a:bodyPr wrap="square" rtlCol="0">
            <a:spAutoFit/>
          </a:bodyPr>
          <a:lstStyle/>
          <a:p>
            <a:pPr algn="ctr"/>
            <a:r>
              <a:rPr kumimoji="1" lang="ja-JP" altLang="en-US" sz="6000" dirty="0" smtClean="0"/>
              <a:t>③どう</a:t>
            </a:r>
            <a:r>
              <a:rPr kumimoji="1" lang="ja-JP" altLang="en-US" sz="6000" dirty="0"/>
              <a:t>なったのか　それはなぜか</a:t>
            </a:r>
          </a:p>
        </p:txBody>
      </p:sp>
      <p:sp>
        <p:nvSpPr>
          <p:cNvPr id="8" name="テキスト ボックス 7"/>
          <p:cNvSpPr txBox="1"/>
          <p:nvPr/>
        </p:nvSpPr>
        <p:spPr>
          <a:xfrm>
            <a:off x="147353" y="5546640"/>
            <a:ext cx="11897294" cy="1015663"/>
          </a:xfrm>
          <a:prstGeom prst="rect">
            <a:avLst/>
          </a:prstGeom>
          <a:solidFill>
            <a:schemeClr val="bg1"/>
          </a:solidFill>
        </p:spPr>
        <p:txBody>
          <a:bodyPr wrap="square" rtlCol="0">
            <a:spAutoFit/>
          </a:bodyPr>
          <a:lstStyle/>
          <a:p>
            <a:pPr algn="ctr"/>
            <a:r>
              <a:rPr kumimoji="1" lang="ja-JP" altLang="en-US" sz="6000" dirty="0" smtClean="0"/>
              <a:t>④論拠</a:t>
            </a:r>
            <a:r>
              <a:rPr kumimoji="1" lang="ja-JP" altLang="en-US" sz="6000" dirty="0"/>
              <a:t>は正しいのか</a:t>
            </a:r>
          </a:p>
        </p:txBody>
      </p:sp>
    </p:spTree>
    <p:extLst>
      <p:ext uri="{BB962C8B-B14F-4D97-AF65-F5344CB8AC3E}">
        <p14:creationId xmlns:p14="http://schemas.microsoft.com/office/powerpoint/2010/main" val="15391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t>レポート作成実習１</a:t>
            </a:r>
          </a:p>
        </p:txBody>
      </p:sp>
      <p:sp>
        <p:nvSpPr>
          <p:cNvPr id="3" name="コンテンツ プレースホルダー 2"/>
          <p:cNvSpPr>
            <a:spLocks noGrp="1"/>
          </p:cNvSpPr>
          <p:nvPr>
            <p:ph idx="1"/>
          </p:nvPr>
        </p:nvSpPr>
        <p:spPr>
          <a:xfrm>
            <a:off x="839755" y="1828800"/>
            <a:ext cx="10692882" cy="4114800"/>
          </a:xfrm>
        </p:spPr>
        <p:txBody>
          <a:bodyPr>
            <a:normAutofit/>
          </a:bodyPr>
          <a:lstStyle/>
          <a:p>
            <a:pPr marL="45720" indent="0">
              <a:buNone/>
            </a:pPr>
            <a:r>
              <a:rPr kumimoji="1" lang="ja-JP" altLang="en-US" sz="4400" dirty="0"/>
              <a:t>ワークシートの５つの事実を読み、</a:t>
            </a:r>
            <a:endParaRPr kumimoji="1" lang="en-US" altLang="ja-JP" sz="4400" dirty="0"/>
          </a:p>
          <a:p>
            <a:pPr marL="45720" indent="0">
              <a:buNone/>
            </a:pPr>
            <a:r>
              <a:rPr kumimoji="1" lang="ja-JP" altLang="en-US" sz="4400" dirty="0"/>
              <a:t>「なぜ右利きの人が多いのか」</a:t>
            </a:r>
            <a:r>
              <a:rPr kumimoji="1" lang="ja-JP" altLang="en-US" sz="4400" dirty="0" smtClean="0"/>
              <a:t>をリサーチクエスチョンとして、</a:t>
            </a:r>
            <a:r>
              <a:rPr lang="ja-JP" altLang="en-US" sz="4400" dirty="0" smtClean="0"/>
              <a:t>レポート</a:t>
            </a:r>
            <a:r>
              <a:rPr lang="ja-JP" altLang="en-US" sz="4400" dirty="0"/>
              <a:t>を作成する。</a:t>
            </a:r>
            <a:endParaRPr lang="en-US" altLang="ja-JP" sz="4400" dirty="0"/>
          </a:p>
          <a:p>
            <a:pPr marL="45720" indent="0">
              <a:buNone/>
            </a:pPr>
            <a:endParaRPr kumimoji="1" lang="en-US" altLang="ja-JP" sz="4400" dirty="0"/>
          </a:p>
        </p:txBody>
      </p:sp>
    </p:spTree>
    <p:extLst>
      <p:ext uri="{BB962C8B-B14F-4D97-AF65-F5344CB8AC3E}">
        <p14:creationId xmlns:p14="http://schemas.microsoft.com/office/powerpoint/2010/main" val="417884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2" name="コンテンツ プレースホルダー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6805" y="702907"/>
            <a:ext cx="5892800" cy="4419600"/>
          </a:xfrm>
        </p:spPr>
      </p:pic>
      <p:pic>
        <p:nvPicPr>
          <p:cNvPr id="1035" name="Picture 11" descr="ソース画像を表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648" y="702907"/>
            <a:ext cx="3381644" cy="450373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16805" y="1829707"/>
            <a:ext cx="11558531" cy="3046988"/>
          </a:xfrm>
          <a:prstGeom prst="rect">
            <a:avLst/>
          </a:prstGeom>
          <a:solidFill>
            <a:schemeClr val="bg1">
              <a:lumMod val="65000"/>
            </a:schemeClr>
          </a:solidFill>
        </p:spPr>
        <p:txBody>
          <a:bodyPr wrap="square" rtlCol="0">
            <a:spAutoFit/>
          </a:bodyPr>
          <a:lstStyle/>
          <a:p>
            <a:r>
              <a:rPr kumimoji="1" lang="ja-JP" altLang="en-US" sz="4800" dirty="0">
                <a:solidFill>
                  <a:schemeClr val="bg1"/>
                </a:solidFill>
              </a:rPr>
              <a:t>「なぜ右利きの人が多いのか」の理由について</a:t>
            </a:r>
            <a:r>
              <a:rPr kumimoji="1" lang="ja-JP" altLang="en-US" sz="4800" dirty="0" smtClean="0">
                <a:solidFill>
                  <a:schemeClr val="bg1"/>
                </a:solidFill>
              </a:rPr>
              <a:t>、まず</a:t>
            </a:r>
            <a:r>
              <a:rPr kumimoji="1" lang="ja-JP" altLang="en-US" sz="4800" dirty="0">
                <a:solidFill>
                  <a:schemeClr val="bg1"/>
                </a:solidFill>
              </a:rPr>
              <a:t>はペアで言葉に出して簡単に説明して</a:t>
            </a:r>
            <a:r>
              <a:rPr kumimoji="1" lang="ja-JP" altLang="en-US" sz="4800" dirty="0" smtClean="0">
                <a:solidFill>
                  <a:schemeClr val="bg1"/>
                </a:solidFill>
              </a:rPr>
              <a:t>みよう（</a:t>
            </a:r>
            <a:r>
              <a:rPr kumimoji="1" lang="ja-JP" altLang="en-US" sz="4800" dirty="0">
                <a:solidFill>
                  <a:schemeClr val="bg1"/>
                </a:solidFill>
              </a:rPr>
              <a:t>まとまって</a:t>
            </a:r>
            <a:r>
              <a:rPr kumimoji="1" lang="ja-JP" altLang="en-US" sz="4800" dirty="0" smtClean="0">
                <a:solidFill>
                  <a:schemeClr val="bg1"/>
                </a:solidFill>
              </a:rPr>
              <a:t>いなくて</a:t>
            </a:r>
            <a:r>
              <a:rPr kumimoji="1" lang="en-US" altLang="ja-JP" sz="4800" dirty="0">
                <a:solidFill>
                  <a:schemeClr val="bg1"/>
                </a:solidFill>
              </a:rPr>
              <a:t>OK</a:t>
            </a:r>
            <a:r>
              <a:rPr kumimoji="1" lang="ja-JP" altLang="en-US" sz="4800" dirty="0" smtClean="0">
                <a:solidFill>
                  <a:schemeClr val="bg1"/>
                </a:solidFill>
              </a:rPr>
              <a:t>）</a:t>
            </a:r>
            <a:endParaRPr kumimoji="1" lang="en-US" altLang="ja-JP" sz="4800" dirty="0">
              <a:solidFill>
                <a:schemeClr val="bg1"/>
              </a:solidFill>
            </a:endParaRPr>
          </a:p>
        </p:txBody>
      </p:sp>
      <p:sp>
        <p:nvSpPr>
          <p:cNvPr id="4" name="正方形/長方形 3"/>
          <p:cNvSpPr/>
          <p:nvPr/>
        </p:nvSpPr>
        <p:spPr>
          <a:xfrm>
            <a:off x="808659" y="5313192"/>
            <a:ext cx="5109091" cy="584775"/>
          </a:xfrm>
          <a:prstGeom prst="rect">
            <a:avLst/>
          </a:prstGeom>
        </p:spPr>
        <p:txBody>
          <a:bodyPr wrap="none">
            <a:spAutoFit/>
          </a:bodyPr>
          <a:lstStyle/>
          <a:p>
            <a:r>
              <a:rPr kumimoji="1" lang="ja-JP" altLang="en-US" sz="3200" dirty="0"/>
              <a:t>クエバ・デ・ラス・マノス</a:t>
            </a:r>
            <a:endParaRPr kumimoji="1" lang="en-US" altLang="ja-JP" sz="3200" dirty="0"/>
          </a:p>
        </p:txBody>
      </p:sp>
      <p:sp>
        <p:nvSpPr>
          <p:cNvPr id="5" name="正方形/長方形 4"/>
          <p:cNvSpPr/>
          <p:nvPr/>
        </p:nvSpPr>
        <p:spPr>
          <a:xfrm>
            <a:off x="6998293" y="5313191"/>
            <a:ext cx="4288353" cy="584775"/>
          </a:xfrm>
          <a:prstGeom prst="rect">
            <a:avLst/>
          </a:prstGeom>
        </p:spPr>
        <p:txBody>
          <a:bodyPr wrap="none">
            <a:spAutoFit/>
          </a:bodyPr>
          <a:lstStyle/>
          <a:p>
            <a:r>
              <a:rPr kumimoji="1" lang="ja-JP" altLang="en-US" sz="3200" dirty="0"/>
              <a:t>ホモ・ハビリスの胸像</a:t>
            </a:r>
            <a:endParaRPr kumimoji="1" lang="en-US" altLang="ja-JP" sz="3200" dirty="0"/>
          </a:p>
        </p:txBody>
      </p:sp>
    </p:spTree>
    <p:extLst>
      <p:ext uri="{BB962C8B-B14F-4D97-AF65-F5344CB8AC3E}">
        <p14:creationId xmlns:p14="http://schemas.microsoft.com/office/powerpoint/2010/main" val="235595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182694"/>
            <a:ext cx="9601200" cy="1143000"/>
          </a:xfrm>
        </p:spPr>
        <p:txBody>
          <a:bodyPr>
            <a:normAutofit/>
          </a:bodyPr>
          <a:lstStyle/>
          <a:p>
            <a:r>
              <a:rPr kumimoji="1" lang="ja-JP" altLang="en-US" sz="4800" dirty="0"/>
              <a:t>構成を</a:t>
            </a:r>
            <a:r>
              <a:rPr kumimoji="1" lang="ja-JP" altLang="en-US" sz="4800" dirty="0" smtClean="0"/>
              <a:t>練る</a:t>
            </a:r>
            <a:endParaRPr kumimoji="1" lang="ja-JP" altLang="en-US" sz="4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602583826"/>
              </p:ext>
            </p:extLst>
          </p:nvPr>
        </p:nvGraphicFramePr>
        <p:xfrm>
          <a:off x="783771" y="1772819"/>
          <a:ext cx="10823512" cy="4263907"/>
        </p:xfrm>
        <a:graphic>
          <a:graphicData uri="http://schemas.openxmlformats.org/drawingml/2006/table">
            <a:tbl>
              <a:tblPr firstRow="1" bandRow="1">
                <a:tableStyleId>{69CF1AB2-1976-4502-BF36-3FF5EA218861}</a:tableStyleId>
              </a:tblPr>
              <a:tblGrid>
                <a:gridCol w="3633333">
                  <a:extLst>
                    <a:ext uri="{9D8B030D-6E8A-4147-A177-3AD203B41FA5}">
                      <a16:colId xmlns:a16="http://schemas.microsoft.com/office/drawing/2014/main" val="3558348441"/>
                    </a:ext>
                  </a:extLst>
                </a:gridCol>
                <a:gridCol w="7190179">
                  <a:extLst>
                    <a:ext uri="{9D8B030D-6E8A-4147-A177-3AD203B41FA5}">
                      <a16:colId xmlns:a16="http://schemas.microsoft.com/office/drawing/2014/main" val="4177992942"/>
                    </a:ext>
                  </a:extLst>
                </a:gridCol>
              </a:tblGrid>
              <a:tr h="551076">
                <a:tc>
                  <a:txBody>
                    <a:bodyPr/>
                    <a:lstStyle/>
                    <a:p>
                      <a:r>
                        <a:rPr kumimoji="1" lang="ja-JP" altLang="en-US" sz="2800" b="0" dirty="0">
                          <a:latin typeface="ＭＳ 明朝" panose="02020609040205080304" pitchFamily="17" charset="-128"/>
                          <a:ea typeface="ＭＳ 明朝" panose="02020609040205080304" pitchFamily="17" charset="-128"/>
                        </a:rPr>
                        <a:t>１．目的</a:t>
                      </a:r>
                      <a:endParaRPr kumimoji="1" lang="en-US" altLang="ja-JP" sz="2800" b="0" dirty="0">
                        <a:latin typeface="ＭＳ 明朝" panose="02020609040205080304" pitchFamily="17" charset="-128"/>
                        <a:ea typeface="ＭＳ 明朝" panose="02020609040205080304" pitchFamily="17" charset="-128"/>
                      </a:endParaRPr>
                    </a:p>
                  </a:txBody>
                  <a:tcPr/>
                </a:tc>
                <a:tc>
                  <a:txBody>
                    <a:bodyPr/>
                    <a:lstStyle/>
                    <a:p>
                      <a:endParaRPr kumimoji="1" lang="ja-JP" altLang="en-US" sz="2800" b="0" dirty="0"/>
                    </a:p>
                  </a:txBody>
                  <a:tcPr/>
                </a:tc>
                <a:extLst>
                  <a:ext uri="{0D108BD9-81ED-4DB2-BD59-A6C34878D82A}">
                    <a16:rowId xmlns:a16="http://schemas.microsoft.com/office/drawing/2014/main" val="3703417706"/>
                  </a:ext>
                </a:extLst>
              </a:tr>
              <a:tr h="551076">
                <a:tc>
                  <a:txBody>
                    <a:bodyPr/>
                    <a:lstStyle/>
                    <a:p>
                      <a:r>
                        <a:rPr kumimoji="1" lang="ja-JP" altLang="en-US" sz="2800" dirty="0">
                          <a:latin typeface="ＭＳ 明朝" panose="02020609040205080304" pitchFamily="17" charset="-128"/>
                          <a:ea typeface="ＭＳ 明朝" panose="02020609040205080304" pitchFamily="17" charset="-128"/>
                        </a:rPr>
                        <a:t>２．先行研究</a:t>
                      </a:r>
                    </a:p>
                  </a:txBody>
                  <a:tcPr/>
                </a:tc>
                <a:tc>
                  <a:txBody>
                    <a:bodyPr/>
                    <a:lstStyle/>
                    <a:p>
                      <a:endParaRPr kumimoji="1" lang="ja-JP" altLang="en-US" sz="2800" dirty="0"/>
                    </a:p>
                  </a:txBody>
                  <a:tcPr/>
                </a:tc>
                <a:extLst>
                  <a:ext uri="{0D108BD9-81ED-4DB2-BD59-A6C34878D82A}">
                    <a16:rowId xmlns:a16="http://schemas.microsoft.com/office/drawing/2014/main" val="3005995529"/>
                  </a:ext>
                </a:extLst>
              </a:tr>
              <a:tr h="551076">
                <a:tc>
                  <a:txBody>
                    <a:bodyPr/>
                    <a:lstStyle/>
                    <a:p>
                      <a:r>
                        <a:rPr kumimoji="1" lang="ja-JP" altLang="en-US" sz="2800" dirty="0">
                          <a:latin typeface="ＭＳ 明朝" panose="02020609040205080304" pitchFamily="17" charset="-128"/>
                          <a:ea typeface="ＭＳ 明朝" panose="02020609040205080304" pitchFamily="17" charset="-128"/>
                        </a:rPr>
                        <a:t>３．研究方法</a:t>
                      </a:r>
                    </a:p>
                  </a:txBody>
                  <a:tcPr/>
                </a:tc>
                <a:tc>
                  <a:txBody>
                    <a:bodyPr/>
                    <a:lstStyle/>
                    <a:p>
                      <a:endParaRPr kumimoji="1" lang="ja-JP" altLang="en-US" sz="2800" dirty="0"/>
                    </a:p>
                  </a:txBody>
                  <a:tcPr/>
                </a:tc>
                <a:extLst>
                  <a:ext uri="{0D108BD9-81ED-4DB2-BD59-A6C34878D82A}">
                    <a16:rowId xmlns:a16="http://schemas.microsoft.com/office/drawing/2014/main" val="3841042039"/>
                  </a:ext>
                </a:extLst>
              </a:tr>
              <a:tr h="551076">
                <a:tc>
                  <a:txBody>
                    <a:bodyPr/>
                    <a:lstStyle/>
                    <a:p>
                      <a:r>
                        <a:rPr kumimoji="1" lang="ja-JP" altLang="en-US" sz="2800" dirty="0">
                          <a:latin typeface="ＭＳ 明朝" panose="02020609040205080304" pitchFamily="17" charset="-128"/>
                          <a:ea typeface="ＭＳ 明朝" panose="02020609040205080304" pitchFamily="17" charset="-128"/>
                        </a:rPr>
                        <a:t>４．結果と分析</a:t>
                      </a:r>
                    </a:p>
                  </a:txBody>
                  <a:tcPr/>
                </a:tc>
                <a:tc>
                  <a:txBody>
                    <a:bodyPr/>
                    <a:lstStyle/>
                    <a:p>
                      <a:endParaRPr kumimoji="1" lang="ja-JP" altLang="en-US" sz="2800" dirty="0"/>
                    </a:p>
                  </a:txBody>
                  <a:tcPr/>
                </a:tc>
                <a:extLst>
                  <a:ext uri="{0D108BD9-81ED-4DB2-BD59-A6C34878D82A}">
                    <a16:rowId xmlns:a16="http://schemas.microsoft.com/office/drawing/2014/main" val="2805706818"/>
                  </a:ext>
                </a:extLst>
              </a:tr>
              <a:tr h="957451">
                <a:tc>
                  <a:txBody>
                    <a:bodyPr/>
                    <a:lstStyle/>
                    <a:p>
                      <a:r>
                        <a:rPr kumimoji="1" lang="ja-JP" altLang="en-US" sz="2800" dirty="0">
                          <a:latin typeface="ＭＳ 明朝" panose="02020609040205080304" pitchFamily="17" charset="-128"/>
                          <a:ea typeface="ＭＳ 明朝" panose="02020609040205080304" pitchFamily="17" charset="-128"/>
                        </a:rPr>
                        <a:t>５．考察</a:t>
                      </a:r>
                    </a:p>
                  </a:txBody>
                  <a:tcPr/>
                </a:tc>
                <a:tc>
                  <a:txBody>
                    <a:bodyPr/>
                    <a:lstStyle/>
                    <a:p>
                      <a:endParaRPr kumimoji="1" lang="ja-JP" altLang="en-US" sz="2800" dirty="0"/>
                    </a:p>
                  </a:txBody>
                  <a:tcPr/>
                </a:tc>
                <a:extLst>
                  <a:ext uri="{0D108BD9-81ED-4DB2-BD59-A6C34878D82A}">
                    <a16:rowId xmlns:a16="http://schemas.microsoft.com/office/drawing/2014/main" val="658703821"/>
                  </a:ext>
                </a:extLst>
              </a:tr>
              <a:tr h="551076">
                <a:tc>
                  <a:txBody>
                    <a:bodyPr/>
                    <a:lstStyle/>
                    <a:p>
                      <a:r>
                        <a:rPr kumimoji="1" lang="ja-JP" altLang="en-US" sz="2800" dirty="0">
                          <a:latin typeface="ＭＳ 明朝" panose="02020609040205080304" pitchFamily="17" charset="-128"/>
                          <a:ea typeface="ＭＳ 明朝" panose="02020609040205080304" pitchFamily="17" charset="-128"/>
                        </a:rPr>
                        <a:t>６．結論</a:t>
                      </a:r>
                      <a:endParaRPr kumimoji="1" lang="en-US" altLang="ja-JP" sz="2800" dirty="0">
                        <a:latin typeface="ＭＳ 明朝" panose="02020609040205080304" pitchFamily="17" charset="-128"/>
                        <a:ea typeface="ＭＳ 明朝" panose="02020609040205080304" pitchFamily="17" charset="-128"/>
                      </a:endParaRPr>
                    </a:p>
                  </a:txBody>
                  <a:tcPr/>
                </a:tc>
                <a:tc>
                  <a:txBody>
                    <a:bodyPr/>
                    <a:lstStyle/>
                    <a:p>
                      <a:endParaRPr kumimoji="1" lang="ja-JP" altLang="en-US" sz="2800" dirty="0"/>
                    </a:p>
                  </a:txBody>
                  <a:tcPr/>
                </a:tc>
                <a:extLst>
                  <a:ext uri="{0D108BD9-81ED-4DB2-BD59-A6C34878D82A}">
                    <a16:rowId xmlns:a16="http://schemas.microsoft.com/office/drawing/2014/main" val="863468281"/>
                  </a:ext>
                </a:extLst>
              </a:tr>
              <a:tr h="551076">
                <a:tc>
                  <a:txBody>
                    <a:bodyPr/>
                    <a:lstStyle/>
                    <a:p>
                      <a:r>
                        <a:rPr kumimoji="1" lang="ja-JP" altLang="en-US" sz="2800" dirty="0">
                          <a:latin typeface="ＭＳ 明朝" panose="02020609040205080304" pitchFamily="17" charset="-128"/>
                          <a:ea typeface="ＭＳ 明朝" panose="02020609040205080304" pitchFamily="17" charset="-128"/>
                        </a:rPr>
                        <a:t>７．参考文献</a:t>
                      </a:r>
                    </a:p>
                  </a:txBody>
                  <a:tcPr/>
                </a:tc>
                <a:tc>
                  <a:txBody>
                    <a:bodyPr/>
                    <a:lstStyle/>
                    <a:p>
                      <a:endParaRPr kumimoji="1" lang="ja-JP" altLang="en-US" sz="2800" dirty="0"/>
                    </a:p>
                  </a:txBody>
                  <a:tcPr/>
                </a:tc>
                <a:extLst>
                  <a:ext uri="{0D108BD9-81ED-4DB2-BD59-A6C34878D82A}">
                    <a16:rowId xmlns:a16="http://schemas.microsoft.com/office/drawing/2014/main" val="2465269176"/>
                  </a:ext>
                </a:extLst>
              </a:tr>
            </a:tbl>
          </a:graphicData>
        </a:graphic>
      </p:graphicFrame>
      <p:graphicFrame>
        <p:nvGraphicFramePr>
          <p:cNvPr id="5" name="コンテンツ プレースホルダー 3"/>
          <p:cNvGraphicFramePr>
            <a:graphicFrameLocks/>
          </p:cNvGraphicFramePr>
          <p:nvPr>
            <p:extLst>
              <p:ext uri="{D42A27DB-BD31-4B8C-83A1-F6EECF244321}">
                <p14:modId xmlns:p14="http://schemas.microsoft.com/office/powerpoint/2010/main" val="3208021977"/>
              </p:ext>
            </p:extLst>
          </p:nvPr>
        </p:nvGraphicFramePr>
        <p:xfrm>
          <a:off x="783771" y="1454230"/>
          <a:ext cx="10823512" cy="4935125"/>
        </p:xfrm>
        <a:graphic>
          <a:graphicData uri="http://schemas.openxmlformats.org/drawingml/2006/table">
            <a:tbl>
              <a:tblPr firstRow="1" bandRow="1">
                <a:tableStyleId>{69CF1AB2-1976-4502-BF36-3FF5EA218861}</a:tableStyleId>
              </a:tblPr>
              <a:tblGrid>
                <a:gridCol w="3633333">
                  <a:extLst>
                    <a:ext uri="{9D8B030D-6E8A-4147-A177-3AD203B41FA5}">
                      <a16:colId xmlns:a16="http://schemas.microsoft.com/office/drawing/2014/main" val="3558348441"/>
                    </a:ext>
                  </a:extLst>
                </a:gridCol>
                <a:gridCol w="7190179">
                  <a:extLst>
                    <a:ext uri="{9D8B030D-6E8A-4147-A177-3AD203B41FA5}">
                      <a16:colId xmlns:a16="http://schemas.microsoft.com/office/drawing/2014/main" val="4177992942"/>
                    </a:ext>
                  </a:extLst>
                </a:gridCol>
              </a:tblGrid>
              <a:tr h="592251">
                <a:tc>
                  <a:txBody>
                    <a:bodyPr/>
                    <a:lstStyle/>
                    <a:p>
                      <a:r>
                        <a:rPr kumimoji="1" lang="ja-JP" altLang="en-US" sz="2800" b="0" dirty="0">
                          <a:latin typeface="ＭＳ 明朝" panose="02020609040205080304" pitchFamily="17" charset="-128"/>
                          <a:ea typeface="ＭＳ 明朝" panose="02020609040205080304" pitchFamily="17" charset="-128"/>
                        </a:rPr>
                        <a:t>１．目的</a:t>
                      </a:r>
                      <a:endParaRPr kumimoji="1" lang="en-US" altLang="ja-JP" sz="2800" b="0" dirty="0">
                        <a:latin typeface="ＭＳ 明朝" panose="02020609040205080304" pitchFamily="17" charset="-128"/>
                        <a:ea typeface="ＭＳ 明朝" panose="02020609040205080304" pitchFamily="17" charset="-128"/>
                      </a:endParaRPr>
                    </a:p>
                  </a:txBody>
                  <a:tcPr anchor="ctr"/>
                </a:tc>
                <a:tc>
                  <a:txBody>
                    <a:bodyPr/>
                    <a:lstStyle/>
                    <a:p>
                      <a:r>
                        <a:rPr kumimoji="1" lang="ja-JP" altLang="en-US" sz="2800" b="0" dirty="0" smtClean="0">
                          <a:solidFill>
                            <a:srgbClr val="0000FF"/>
                          </a:solidFill>
                        </a:rPr>
                        <a:t>・現状わかっている一般論と定義づけ</a:t>
                      </a:r>
                      <a:endParaRPr kumimoji="1" lang="en-US" altLang="ja-JP" sz="2800" b="0" dirty="0" smtClean="0">
                        <a:solidFill>
                          <a:srgbClr val="0000FF"/>
                        </a:solidFill>
                      </a:endParaRPr>
                    </a:p>
                    <a:p>
                      <a:r>
                        <a:rPr kumimoji="1" lang="ja-JP" altLang="en-US" sz="2800" b="0" dirty="0" smtClean="0">
                          <a:solidFill>
                            <a:srgbClr val="0000FF"/>
                          </a:solidFill>
                        </a:rPr>
                        <a:t>・右利きが増えた理由を明らかにする</a:t>
                      </a:r>
                      <a:endParaRPr kumimoji="1" lang="ja-JP" altLang="en-US" sz="2800" b="0" dirty="0">
                        <a:solidFill>
                          <a:srgbClr val="0000FF"/>
                        </a:solidFill>
                      </a:endParaRPr>
                    </a:p>
                  </a:txBody>
                  <a:tcPr/>
                </a:tc>
                <a:extLst>
                  <a:ext uri="{0D108BD9-81ED-4DB2-BD59-A6C34878D82A}">
                    <a16:rowId xmlns:a16="http://schemas.microsoft.com/office/drawing/2014/main" val="3703417706"/>
                  </a:ext>
                </a:extLst>
              </a:tr>
              <a:tr h="592251">
                <a:tc>
                  <a:txBody>
                    <a:bodyPr/>
                    <a:lstStyle/>
                    <a:p>
                      <a:r>
                        <a:rPr kumimoji="1" lang="ja-JP" altLang="en-US" sz="2800" dirty="0">
                          <a:latin typeface="ＭＳ 明朝" panose="02020609040205080304" pitchFamily="17" charset="-128"/>
                          <a:ea typeface="ＭＳ 明朝" panose="02020609040205080304" pitchFamily="17" charset="-128"/>
                        </a:rPr>
                        <a:t>２．先行研究</a:t>
                      </a:r>
                    </a:p>
                  </a:txBody>
                  <a:tcPr/>
                </a:tc>
                <a:tc>
                  <a:txBody>
                    <a:bodyPr/>
                    <a:lstStyle/>
                    <a:p>
                      <a:r>
                        <a:rPr kumimoji="1" lang="ja-JP" altLang="en-US" sz="2800" dirty="0"/>
                        <a:t>今回は利用しない</a:t>
                      </a:r>
                    </a:p>
                  </a:txBody>
                  <a:tcPr/>
                </a:tc>
                <a:extLst>
                  <a:ext uri="{0D108BD9-81ED-4DB2-BD59-A6C34878D82A}">
                    <a16:rowId xmlns:a16="http://schemas.microsoft.com/office/drawing/2014/main" val="3005995529"/>
                  </a:ext>
                </a:extLst>
              </a:tr>
              <a:tr h="592251">
                <a:tc>
                  <a:txBody>
                    <a:bodyPr/>
                    <a:lstStyle/>
                    <a:p>
                      <a:r>
                        <a:rPr kumimoji="1" lang="ja-JP" altLang="en-US" sz="2800" dirty="0">
                          <a:latin typeface="ＭＳ 明朝" panose="02020609040205080304" pitchFamily="17" charset="-128"/>
                          <a:ea typeface="ＭＳ 明朝" panose="02020609040205080304" pitchFamily="17" charset="-128"/>
                        </a:rPr>
                        <a:t>３．研究方法</a:t>
                      </a:r>
                    </a:p>
                  </a:txBody>
                  <a:tcPr/>
                </a:tc>
                <a:tc>
                  <a:txBody>
                    <a:bodyPr/>
                    <a:lstStyle/>
                    <a:p>
                      <a:r>
                        <a:rPr kumimoji="1" lang="ja-JP" altLang="en-US" sz="2800" dirty="0"/>
                        <a:t>文献調査</a:t>
                      </a:r>
                    </a:p>
                  </a:txBody>
                  <a:tcPr/>
                </a:tc>
                <a:extLst>
                  <a:ext uri="{0D108BD9-81ED-4DB2-BD59-A6C34878D82A}">
                    <a16:rowId xmlns:a16="http://schemas.microsoft.com/office/drawing/2014/main" val="3841042039"/>
                  </a:ext>
                </a:extLst>
              </a:tr>
              <a:tr h="592251">
                <a:tc>
                  <a:txBody>
                    <a:bodyPr/>
                    <a:lstStyle/>
                    <a:p>
                      <a:r>
                        <a:rPr kumimoji="1" lang="ja-JP" altLang="en-US" sz="2800" dirty="0">
                          <a:latin typeface="ＭＳ 明朝" panose="02020609040205080304" pitchFamily="17" charset="-128"/>
                          <a:ea typeface="ＭＳ 明朝" panose="02020609040205080304" pitchFamily="17" charset="-128"/>
                        </a:rPr>
                        <a:t>４．結果と分析</a:t>
                      </a:r>
                    </a:p>
                  </a:txBody>
                  <a:tcPr/>
                </a:tc>
                <a:tc>
                  <a:txBody>
                    <a:bodyPr/>
                    <a:lstStyle/>
                    <a:p>
                      <a:r>
                        <a:rPr kumimoji="1" lang="ja-JP" altLang="en-US" sz="2800" dirty="0">
                          <a:solidFill>
                            <a:srgbClr val="0000FF"/>
                          </a:solidFill>
                        </a:rPr>
                        <a:t>事実①③④がわかった</a:t>
                      </a:r>
                    </a:p>
                  </a:txBody>
                  <a:tcPr/>
                </a:tc>
                <a:extLst>
                  <a:ext uri="{0D108BD9-81ED-4DB2-BD59-A6C34878D82A}">
                    <a16:rowId xmlns:a16="http://schemas.microsoft.com/office/drawing/2014/main" val="2805706818"/>
                  </a:ext>
                </a:extLst>
              </a:tr>
              <a:tr h="1028990">
                <a:tc>
                  <a:txBody>
                    <a:bodyPr/>
                    <a:lstStyle/>
                    <a:p>
                      <a:r>
                        <a:rPr kumimoji="1" lang="ja-JP" altLang="en-US" sz="2800" dirty="0">
                          <a:latin typeface="ＭＳ 明朝" panose="02020609040205080304" pitchFamily="17" charset="-128"/>
                          <a:ea typeface="ＭＳ 明朝" panose="02020609040205080304" pitchFamily="17" charset="-128"/>
                        </a:rPr>
                        <a:t>５．考察</a:t>
                      </a:r>
                    </a:p>
                  </a:txBody>
                  <a:tcPr anchor="ctr"/>
                </a:tc>
                <a:tc>
                  <a:txBody>
                    <a:bodyPr/>
                    <a:lstStyle/>
                    <a:p>
                      <a:r>
                        <a:rPr kumimoji="1" lang="ja-JP" altLang="en-US" sz="2800" dirty="0">
                          <a:solidFill>
                            <a:srgbClr val="0000FF"/>
                          </a:solidFill>
                        </a:rPr>
                        <a:t>「結果と分析」および事実⑤から、言葉と脳が関係しているのではないか</a:t>
                      </a:r>
                    </a:p>
                  </a:txBody>
                  <a:tcPr/>
                </a:tc>
                <a:extLst>
                  <a:ext uri="{0D108BD9-81ED-4DB2-BD59-A6C34878D82A}">
                    <a16:rowId xmlns:a16="http://schemas.microsoft.com/office/drawing/2014/main" val="658703821"/>
                  </a:ext>
                </a:extLst>
              </a:tr>
              <a:tr h="592251">
                <a:tc>
                  <a:txBody>
                    <a:bodyPr/>
                    <a:lstStyle/>
                    <a:p>
                      <a:r>
                        <a:rPr kumimoji="1" lang="ja-JP" altLang="en-US" sz="2800" dirty="0">
                          <a:latin typeface="ＭＳ 明朝" panose="02020609040205080304" pitchFamily="17" charset="-128"/>
                          <a:ea typeface="ＭＳ 明朝" panose="02020609040205080304" pitchFamily="17" charset="-128"/>
                        </a:rPr>
                        <a:t>６．結論</a:t>
                      </a:r>
                      <a:endParaRPr kumimoji="1" lang="en-US" altLang="ja-JP" sz="2800" dirty="0">
                        <a:latin typeface="ＭＳ 明朝" panose="02020609040205080304" pitchFamily="17" charset="-128"/>
                        <a:ea typeface="ＭＳ 明朝" panose="02020609040205080304" pitchFamily="17" charset="-128"/>
                      </a:endParaRPr>
                    </a:p>
                  </a:txBody>
                  <a:tcPr/>
                </a:tc>
                <a:tc>
                  <a:txBody>
                    <a:bodyPr/>
                    <a:lstStyle/>
                    <a:p>
                      <a:r>
                        <a:rPr kumimoji="1" lang="ja-JP" altLang="en-US" sz="2800" dirty="0" smtClean="0"/>
                        <a:t>上記１</a:t>
                      </a:r>
                      <a:r>
                        <a:rPr kumimoji="1" lang="ja-JP" altLang="en-US" sz="2800" dirty="0"/>
                        <a:t>～５をまとめる</a:t>
                      </a:r>
                    </a:p>
                  </a:txBody>
                  <a:tcPr/>
                </a:tc>
                <a:extLst>
                  <a:ext uri="{0D108BD9-81ED-4DB2-BD59-A6C34878D82A}">
                    <a16:rowId xmlns:a16="http://schemas.microsoft.com/office/drawing/2014/main" val="863468281"/>
                  </a:ext>
                </a:extLst>
              </a:tr>
              <a:tr h="592251">
                <a:tc>
                  <a:txBody>
                    <a:bodyPr/>
                    <a:lstStyle/>
                    <a:p>
                      <a:r>
                        <a:rPr kumimoji="1" lang="ja-JP" altLang="en-US" sz="2800" dirty="0">
                          <a:latin typeface="ＭＳ 明朝" panose="02020609040205080304" pitchFamily="17" charset="-128"/>
                          <a:ea typeface="ＭＳ 明朝" panose="02020609040205080304" pitchFamily="17" charset="-128"/>
                        </a:rPr>
                        <a:t>７．参考文献</a:t>
                      </a:r>
                    </a:p>
                  </a:txBody>
                  <a:tcPr/>
                </a:tc>
                <a:tc>
                  <a:txBody>
                    <a:bodyPr/>
                    <a:lstStyle/>
                    <a:p>
                      <a:r>
                        <a:rPr kumimoji="1" lang="ja-JP" altLang="en-US" sz="2800" dirty="0"/>
                        <a:t>事実①～⑤の出典を示す</a:t>
                      </a:r>
                    </a:p>
                  </a:txBody>
                  <a:tcPr/>
                </a:tc>
                <a:extLst>
                  <a:ext uri="{0D108BD9-81ED-4DB2-BD59-A6C34878D82A}">
                    <a16:rowId xmlns:a16="http://schemas.microsoft.com/office/drawing/2014/main" val="2465269176"/>
                  </a:ext>
                </a:extLst>
              </a:tr>
            </a:tbl>
          </a:graphicData>
        </a:graphic>
      </p:graphicFrame>
    </p:spTree>
    <p:extLst>
      <p:ext uri="{BB962C8B-B14F-4D97-AF65-F5344CB8AC3E}">
        <p14:creationId xmlns:p14="http://schemas.microsoft.com/office/powerpoint/2010/main" val="304558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t>本日の課題</a:t>
            </a:r>
          </a:p>
        </p:txBody>
      </p:sp>
      <p:sp>
        <p:nvSpPr>
          <p:cNvPr id="3" name="コンテンツ プレースホルダー 2"/>
          <p:cNvSpPr>
            <a:spLocks noGrp="1"/>
          </p:cNvSpPr>
          <p:nvPr>
            <p:ph idx="1"/>
          </p:nvPr>
        </p:nvSpPr>
        <p:spPr/>
        <p:txBody>
          <a:bodyPr>
            <a:normAutofit/>
          </a:bodyPr>
          <a:lstStyle/>
          <a:p>
            <a:pPr marL="45720" indent="0">
              <a:buNone/>
            </a:pPr>
            <a:r>
              <a:rPr kumimoji="1" lang="ja-JP" altLang="en-US" sz="4400" dirty="0"/>
              <a:t>①ロジカル・ライティングとは？</a:t>
            </a:r>
            <a:endParaRPr kumimoji="1" lang="en-US" altLang="ja-JP" sz="4400" dirty="0"/>
          </a:p>
          <a:p>
            <a:pPr marL="45720" indent="0">
              <a:buNone/>
            </a:pPr>
            <a:r>
              <a:rPr lang="ja-JP" altLang="en-US" sz="4400" dirty="0"/>
              <a:t>②</a:t>
            </a:r>
            <a:r>
              <a:rPr kumimoji="1" lang="ja-JP" altLang="en-US" sz="4400" dirty="0"/>
              <a:t>レポートの構成とは？</a:t>
            </a:r>
            <a:endParaRPr kumimoji="1" lang="en-US" altLang="ja-JP" sz="4400" dirty="0"/>
          </a:p>
          <a:p>
            <a:pPr marL="45720" indent="0">
              <a:buNone/>
            </a:pPr>
            <a:r>
              <a:rPr lang="ja-JP" altLang="en-US" sz="4400" dirty="0"/>
              <a:t>③各構成の役割とは？</a:t>
            </a:r>
            <a:endParaRPr lang="en-US" altLang="ja-JP" sz="4400" dirty="0"/>
          </a:p>
          <a:p>
            <a:pPr marL="45720" indent="0">
              <a:buNone/>
            </a:pPr>
            <a:endParaRPr kumimoji="1" lang="ja-JP" altLang="en-US" sz="4400" dirty="0"/>
          </a:p>
        </p:txBody>
      </p:sp>
    </p:spTree>
    <p:extLst>
      <p:ext uri="{BB962C8B-B14F-4D97-AF65-F5344CB8AC3E}">
        <p14:creationId xmlns:p14="http://schemas.microsoft.com/office/powerpoint/2010/main" val="257939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目的：書き出し</a:t>
            </a:r>
            <a:endParaRPr kumimoji="1" lang="ja-JP" altLang="en-US" sz="4800" dirty="0"/>
          </a:p>
        </p:txBody>
      </p:sp>
      <p:sp>
        <p:nvSpPr>
          <p:cNvPr id="3" name="コンテンツ プレースホルダー 2"/>
          <p:cNvSpPr>
            <a:spLocks noGrp="1"/>
          </p:cNvSpPr>
          <p:nvPr>
            <p:ph idx="1"/>
          </p:nvPr>
        </p:nvSpPr>
        <p:spPr>
          <a:xfrm>
            <a:off x="1086079" y="1740665"/>
            <a:ext cx="10239260" cy="1850834"/>
          </a:xfrm>
        </p:spPr>
        <p:txBody>
          <a:bodyPr>
            <a:normAutofit/>
          </a:bodyPr>
          <a:lstStyle/>
          <a:p>
            <a:pPr marL="45720" indent="0">
              <a:buNone/>
            </a:pPr>
            <a:r>
              <a:rPr kumimoji="1" lang="ja-JP" altLang="en-US" sz="4400" dirty="0"/>
              <a:t>一般論から書き出す</a:t>
            </a:r>
            <a:endParaRPr kumimoji="1" lang="en-US" altLang="ja-JP" sz="4400" dirty="0"/>
          </a:p>
          <a:p>
            <a:pPr marL="45720" indent="0">
              <a:buNone/>
            </a:pPr>
            <a:r>
              <a:rPr lang="ja-JP" altLang="en-US" sz="4400" dirty="0"/>
              <a:t>　</a:t>
            </a:r>
            <a:r>
              <a:rPr lang="en-US" altLang="ja-JP" sz="4400" dirty="0"/>
              <a:t>×</a:t>
            </a:r>
            <a:r>
              <a:rPr lang="ja-JP" altLang="en-US" sz="4400" dirty="0"/>
              <a:t>「私は～～と思った。」　</a:t>
            </a:r>
            <a:endParaRPr lang="en-US" altLang="ja-JP" sz="4400" dirty="0"/>
          </a:p>
        </p:txBody>
      </p:sp>
      <p:sp>
        <p:nvSpPr>
          <p:cNvPr id="5" name="正方形/長方形 4"/>
          <p:cNvSpPr/>
          <p:nvPr/>
        </p:nvSpPr>
        <p:spPr>
          <a:xfrm>
            <a:off x="1529048" y="3470313"/>
            <a:ext cx="9353321" cy="1200329"/>
          </a:xfrm>
          <a:prstGeom prst="rect">
            <a:avLst/>
          </a:prstGeom>
          <a:ln w="19050">
            <a:solidFill>
              <a:schemeClr val="tx1"/>
            </a:solidFill>
          </a:ln>
        </p:spPr>
        <p:txBody>
          <a:bodyPr wrap="square">
            <a:spAutoFit/>
          </a:bodyPr>
          <a:lstStyle/>
          <a:p>
            <a:pPr marL="45720" indent="0">
              <a:buNone/>
            </a:pPr>
            <a:r>
              <a:rPr lang="ja-JP" altLang="en-US" sz="3600" dirty="0" smtClean="0">
                <a:solidFill>
                  <a:srgbClr val="FF0000"/>
                </a:solidFill>
              </a:rPr>
              <a:t>右</a:t>
            </a:r>
            <a:r>
              <a:rPr lang="ja-JP" altLang="en-US" sz="3600" dirty="0">
                <a:solidFill>
                  <a:srgbClr val="FF0000"/>
                </a:solidFill>
              </a:rPr>
              <a:t>利きと左利きの比率は</a:t>
            </a:r>
            <a:r>
              <a:rPr lang="ja-JP" altLang="en-US" sz="3600" dirty="0" smtClean="0">
                <a:solidFill>
                  <a:srgbClr val="FF0000"/>
                </a:solidFill>
              </a:rPr>
              <a:t>９：１（</a:t>
            </a:r>
            <a:r>
              <a:rPr lang="ja-JP" altLang="en-US" sz="3600" dirty="0">
                <a:solidFill>
                  <a:srgbClr val="FF0000"/>
                </a:solidFill>
              </a:rPr>
              <a:t>総務省統計局</a:t>
            </a:r>
            <a:r>
              <a:rPr lang="en-US" altLang="ja-JP" sz="3600" dirty="0">
                <a:solidFill>
                  <a:srgbClr val="FF0000"/>
                </a:solidFill>
              </a:rPr>
              <a:t>.2020</a:t>
            </a:r>
            <a:r>
              <a:rPr lang="ja-JP" altLang="en-US" sz="3600" dirty="0">
                <a:solidFill>
                  <a:srgbClr val="FF0000"/>
                </a:solidFill>
              </a:rPr>
              <a:t>）。</a:t>
            </a:r>
            <a:endParaRPr kumimoji="1" lang="ja-JP" altLang="en-US" sz="3600" dirty="0">
              <a:solidFill>
                <a:srgbClr val="FF0000"/>
              </a:solidFill>
            </a:endParaRPr>
          </a:p>
        </p:txBody>
      </p:sp>
    </p:spTree>
    <p:extLst>
      <p:ext uri="{BB962C8B-B14F-4D97-AF65-F5344CB8AC3E}">
        <p14:creationId xmlns:p14="http://schemas.microsoft.com/office/powerpoint/2010/main" val="384396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9837" y="381000"/>
            <a:ext cx="11422897" cy="1447800"/>
          </a:xfrm>
        </p:spPr>
        <p:txBody>
          <a:bodyPr>
            <a:noAutofit/>
          </a:bodyPr>
          <a:lstStyle/>
          <a:p>
            <a:r>
              <a:rPr lang="ja-JP" altLang="en-US" sz="4800" dirty="0"/>
              <a:t>目的</a:t>
            </a:r>
            <a:r>
              <a:rPr lang="ja-JP" altLang="en-US" sz="4800" dirty="0" smtClean="0"/>
              <a:t>：リサーチクエスチョンを</a:t>
            </a:r>
            <a:r>
              <a:rPr lang="en-US" altLang="ja-JP" sz="4800" dirty="0" smtClean="0"/>
              <a:t/>
            </a:r>
            <a:br>
              <a:rPr lang="en-US" altLang="ja-JP" sz="4800" dirty="0" smtClean="0"/>
            </a:br>
            <a:r>
              <a:rPr lang="ja-JP" altLang="en-US" sz="4800" dirty="0" smtClean="0"/>
              <a:t>　　　　　　　　　　　　定義付け</a:t>
            </a:r>
            <a:r>
              <a:rPr lang="ja-JP" altLang="en-US" sz="4800" dirty="0"/>
              <a:t>する</a:t>
            </a:r>
            <a:endParaRPr kumimoji="1" lang="ja-JP" altLang="en-US" sz="4800" dirty="0"/>
          </a:p>
        </p:txBody>
      </p:sp>
      <p:sp>
        <p:nvSpPr>
          <p:cNvPr id="3" name="コンテンツ プレースホルダー 2"/>
          <p:cNvSpPr>
            <a:spLocks noGrp="1"/>
          </p:cNvSpPr>
          <p:nvPr>
            <p:ph idx="1"/>
          </p:nvPr>
        </p:nvSpPr>
        <p:spPr>
          <a:xfrm>
            <a:off x="1295400" y="1828800"/>
            <a:ext cx="10687334" cy="4114800"/>
          </a:xfrm>
        </p:spPr>
        <p:txBody>
          <a:bodyPr>
            <a:normAutofit/>
          </a:bodyPr>
          <a:lstStyle/>
          <a:p>
            <a:pPr marL="45720" indent="0">
              <a:buNone/>
            </a:pPr>
            <a:r>
              <a:rPr kumimoji="1" lang="ja-JP" altLang="en-US" sz="4800" dirty="0"/>
              <a:t>運動</a:t>
            </a:r>
            <a:endParaRPr kumimoji="1" lang="en-US" altLang="ja-JP" sz="4800" dirty="0"/>
          </a:p>
          <a:p>
            <a:pPr marL="45720" indent="0">
              <a:buNone/>
            </a:pPr>
            <a:r>
              <a:rPr kumimoji="1" lang="ja-JP" altLang="en-US" sz="4800" dirty="0"/>
              <a:t>　＝スポーツ（体育）</a:t>
            </a:r>
            <a:endParaRPr kumimoji="1" lang="en-US" altLang="ja-JP" sz="4800" dirty="0"/>
          </a:p>
          <a:p>
            <a:pPr marL="45720" indent="0">
              <a:buNone/>
            </a:pPr>
            <a:r>
              <a:rPr lang="ja-JP" altLang="en-US" sz="4800" dirty="0"/>
              <a:t>　＝物体が移動すること（物理）</a:t>
            </a:r>
            <a:endParaRPr lang="en-US" altLang="ja-JP" sz="4800" dirty="0"/>
          </a:p>
          <a:p>
            <a:pPr marL="45720" indent="0">
              <a:buNone/>
            </a:pPr>
            <a:r>
              <a:rPr kumimoji="1" lang="ja-JP" altLang="en-US" sz="4800" dirty="0"/>
              <a:t>　＝団体の社会行動（現社）</a:t>
            </a:r>
          </a:p>
        </p:txBody>
      </p:sp>
    </p:spTree>
    <p:extLst>
      <p:ext uri="{BB962C8B-B14F-4D97-AF65-F5344CB8AC3E}">
        <p14:creationId xmlns:p14="http://schemas.microsoft.com/office/powerpoint/2010/main" val="154501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399" y="381000"/>
            <a:ext cx="10898155" cy="1143000"/>
          </a:xfrm>
        </p:spPr>
        <p:txBody>
          <a:bodyPr>
            <a:normAutofit/>
          </a:bodyPr>
          <a:lstStyle/>
          <a:p>
            <a:r>
              <a:rPr lang="ja-JP" altLang="en-US" sz="4800" dirty="0" smtClean="0"/>
              <a:t>リサーチクエスチョンを</a:t>
            </a:r>
            <a:r>
              <a:rPr lang="ja-JP" altLang="en-US" sz="4800" dirty="0"/>
              <a:t>定義付けする</a:t>
            </a:r>
            <a:endParaRPr kumimoji="1" lang="ja-JP" altLang="en-US" sz="4800" dirty="0"/>
          </a:p>
        </p:txBody>
      </p:sp>
      <p:sp>
        <p:nvSpPr>
          <p:cNvPr id="3" name="コンテンツ プレースホルダー 2"/>
          <p:cNvSpPr>
            <a:spLocks noGrp="1"/>
          </p:cNvSpPr>
          <p:nvPr>
            <p:ph idx="1"/>
          </p:nvPr>
        </p:nvSpPr>
        <p:spPr>
          <a:xfrm>
            <a:off x="1295399" y="1828800"/>
            <a:ext cx="9938657" cy="815248"/>
          </a:xfrm>
        </p:spPr>
        <p:txBody>
          <a:bodyPr>
            <a:normAutofit/>
          </a:bodyPr>
          <a:lstStyle/>
          <a:p>
            <a:pPr marL="45720" indent="0">
              <a:buNone/>
            </a:pPr>
            <a:r>
              <a:rPr kumimoji="1" lang="ja-JP" altLang="en-US" sz="4000" b="1" dirty="0"/>
              <a:t>右利き</a:t>
            </a:r>
            <a:r>
              <a:rPr kumimoji="1" lang="ja-JP" altLang="en-US" sz="4000" dirty="0"/>
              <a:t>の定義とは</a:t>
            </a:r>
            <a:r>
              <a:rPr kumimoji="1" lang="ja-JP" altLang="en-US" sz="4000" dirty="0" smtClean="0"/>
              <a:t>？</a:t>
            </a:r>
            <a:endParaRPr kumimoji="1" lang="ja-JP" altLang="en-US" sz="4000" dirty="0"/>
          </a:p>
        </p:txBody>
      </p:sp>
      <p:sp>
        <p:nvSpPr>
          <p:cNvPr id="4" name="正方形/長方形 3"/>
          <p:cNvSpPr/>
          <p:nvPr/>
        </p:nvSpPr>
        <p:spPr>
          <a:xfrm>
            <a:off x="1426486" y="2802082"/>
            <a:ext cx="9676482" cy="1323439"/>
          </a:xfrm>
          <a:prstGeom prst="rect">
            <a:avLst/>
          </a:prstGeom>
          <a:ln w="19050">
            <a:solidFill>
              <a:schemeClr val="tx1"/>
            </a:solidFill>
          </a:ln>
        </p:spPr>
        <p:txBody>
          <a:bodyPr wrap="square">
            <a:spAutoFit/>
          </a:bodyPr>
          <a:lstStyle/>
          <a:p>
            <a:r>
              <a:rPr lang="ja-JP" altLang="en-US" sz="4000" dirty="0" smtClean="0">
                <a:solidFill>
                  <a:srgbClr val="FF0000"/>
                </a:solidFill>
              </a:rPr>
              <a:t>文字</a:t>
            </a:r>
            <a:r>
              <a:rPr lang="ja-JP" altLang="en-US" sz="4000" dirty="0">
                <a:solidFill>
                  <a:srgbClr val="FF0000"/>
                </a:solidFill>
              </a:rPr>
              <a:t>を書いたり箸を持ったりする場合に通常使う</a:t>
            </a:r>
            <a:r>
              <a:rPr lang="ja-JP" altLang="en-US" sz="4000" dirty="0" smtClean="0">
                <a:solidFill>
                  <a:srgbClr val="FF0000"/>
                </a:solidFill>
              </a:rPr>
              <a:t>手</a:t>
            </a:r>
            <a:endParaRPr lang="ja-JP" altLang="en-US" sz="4000" dirty="0">
              <a:solidFill>
                <a:srgbClr val="FF0000"/>
              </a:solidFill>
            </a:endParaRPr>
          </a:p>
        </p:txBody>
      </p:sp>
    </p:spTree>
    <p:extLst>
      <p:ext uri="{BB962C8B-B14F-4D97-AF65-F5344CB8AC3E}">
        <p14:creationId xmlns:p14="http://schemas.microsoft.com/office/powerpoint/2010/main" val="68698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8498" y="381000"/>
            <a:ext cx="11290040" cy="1143000"/>
          </a:xfrm>
        </p:spPr>
        <p:txBody>
          <a:bodyPr>
            <a:normAutofit fontScale="90000"/>
          </a:bodyPr>
          <a:lstStyle/>
          <a:p>
            <a:r>
              <a:rPr lang="ja-JP" altLang="en-US" sz="4800" dirty="0"/>
              <a:t>目的：</a:t>
            </a:r>
            <a:r>
              <a:rPr kumimoji="1" lang="ja-JP" altLang="en-US" sz="4800" dirty="0"/>
              <a:t>研究テーマ</a:t>
            </a:r>
            <a:r>
              <a:rPr kumimoji="1" lang="ja-JP" altLang="en-US" sz="4800" dirty="0" smtClean="0"/>
              <a:t>とリサーチクエスチョン</a:t>
            </a:r>
            <a:r>
              <a:rPr kumimoji="1" lang="en-US" altLang="ja-JP" sz="4800" dirty="0"/>
              <a:t/>
            </a:r>
            <a:br>
              <a:rPr kumimoji="1" lang="en-US" altLang="ja-JP" sz="4800" dirty="0"/>
            </a:br>
            <a:r>
              <a:rPr lang="ja-JP" altLang="en-US" sz="4800" dirty="0"/>
              <a:t>　　　　　　　　　</a:t>
            </a:r>
            <a:r>
              <a:rPr lang="ja-JP" altLang="en-US" sz="4800" dirty="0" smtClean="0"/>
              <a:t>　　　</a:t>
            </a:r>
            <a:r>
              <a:rPr kumimoji="1" lang="ja-JP" altLang="en-US" sz="4800" dirty="0" smtClean="0"/>
              <a:t>の</a:t>
            </a:r>
            <a:r>
              <a:rPr kumimoji="1" lang="ja-JP" altLang="en-US" sz="4800" dirty="0"/>
              <a:t>関係を説明する</a:t>
            </a:r>
            <a:endParaRPr kumimoji="1" lang="ja-JP" altLang="en-US" sz="2800" dirty="0"/>
          </a:p>
        </p:txBody>
      </p:sp>
      <p:sp>
        <p:nvSpPr>
          <p:cNvPr id="3" name="コンテンツ プレースホルダー 2"/>
          <p:cNvSpPr>
            <a:spLocks noGrp="1"/>
          </p:cNvSpPr>
          <p:nvPr>
            <p:ph idx="1"/>
          </p:nvPr>
        </p:nvSpPr>
        <p:spPr>
          <a:xfrm>
            <a:off x="727788" y="1443135"/>
            <a:ext cx="11122089" cy="4644325"/>
          </a:xfrm>
        </p:spPr>
        <p:txBody>
          <a:bodyPr>
            <a:noAutofit/>
          </a:bodyPr>
          <a:lstStyle/>
          <a:p>
            <a:pPr marL="45720" indent="0">
              <a:buNone/>
            </a:pPr>
            <a:r>
              <a:rPr lang="ja-JP" altLang="en-US" sz="3600" b="1" u="sng" dirty="0" smtClean="0"/>
              <a:t>リサーチクエスチョン</a:t>
            </a:r>
            <a:endParaRPr lang="en-US" altLang="ja-JP" sz="3600" b="1" u="sng" dirty="0"/>
          </a:p>
          <a:p>
            <a:pPr marL="45720" indent="0">
              <a:buNone/>
            </a:pPr>
            <a:r>
              <a:rPr lang="ja-JP" altLang="en-US" sz="3600" dirty="0"/>
              <a:t> 研究の動機となる、解明・解決したいこと、課題</a:t>
            </a:r>
          </a:p>
          <a:p>
            <a:pPr marL="45720" indent="0">
              <a:buNone/>
            </a:pPr>
            <a:r>
              <a:rPr lang="ja-JP" altLang="en-US" sz="3600" b="1" u="sng" dirty="0"/>
              <a:t>研究テーマ</a:t>
            </a:r>
            <a:endParaRPr lang="en-US" altLang="ja-JP" sz="3600" b="1" u="sng" dirty="0"/>
          </a:p>
          <a:p>
            <a:pPr marL="45720" indent="0">
              <a:buNone/>
            </a:pPr>
            <a:r>
              <a:rPr lang="ja-JP" altLang="en-US" sz="3600" dirty="0"/>
              <a:t> </a:t>
            </a:r>
            <a:r>
              <a:rPr lang="ja-JP" altLang="en-US" sz="3600" dirty="0" smtClean="0"/>
              <a:t>リサーチクエスチョンを</a:t>
            </a:r>
            <a:r>
              <a:rPr lang="ja-JP" altLang="en-US" sz="3600" dirty="0"/>
              <a:t>解明する</a:t>
            </a:r>
            <a:r>
              <a:rPr lang="ja-JP" altLang="en-US" sz="3600" dirty="0" smtClean="0"/>
              <a:t>ための方法・観点</a:t>
            </a:r>
            <a:endParaRPr lang="en-US" altLang="ja-JP" sz="3600" dirty="0"/>
          </a:p>
        </p:txBody>
      </p:sp>
      <p:sp>
        <p:nvSpPr>
          <p:cNvPr id="4" name="直方体 3"/>
          <p:cNvSpPr/>
          <p:nvPr/>
        </p:nvSpPr>
        <p:spPr>
          <a:xfrm>
            <a:off x="4667179" y="4639392"/>
            <a:ext cx="3245925" cy="1492898"/>
          </a:xfrm>
          <a:prstGeom prst="cub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t>リサーチ</a:t>
            </a:r>
            <a:endParaRPr kumimoji="1" lang="en-US" altLang="ja-JP" sz="3200" dirty="0" smtClean="0"/>
          </a:p>
          <a:p>
            <a:pPr algn="ctr"/>
            <a:r>
              <a:rPr kumimoji="1" lang="ja-JP" altLang="en-US" sz="3200" dirty="0" smtClean="0"/>
              <a:t>クエスチョン</a:t>
            </a:r>
            <a:endParaRPr kumimoji="1" lang="ja-JP" altLang="en-US" sz="3200" dirty="0"/>
          </a:p>
        </p:txBody>
      </p:sp>
      <p:sp>
        <p:nvSpPr>
          <p:cNvPr id="5" name="V 字形矢印 4"/>
          <p:cNvSpPr/>
          <p:nvPr/>
        </p:nvSpPr>
        <p:spPr>
          <a:xfrm rot="1760512" flipH="1">
            <a:off x="7427366" y="5736649"/>
            <a:ext cx="1981178" cy="933061"/>
          </a:xfrm>
          <a:prstGeom prst="notchedRightArrow">
            <a:avLst>
              <a:gd name="adj1" fmla="val 66000"/>
              <a:gd name="adj2"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t>研究テーマ</a:t>
            </a:r>
            <a:r>
              <a:rPr kumimoji="1" lang="en-US" altLang="ja-JP" sz="2400" dirty="0"/>
              <a:t>A</a:t>
            </a:r>
            <a:endParaRPr kumimoji="1" lang="ja-JP" altLang="en-US" sz="2400" dirty="0"/>
          </a:p>
        </p:txBody>
      </p:sp>
      <p:sp>
        <p:nvSpPr>
          <p:cNvPr id="7" name="V 字形矢印 6"/>
          <p:cNvSpPr/>
          <p:nvPr/>
        </p:nvSpPr>
        <p:spPr>
          <a:xfrm rot="967513">
            <a:off x="3117580" y="4362623"/>
            <a:ext cx="1981178" cy="933061"/>
          </a:xfrm>
          <a:prstGeom prst="notchedRightArrow">
            <a:avLst>
              <a:gd name="adj1" fmla="val 70000"/>
              <a:gd name="adj2"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t>研究テーマ</a:t>
            </a:r>
            <a:r>
              <a:rPr kumimoji="1" lang="en-US" altLang="ja-JP" sz="2400" dirty="0"/>
              <a:t>D</a:t>
            </a:r>
            <a:endParaRPr kumimoji="1" lang="ja-JP" altLang="en-US" sz="2400" dirty="0"/>
          </a:p>
        </p:txBody>
      </p:sp>
      <p:sp>
        <p:nvSpPr>
          <p:cNvPr id="8" name="V 字形矢印 7"/>
          <p:cNvSpPr/>
          <p:nvPr/>
        </p:nvSpPr>
        <p:spPr>
          <a:xfrm rot="20410241">
            <a:off x="2891253" y="5694206"/>
            <a:ext cx="1981178" cy="933061"/>
          </a:xfrm>
          <a:prstGeom prst="notchedRightArrow">
            <a:avLst>
              <a:gd name="adj1" fmla="val 66000"/>
              <a:gd name="adj2"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t>研究テーマ</a:t>
            </a:r>
            <a:r>
              <a:rPr kumimoji="1" lang="en-US" altLang="ja-JP" sz="2400" dirty="0"/>
              <a:t>C</a:t>
            </a:r>
            <a:endParaRPr kumimoji="1" lang="ja-JP" altLang="en-US" sz="2400" dirty="0"/>
          </a:p>
        </p:txBody>
      </p:sp>
      <p:sp>
        <p:nvSpPr>
          <p:cNvPr id="9" name="V 字形矢印 8"/>
          <p:cNvSpPr/>
          <p:nvPr/>
        </p:nvSpPr>
        <p:spPr>
          <a:xfrm rot="20667609" flipH="1">
            <a:off x="7588556" y="4441296"/>
            <a:ext cx="1981178" cy="933061"/>
          </a:xfrm>
          <a:prstGeom prst="notchedRightArrow">
            <a:avLst>
              <a:gd name="adj1" fmla="val 66000"/>
              <a:gd name="adj2"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t>研究テーマ</a:t>
            </a:r>
            <a:r>
              <a:rPr kumimoji="1" lang="en-US" altLang="ja-JP" sz="2400" dirty="0"/>
              <a:t>B</a:t>
            </a:r>
            <a:endParaRPr kumimoji="1" lang="ja-JP" altLang="en-US" sz="2400" dirty="0"/>
          </a:p>
        </p:txBody>
      </p:sp>
    </p:spTree>
    <p:extLst>
      <p:ext uri="{BB962C8B-B14F-4D97-AF65-F5344CB8AC3E}">
        <p14:creationId xmlns:p14="http://schemas.microsoft.com/office/powerpoint/2010/main" val="116971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608" y="381000"/>
            <a:ext cx="11446526" cy="1425766"/>
          </a:xfrm>
        </p:spPr>
        <p:txBody>
          <a:bodyPr>
            <a:noAutofit/>
          </a:bodyPr>
          <a:lstStyle/>
          <a:p>
            <a:r>
              <a:rPr lang="ja-JP" altLang="en-US" sz="4400" dirty="0" smtClean="0"/>
              <a:t>「</a:t>
            </a:r>
            <a:r>
              <a:rPr lang="ja-JP" altLang="en-US" sz="4400" dirty="0"/>
              <a:t>リサーチクエスチョン</a:t>
            </a:r>
            <a:r>
              <a:rPr lang="ja-JP" altLang="en-US" sz="4400" dirty="0" smtClean="0"/>
              <a:t>」</a:t>
            </a:r>
            <a:r>
              <a:rPr lang="ja-JP" altLang="en-US" sz="4400" dirty="0" smtClean="0"/>
              <a:t>と「</a:t>
            </a:r>
            <a:r>
              <a:rPr lang="ja-JP" altLang="en-US" sz="4400" dirty="0"/>
              <a:t>研究テーマ</a:t>
            </a:r>
            <a:r>
              <a:rPr lang="ja-JP" altLang="en-US" sz="4400" dirty="0" smtClean="0"/>
              <a:t>」</a:t>
            </a:r>
            <a:r>
              <a:rPr lang="en-US" altLang="ja-JP" sz="4400" dirty="0" smtClean="0"/>
              <a:t/>
            </a:r>
            <a:br>
              <a:rPr lang="en-US" altLang="ja-JP" sz="4400" dirty="0" smtClean="0"/>
            </a:br>
            <a:r>
              <a:rPr lang="ja-JP" altLang="en-US" sz="4400" dirty="0"/>
              <a:t>　</a:t>
            </a:r>
            <a:r>
              <a:rPr lang="ja-JP" altLang="en-US" sz="4400" dirty="0" smtClean="0"/>
              <a:t>　　　　　　　　　　　　　　　</a:t>
            </a:r>
            <a:r>
              <a:rPr lang="ja-JP" altLang="en-US" sz="4400" dirty="0" smtClean="0"/>
              <a:t>と</a:t>
            </a:r>
            <a:r>
              <a:rPr lang="ja-JP" altLang="en-US" sz="4400" dirty="0" smtClean="0"/>
              <a:t>の区別</a:t>
            </a:r>
            <a:endParaRPr kumimoji="1" lang="ja-JP" altLang="en-US" sz="4400" dirty="0"/>
          </a:p>
        </p:txBody>
      </p:sp>
      <p:sp>
        <p:nvSpPr>
          <p:cNvPr id="4" name="正方形/長方形 3"/>
          <p:cNvSpPr/>
          <p:nvPr/>
        </p:nvSpPr>
        <p:spPr>
          <a:xfrm>
            <a:off x="559837" y="1638817"/>
            <a:ext cx="11283297" cy="1754326"/>
          </a:xfrm>
          <a:prstGeom prst="rect">
            <a:avLst/>
          </a:prstGeom>
        </p:spPr>
        <p:txBody>
          <a:bodyPr wrap="square">
            <a:spAutoFit/>
          </a:bodyPr>
          <a:lstStyle/>
          <a:p>
            <a:r>
              <a:rPr lang="ja-JP" altLang="en-US" sz="3600" dirty="0" smtClean="0"/>
              <a:t>（例）</a:t>
            </a:r>
            <a:endParaRPr lang="en-US" altLang="ja-JP" sz="3600" dirty="0" smtClean="0"/>
          </a:p>
          <a:p>
            <a:pPr marL="571500" indent="-571500">
              <a:buFont typeface="Wingdings" panose="05000000000000000000" pitchFamily="2" charset="2"/>
              <a:buChar char="p"/>
            </a:pPr>
            <a:r>
              <a:rPr lang="ja-JP" altLang="en-US" sz="3600" dirty="0" smtClean="0"/>
              <a:t>リサーチ</a:t>
            </a:r>
            <a:r>
              <a:rPr lang="ja-JP" altLang="en-US" sz="3600" dirty="0"/>
              <a:t>・クエスチョン</a:t>
            </a:r>
            <a:endParaRPr lang="en-US" altLang="ja-JP" sz="3600" dirty="0" smtClean="0"/>
          </a:p>
          <a:p>
            <a:pPr lvl="1"/>
            <a:r>
              <a:rPr lang="ja-JP" altLang="en-US" sz="3600" b="1" dirty="0" smtClean="0">
                <a:solidFill>
                  <a:srgbClr val="FF0000"/>
                </a:solidFill>
              </a:rPr>
              <a:t>　なぜ</a:t>
            </a:r>
            <a:r>
              <a:rPr lang="ja-JP" altLang="en-US" sz="3600" b="1" dirty="0">
                <a:solidFill>
                  <a:srgbClr val="FF0000"/>
                </a:solidFill>
              </a:rPr>
              <a:t>右利きの人が多いのか</a:t>
            </a:r>
            <a:endParaRPr lang="en-US" altLang="ja-JP" sz="3600" b="1" dirty="0">
              <a:solidFill>
                <a:srgbClr val="FF0000"/>
              </a:solidFill>
            </a:endParaRPr>
          </a:p>
        </p:txBody>
      </p:sp>
      <p:sp>
        <p:nvSpPr>
          <p:cNvPr id="6" name="正方形/長方形 5"/>
          <p:cNvSpPr/>
          <p:nvPr/>
        </p:nvSpPr>
        <p:spPr>
          <a:xfrm>
            <a:off x="559837" y="3792250"/>
            <a:ext cx="11457992" cy="2308324"/>
          </a:xfrm>
          <a:prstGeom prst="rect">
            <a:avLst/>
          </a:prstGeom>
        </p:spPr>
        <p:txBody>
          <a:bodyPr wrap="square">
            <a:spAutoFit/>
          </a:bodyPr>
          <a:lstStyle/>
          <a:p>
            <a:pPr marL="571500" indent="-571500">
              <a:buFont typeface="Wingdings" panose="05000000000000000000" pitchFamily="2" charset="2"/>
              <a:buChar char="p"/>
            </a:pPr>
            <a:r>
              <a:rPr lang="ja-JP" altLang="en-US" sz="3600" dirty="0"/>
              <a:t>研究テーマ</a:t>
            </a:r>
            <a:endParaRPr lang="en-US" altLang="ja-JP" sz="3600" dirty="0"/>
          </a:p>
          <a:p>
            <a:pPr marL="1200150" lvl="1" indent="-742950">
              <a:buFont typeface="+mj-ea"/>
              <a:buAutoNum type="circleNumDbPlain"/>
            </a:pPr>
            <a:r>
              <a:rPr lang="ja-JP" altLang="en-US" sz="3600" b="1" dirty="0" smtClean="0">
                <a:solidFill>
                  <a:srgbClr val="FF0000"/>
                </a:solidFill>
              </a:rPr>
              <a:t>人類史を元に、何が起きたかを調査</a:t>
            </a:r>
            <a:endParaRPr lang="en-US" altLang="ja-JP" sz="3600" b="1" dirty="0" smtClean="0">
              <a:solidFill>
                <a:srgbClr val="FF0000"/>
              </a:solidFill>
            </a:endParaRPr>
          </a:p>
          <a:p>
            <a:pPr marL="1200150" lvl="1" indent="-742950">
              <a:buFont typeface="+mj-ea"/>
              <a:buAutoNum type="circleNumDbPlain"/>
            </a:pPr>
            <a:r>
              <a:rPr lang="ja-JP" altLang="en-US" sz="3600" b="1" dirty="0" smtClean="0">
                <a:solidFill>
                  <a:srgbClr val="FF0000"/>
                </a:solidFill>
              </a:rPr>
              <a:t>人体構造学から、身体の成り立ちについて考察</a:t>
            </a:r>
            <a:endParaRPr lang="en-US" altLang="ja-JP" sz="3600" b="1" dirty="0" smtClean="0">
              <a:solidFill>
                <a:srgbClr val="FF0000"/>
              </a:solidFill>
            </a:endParaRPr>
          </a:p>
          <a:p>
            <a:pPr marL="1200150" lvl="1" indent="-742950">
              <a:buFont typeface="+mj-ea"/>
              <a:buAutoNum type="circleNumDbPlain"/>
            </a:pPr>
            <a:r>
              <a:rPr lang="ja-JP" altLang="en-US" sz="3600" b="1" dirty="0" smtClean="0">
                <a:solidFill>
                  <a:srgbClr val="FF0000"/>
                </a:solidFill>
              </a:rPr>
              <a:t>遺伝学から、生物の形質について調査　　</a:t>
            </a:r>
            <a:r>
              <a:rPr lang="en-US" altLang="ja-JP" sz="3600" b="1" dirty="0" smtClean="0">
                <a:solidFill>
                  <a:srgbClr val="FF0000"/>
                </a:solidFill>
              </a:rPr>
              <a:t>etc…</a:t>
            </a:r>
            <a:endParaRPr lang="en-US" altLang="ja-JP" sz="3600" b="1" dirty="0">
              <a:solidFill>
                <a:srgbClr val="FF0000"/>
              </a:solidFill>
            </a:endParaRPr>
          </a:p>
        </p:txBody>
      </p:sp>
      <p:sp>
        <p:nvSpPr>
          <p:cNvPr id="7" name="円形吹き出し 6"/>
          <p:cNvSpPr/>
          <p:nvPr/>
        </p:nvSpPr>
        <p:spPr>
          <a:xfrm>
            <a:off x="6815393" y="1806766"/>
            <a:ext cx="3536415" cy="892367"/>
          </a:xfrm>
          <a:prstGeom prst="wedgeEllipseCallout">
            <a:avLst>
              <a:gd name="adj1" fmla="val -58530"/>
              <a:gd name="adj2" fmla="val 3657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疑問や課題</a:t>
            </a:r>
            <a:endParaRPr kumimoji="1" lang="ja-JP" altLang="en-US" sz="3200" dirty="0">
              <a:solidFill>
                <a:schemeClr val="tx1"/>
              </a:solidFill>
            </a:endParaRPr>
          </a:p>
        </p:txBody>
      </p:sp>
      <p:sp>
        <p:nvSpPr>
          <p:cNvPr id="8" name="円形吹き出し 7"/>
          <p:cNvSpPr/>
          <p:nvPr/>
        </p:nvSpPr>
        <p:spPr>
          <a:xfrm>
            <a:off x="3944264" y="3293965"/>
            <a:ext cx="3624549" cy="892367"/>
          </a:xfrm>
          <a:prstGeom prst="wedgeEllipseCallout">
            <a:avLst>
              <a:gd name="adj1" fmla="val -58530"/>
              <a:gd name="adj2" fmla="val 3657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解決策の案</a:t>
            </a:r>
            <a:endParaRPr kumimoji="1" lang="ja-JP" altLang="en-US" sz="3200" dirty="0">
              <a:solidFill>
                <a:schemeClr val="tx1"/>
              </a:solidFill>
            </a:endParaRPr>
          </a:p>
        </p:txBody>
      </p:sp>
    </p:spTree>
    <p:extLst>
      <p:ext uri="{BB962C8B-B14F-4D97-AF65-F5344CB8AC3E}">
        <p14:creationId xmlns:p14="http://schemas.microsoft.com/office/powerpoint/2010/main" val="246296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543373" y="1524000"/>
            <a:ext cx="9863380" cy="844627"/>
          </a:xfrm>
        </p:spPr>
        <p:txBody>
          <a:bodyPr>
            <a:noAutofit/>
          </a:bodyPr>
          <a:lstStyle/>
          <a:p>
            <a:pPr marL="45720" indent="0">
              <a:buNone/>
            </a:pPr>
            <a:r>
              <a:rPr lang="ja-JP" altLang="en-US" sz="4800" dirty="0"/>
              <a:t>何を研究テーマとするか？</a:t>
            </a:r>
            <a:endParaRPr lang="en-US" altLang="ja-JP" sz="4800" dirty="0"/>
          </a:p>
          <a:p>
            <a:pPr marL="45720" indent="0">
              <a:buNone/>
            </a:pPr>
            <a:endParaRPr lang="en-US" altLang="ja-JP" sz="4800" dirty="0"/>
          </a:p>
        </p:txBody>
      </p:sp>
      <p:sp>
        <p:nvSpPr>
          <p:cNvPr id="4" name="正方形/長方形 3"/>
          <p:cNvSpPr/>
          <p:nvPr/>
        </p:nvSpPr>
        <p:spPr>
          <a:xfrm>
            <a:off x="1045028" y="2942421"/>
            <a:ext cx="10361725" cy="1323439"/>
          </a:xfrm>
          <a:prstGeom prst="rect">
            <a:avLst/>
          </a:prstGeom>
          <a:ln w="19050">
            <a:solidFill>
              <a:schemeClr val="tx1"/>
            </a:solidFill>
          </a:ln>
        </p:spPr>
        <p:txBody>
          <a:bodyPr wrap="square">
            <a:spAutoFit/>
          </a:bodyPr>
          <a:lstStyle/>
          <a:p>
            <a:pPr marL="45720" indent="0">
              <a:buNone/>
            </a:pPr>
            <a:r>
              <a:rPr lang="ja-JP" altLang="en-US" sz="4000" dirty="0">
                <a:solidFill>
                  <a:srgbClr val="FF0000"/>
                </a:solidFill>
              </a:rPr>
              <a:t>人類史をもと</a:t>
            </a:r>
            <a:r>
              <a:rPr lang="ja-JP" altLang="en-US" sz="4000" dirty="0" smtClean="0">
                <a:solidFill>
                  <a:srgbClr val="FF0000"/>
                </a:solidFill>
              </a:rPr>
              <a:t>に、利き手</a:t>
            </a:r>
            <a:r>
              <a:rPr lang="ja-JP" altLang="en-US" sz="4000" dirty="0">
                <a:solidFill>
                  <a:srgbClr val="FF0000"/>
                </a:solidFill>
              </a:rPr>
              <a:t>の比率が変化</a:t>
            </a:r>
            <a:r>
              <a:rPr lang="ja-JP" altLang="en-US" sz="4000" dirty="0">
                <a:solidFill>
                  <a:srgbClr val="FF0000"/>
                </a:solidFill>
              </a:rPr>
              <a:t>した年代間に何が起きたかを</a:t>
            </a:r>
            <a:r>
              <a:rPr lang="ja-JP" altLang="en-US" sz="4000" dirty="0" smtClean="0">
                <a:solidFill>
                  <a:srgbClr val="FF0000"/>
                </a:solidFill>
              </a:rPr>
              <a:t>調査する。</a:t>
            </a:r>
            <a:endParaRPr lang="en-US" altLang="ja-JP" sz="4000" dirty="0">
              <a:solidFill>
                <a:srgbClr val="FF0000"/>
              </a:solidFill>
            </a:endParaRPr>
          </a:p>
        </p:txBody>
      </p:sp>
      <p:sp>
        <p:nvSpPr>
          <p:cNvPr id="6" name="タイトル 1"/>
          <p:cNvSpPr>
            <a:spLocks noGrp="1"/>
          </p:cNvSpPr>
          <p:nvPr>
            <p:ph type="title"/>
          </p:nvPr>
        </p:nvSpPr>
        <p:spPr>
          <a:xfrm>
            <a:off x="578498" y="381000"/>
            <a:ext cx="11290040" cy="1143000"/>
          </a:xfrm>
        </p:spPr>
        <p:txBody>
          <a:bodyPr>
            <a:normAutofit fontScale="90000"/>
          </a:bodyPr>
          <a:lstStyle/>
          <a:p>
            <a:r>
              <a:rPr lang="ja-JP" altLang="en-US" sz="4800" dirty="0"/>
              <a:t>目的：</a:t>
            </a:r>
            <a:r>
              <a:rPr kumimoji="1" lang="ja-JP" altLang="en-US" sz="4800" dirty="0"/>
              <a:t>研究テーマ</a:t>
            </a:r>
            <a:r>
              <a:rPr kumimoji="1" lang="ja-JP" altLang="en-US" sz="4800" dirty="0" smtClean="0"/>
              <a:t>とリサーチクエスチョン</a:t>
            </a:r>
            <a:r>
              <a:rPr kumimoji="1" lang="en-US" altLang="ja-JP" sz="4800" dirty="0"/>
              <a:t/>
            </a:r>
            <a:br>
              <a:rPr kumimoji="1" lang="en-US" altLang="ja-JP" sz="4800" dirty="0"/>
            </a:br>
            <a:r>
              <a:rPr lang="ja-JP" altLang="en-US" sz="4800" dirty="0"/>
              <a:t>　　　　　　　　　</a:t>
            </a:r>
            <a:r>
              <a:rPr lang="ja-JP" altLang="en-US" sz="4800" dirty="0" smtClean="0"/>
              <a:t>　　　</a:t>
            </a:r>
            <a:r>
              <a:rPr kumimoji="1" lang="ja-JP" altLang="en-US" sz="4800" dirty="0" smtClean="0"/>
              <a:t>の</a:t>
            </a:r>
            <a:r>
              <a:rPr kumimoji="1" lang="ja-JP" altLang="en-US" sz="4800" dirty="0"/>
              <a:t>関係を説明する</a:t>
            </a:r>
            <a:endParaRPr kumimoji="1" lang="ja-JP" altLang="en-US" sz="2800" dirty="0"/>
          </a:p>
        </p:txBody>
      </p:sp>
    </p:spTree>
    <p:extLst>
      <p:ext uri="{BB962C8B-B14F-4D97-AF65-F5344CB8AC3E}">
        <p14:creationId xmlns:p14="http://schemas.microsoft.com/office/powerpoint/2010/main" val="150906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4800" dirty="0"/>
              <a:t>研究方法：研究や実験の方法を示す</a:t>
            </a:r>
          </a:p>
        </p:txBody>
      </p:sp>
      <p:sp>
        <p:nvSpPr>
          <p:cNvPr id="3" name="コンテンツ プレースホルダー 2"/>
          <p:cNvSpPr>
            <a:spLocks noGrp="1"/>
          </p:cNvSpPr>
          <p:nvPr>
            <p:ph idx="1"/>
          </p:nvPr>
        </p:nvSpPr>
        <p:spPr/>
        <p:txBody>
          <a:bodyPr>
            <a:normAutofit/>
          </a:bodyPr>
          <a:lstStyle/>
          <a:p>
            <a:pPr marL="45720" indent="0">
              <a:buNone/>
            </a:pPr>
            <a:r>
              <a:rPr kumimoji="1" lang="ja-JP" altLang="en-US" sz="4400" u="sng" dirty="0"/>
              <a:t>再現性</a:t>
            </a:r>
            <a:r>
              <a:rPr kumimoji="1" lang="ja-JP" altLang="en-US" sz="4400" dirty="0"/>
              <a:t>を確保する</a:t>
            </a:r>
            <a:endParaRPr kumimoji="1" lang="en-US" altLang="ja-JP" sz="4400" dirty="0"/>
          </a:p>
          <a:p>
            <a:pPr marL="45720" indent="0">
              <a:buNone/>
            </a:pPr>
            <a:r>
              <a:rPr lang="ja-JP" altLang="en-US" sz="4400" dirty="0"/>
              <a:t>条件さえ揃えば、</a:t>
            </a:r>
            <a:r>
              <a:rPr lang="ja-JP" altLang="en-US" sz="4400" dirty="0">
                <a:solidFill>
                  <a:srgbClr val="FF0000"/>
                </a:solidFill>
              </a:rPr>
              <a:t>誰</a:t>
            </a:r>
            <a:r>
              <a:rPr lang="ja-JP" altLang="en-US" sz="4400" dirty="0"/>
              <a:t>が</a:t>
            </a:r>
            <a:r>
              <a:rPr lang="ja-JP" altLang="en-US" sz="4400" dirty="0">
                <a:solidFill>
                  <a:srgbClr val="FF0000"/>
                </a:solidFill>
              </a:rPr>
              <a:t>いつ</a:t>
            </a:r>
            <a:r>
              <a:rPr lang="ja-JP" altLang="en-US" sz="4400" dirty="0"/>
              <a:t>やっても同じ結果が得られるようにする</a:t>
            </a:r>
            <a:endParaRPr kumimoji="1" lang="ja-JP" altLang="en-US" sz="4400" dirty="0"/>
          </a:p>
        </p:txBody>
      </p:sp>
    </p:spTree>
    <p:extLst>
      <p:ext uri="{BB962C8B-B14F-4D97-AF65-F5344CB8AC3E}">
        <p14:creationId xmlns:p14="http://schemas.microsoft.com/office/powerpoint/2010/main" val="24159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399" y="381000"/>
            <a:ext cx="10087947" cy="1143000"/>
          </a:xfrm>
        </p:spPr>
        <p:txBody>
          <a:bodyPr>
            <a:noAutofit/>
          </a:bodyPr>
          <a:lstStyle/>
          <a:p>
            <a:r>
              <a:rPr kumimoji="1" lang="ja-JP" altLang="en-US" sz="4800" dirty="0"/>
              <a:t>研究方法：研究や実験の方法を示す</a:t>
            </a:r>
          </a:p>
        </p:txBody>
      </p:sp>
      <p:sp>
        <p:nvSpPr>
          <p:cNvPr id="3" name="コンテンツ プレースホルダー 2"/>
          <p:cNvSpPr>
            <a:spLocks noGrp="1"/>
          </p:cNvSpPr>
          <p:nvPr>
            <p:ph idx="1"/>
          </p:nvPr>
        </p:nvSpPr>
        <p:spPr>
          <a:xfrm>
            <a:off x="1295400" y="1828800"/>
            <a:ext cx="9601200" cy="1079653"/>
          </a:xfrm>
        </p:spPr>
        <p:txBody>
          <a:bodyPr>
            <a:normAutofit/>
          </a:bodyPr>
          <a:lstStyle/>
          <a:p>
            <a:pPr marL="45720" indent="0">
              <a:buNone/>
            </a:pPr>
            <a:r>
              <a:rPr lang="ja-JP" altLang="en-US" sz="4400" dirty="0"/>
              <a:t>今回の研究方法は？</a:t>
            </a:r>
            <a:endParaRPr lang="en-US" altLang="ja-JP" sz="4400" dirty="0"/>
          </a:p>
          <a:p>
            <a:pPr marL="45720" indent="0">
              <a:buNone/>
            </a:pPr>
            <a:endParaRPr kumimoji="1" lang="en-US" altLang="ja-JP" sz="4400" dirty="0"/>
          </a:p>
        </p:txBody>
      </p:sp>
      <p:sp>
        <p:nvSpPr>
          <p:cNvPr id="4" name="正方形/長方形 3"/>
          <p:cNvSpPr/>
          <p:nvPr/>
        </p:nvSpPr>
        <p:spPr>
          <a:xfrm>
            <a:off x="1295399" y="3035989"/>
            <a:ext cx="9712125" cy="1938992"/>
          </a:xfrm>
          <a:prstGeom prst="rect">
            <a:avLst/>
          </a:prstGeom>
          <a:ln w="19050">
            <a:solidFill>
              <a:schemeClr val="tx1"/>
            </a:solidFill>
          </a:ln>
        </p:spPr>
        <p:txBody>
          <a:bodyPr wrap="square">
            <a:spAutoFit/>
          </a:bodyPr>
          <a:lstStyle/>
          <a:p>
            <a:pPr marL="45720" indent="0">
              <a:buNone/>
            </a:pPr>
            <a:r>
              <a:rPr lang="ja-JP" altLang="en-US" sz="4000" dirty="0">
                <a:solidFill>
                  <a:srgbClr val="FF0000"/>
                </a:solidFill>
              </a:rPr>
              <a:t>資料を利用し、人類史について文献を調査した</a:t>
            </a:r>
            <a:r>
              <a:rPr lang="ja-JP" altLang="en-US" sz="4000" dirty="0" smtClean="0">
                <a:solidFill>
                  <a:srgbClr val="FF0000"/>
                </a:solidFill>
              </a:rPr>
              <a:t>。</a:t>
            </a:r>
            <a:endParaRPr lang="en-US" altLang="ja-JP" sz="4000" dirty="0" smtClean="0">
              <a:solidFill>
                <a:srgbClr val="FF0000"/>
              </a:solidFill>
            </a:endParaRPr>
          </a:p>
          <a:p>
            <a:pPr marL="45720" indent="0">
              <a:buNone/>
            </a:pPr>
            <a:r>
              <a:rPr kumimoji="1" lang="ja-JP" altLang="en-US" sz="4000" dirty="0">
                <a:solidFill>
                  <a:srgbClr val="FF0000"/>
                </a:solidFill>
              </a:rPr>
              <a:t>使用した資料</a:t>
            </a:r>
            <a:r>
              <a:rPr kumimoji="1" lang="ja-JP" altLang="en-US" sz="4000" dirty="0" smtClean="0">
                <a:solidFill>
                  <a:srgbClr val="FF0000"/>
                </a:solidFill>
              </a:rPr>
              <a:t>は</a:t>
            </a:r>
            <a:r>
              <a:rPr kumimoji="1" lang="en-US" altLang="ja-JP" sz="4000" dirty="0" smtClean="0">
                <a:solidFill>
                  <a:srgbClr val="FF0000"/>
                </a:solidFill>
              </a:rPr>
              <a:t>…</a:t>
            </a:r>
            <a:endParaRPr kumimoji="1" lang="ja-JP" altLang="en-US" sz="4000" dirty="0">
              <a:solidFill>
                <a:srgbClr val="FF0000"/>
              </a:solidFill>
            </a:endParaRPr>
          </a:p>
        </p:txBody>
      </p:sp>
    </p:spTree>
    <p:extLst>
      <p:ext uri="{BB962C8B-B14F-4D97-AF65-F5344CB8AC3E}">
        <p14:creationId xmlns:p14="http://schemas.microsoft.com/office/powerpoint/2010/main" val="294531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381000"/>
            <a:ext cx="10896600" cy="1143000"/>
          </a:xfrm>
        </p:spPr>
        <p:txBody>
          <a:bodyPr>
            <a:noAutofit/>
          </a:bodyPr>
          <a:lstStyle/>
          <a:p>
            <a:r>
              <a:rPr lang="ja-JP" altLang="en-US" sz="4800" dirty="0"/>
              <a:t>本</a:t>
            </a:r>
            <a:r>
              <a:rPr kumimoji="1" lang="ja-JP" altLang="en-US" sz="4800" dirty="0"/>
              <a:t>論</a:t>
            </a:r>
            <a:r>
              <a:rPr lang="ja-JP" altLang="en-US" sz="4800" dirty="0"/>
              <a:t>＝結論へのプロセスを述べる</a:t>
            </a:r>
            <a:endParaRPr kumimoji="1" lang="ja-JP" altLang="en-US" sz="4800" dirty="0"/>
          </a:p>
        </p:txBody>
      </p:sp>
      <p:sp>
        <p:nvSpPr>
          <p:cNvPr id="3" name="コンテンツ プレースホルダー 2"/>
          <p:cNvSpPr>
            <a:spLocks noGrp="1"/>
          </p:cNvSpPr>
          <p:nvPr>
            <p:ph idx="1"/>
          </p:nvPr>
        </p:nvSpPr>
        <p:spPr>
          <a:xfrm>
            <a:off x="1295399" y="1828800"/>
            <a:ext cx="10125269" cy="4114800"/>
          </a:xfrm>
        </p:spPr>
        <p:txBody>
          <a:bodyPr>
            <a:normAutofit/>
          </a:bodyPr>
          <a:lstStyle/>
          <a:p>
            <a:pPr marL="45720" indent="0">
              <a:buNone/>
            </a:pPr>
            <a:r>
              <a:rPr lang="ja-JP" altLang="en-US" sz="4800" dirty="0"/>
              <a:t>①</a:t>
            </a:r>
            <a:r>
              <a:rPr lang="en-US" altLang="ja-JP" sz="4800" dirty="0"/>
              <a:t> </a:t>
            </a:r>
            <a:r>
              <a:rPr lang="ja-JP" altLang="en-US" sz="4800" dirty="0"/>
              <a:t>結果と分析をわかりやすく示す</a:t>
            </a:r>
            <a:endParaRPr lang="en-US" altLang="ja-JP" sz="4800" dirty="0"/>
          </a:p>
          <a:p>
            <a:pPr marL="45720" indent="0">
              <a:buNone/>
            </a:pPr>
            <a:r>
              <a:rPr lang="ja-JP" altLang="en-US" sz="4800" dirty="0"/>
              <a:t>② 考察する</a:t>
            </a:r>
            <a:endParaRPr lang="en-US" altLang="ja-JP" sz="4800" dirty="0"/>
          </a:p>
          <a:p>
            <a:pPr marL="45720" indent="0">
              <a:buNone/>
            </a:pPr>
            <a:r>
              <a:rPr lang="ja-JP" altLang="en-US" sz="4800" dirty="0"/>
              <a:t>　＝分析結果と他の事実の比較</a:t>
            </a:r>
            <a:endParaRPr lang="en-US" altLang="ja-JP" sz="4800" dirty="0"/>
          </a:p>
          <a:p>
            <a:pPr marL="45720" indent="0">
              <a:buNone/>
            </a:pPr>
            <a:r>
              <a:rPr lang="ja-JP" altLang="en-US" sz="4800" dirty="0"/>
              <a:t>　＝論文で唯一、</a:t>
            </a:r>
            <a:r>
              <a:rPr lang="ja-JP" altLang="en-US" sz="4800" b="1" dirty="0">
                <a:solidFill>
                  <a:srgbClr val="FF0000"/>
                </a:solidFill>
              </a:rPr>
              <a:t>自論</a:t>
            </a:r>
            <a:r>
              <a:rPr lang="ja-JP" altLang="en-US" sz="4800" dirty="0"/>
              <a:t>を展開できる</a:t>
            </a:r>
            <a:endParaRPr lang="en-US" altLang="ja-JP" sz="4800" dirty="0"/>
          </a:p>
        </p:txBody>
      </p:sp>
    </p:spTree>
    <p:extLst>
      <p:ext uri="{BB962C8B-B14F-4D97-AF65-F5344CB8AC3E}">
        <p14:creationId xmlns:p14="http://schemas.microsoft.com/office/powerpoint/2010/main" val="140293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結果と分析：結果や分析の示し方</a:t>
            </a:r>
            <a:endParaRPr kumimoji="1" lang="ja-JP" altLang="en-US" sz="4800" dirty="0"/>
          </a:p>
        </p:txBody>
      </p:sp>
      <p:sp>
        <p:nvSpPr>
          <p:cNvPr id="3" name="コンテンツ プレースホルダー 2"/>
          <p:cNvSpPr>
            <a:spLocks noGrp="1"/>
          </p:cNvSpPr>
          <p:nvPr>
            <p:ph idx="1"/>
          </p:nvPr>
        </p:nvSpPr>
        <p:spPr>
          <a:xfrm>
            <a:off x="750627" y="1828800"/>
            <a:ext cx="11000095" cy="4114800"/>
          </a:xfrm>
        </p:spPr>
        <p:txBody>
          <a:bodyPr>
            <a:normAutofit/>
          </a:bodyPr>
          <a:lstStyle/>
          <a:p>
            <a:pPr marL="45720" indent="0">
              <a:buNone/>
            </a:pPr>
            <a:endParaRPr kumimoji="1" lang="ja-JP" altLang="en-US" sz="4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75" y="380999"/>
            <a:ext cx="11752525" cy="6451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97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t>本日の内容</a:t>
            </a:r>
          </a:p>
        </p:txBody>
      </p:sp>
      <p:sp>
        <p:nvSpPr>
          <p:cNvPr id="3" name="コンテンツ プレースホルダー 2"/>
          <p:cNvSpPr>
            <a:spLocks noGrp="1"/>
          </p:cNvSpPr>
          <p:nvPr>
            <p:ph idx="1"/>
          </p:nvPr>
        </p:nvSpPr>
        <p:spPr/>
        <p:txBody>
          <a:bodyPr>
            <a:normAutofit/>
          </a:bodyPr>
          <a:lstStyle/>
          <a:p>
            <a:r>
              <a:rPr kumimoji="1" lang="ja-JP" altLang="en-US" sz="4400" dirty="0"/>
              <a:t>パラグラフ</a:t>
            </a:r>
            <a:r>
              <a:rPr lang="ja-JP" altLang="en-US" sz="4400" dirty="0"/>
              <a:t>・ライティング実習添削</a:t>
            </a:r>
            <a:endParaRPr kumimoji="1" lang="en-US" altLang="ja-JP" sz="4400" dirty="0"/>
          </a:p>
          <a:p>
            <a:r>
              <a:rPr kumimoji="1" lang="ja-JP" altLang="en-US" sz="4400" dirty="0"/>
              <a:t>レポート構成</a:t>
            </a:r>
            <a:endParaRPr kumimoji="1" lang="en-US" altLang="ja-JP" sz="4400" dirty="0"/>
          </a:p>
          <a:p>
            <a:r>
              <a:rPr lang="ja-JP" altLang="en-US" sz="4400" dirty="0"/>
              <a:t>構成の役割</a:t>
            </a:r>
            <a:endParaRPr lang="en-US" altLang="ja-JP" sz="4400" dirty="0"/>
          </a:p>
        </p:txBody>
      </p:sp>
    </p:spTree>
    <p:extLst>
      <p:ext uri="{BB962C8B-B14F-4D97-AF65-F5344CB8AC3E}">
        <p14:creationId xmlns:p14="http://schemas.microsoft.com/office/powerpoint/2010/main" val="123952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結果と分析：結果や分析の示し方</a:t>
            </a:r>
            <a:endParaRPr kumimoji="1" lang="ja-JP" altLang="en-US" sz="4800" dirty="0"/>
          </a:p>
        </p:txBody>
      </p:sp>
      <p:sp>
        <p:nvSpPr>
          <p:cNvPr id="3" name="コンテンツ プレースホルダー 2"/>
          <p:cNvSpPr>
            <a:spLocks noGrp="1"/>
          </p:cNvSpPr>
          <p:nvPr>
            <p:ph idx="1"/>
          </p:nvPr>
        </p:nvSpPr>
        <p:spPr>
          <a:xfrm>
            <a:off x="750627" y="1632654"/>
            <a:ext cx="11000095" cy="771181"/>
          </a:xfrm>
        </p:spPr>
        <p:txBody>
          <a:bodyPr>
            <a:normAutofit/>
          </a:bodyPr>
          <a:lstStyle/>
          <a:p>
            <a:pPr marL="45720" indent="0">
              <a:buNone/>
            </a:pPr>
            <a:r>
              <a:rPr kumimoji="1" lang="ja-JP" altLang="en-US" sz="4000" dirty="0"/>
              <a:t>文献調査で結果となるのは？</a:t>
            </a:r>
            <a:endParaRPr lang="en-US" altLang="ja-JP" sz="4000" dirty="0"/>
          </a:p>
        </p:txBody>
      </p:sp>
      <p:sp>
        <p:nvSpPr>
          <p:cNvPr id="4" name="正方形/長方形 3"/>
          <p:cNvSpPr/>
          <p:nvPr/>
        </p:nvSpPr>
        <p:spPr>
          <a:xfrm>
            <a:off x="367229" y="2424356"/>
            <a:ext cx="11457541" cy="1077218"/>
          </a:xfrm>
          <a:prstGeom prst="rect">
            <a:avLst/>
          </a:prstGeom>
        </p:spPr>
        <p:txBody>
          <a:bodyPr wrap="square">
            <a:spAutoFit/>
          </a:bodyPr>
          <a:lstStyle/>
          <a:p>
            <a:r>
              <a:rPr lang="ja-JP" altLang="en-US" sz="3200" dirty="0" smtClean="0">
                <a:solidFill>
                  <a:srgbClr val="FF0000"/>
                </a:solidFill>
              </a:rPr>
              <a:t>・ホモ</a:t>
            </a:r>
            <a:r>
              <a:rPr lang="ja-JP" altLang="en-US" sz="3200" dirty="0">
                <a:solidFill>
                  <a:srgbClr val="FF0000"/>
                </a:solidFill>
              </a:rPr>
              <a:t>・ハビリスの歯の傷から</a:t>
            </a:r>
            <a:r>
              <a:rPr lang="en-US" altLang="ja-JP" sz="3200" dirty="0">
                <a:solidFill>
                  <a:srgbClr val="FF0000"/>
                </a:solidFill>
              </a:rPr>
              <a:t>6</a:t>
            </a:r>
            <a:r>
              <a:rPr lang="ja-JP" altLang="en-US" sz="3200" dirty="0">
                <a:solidFill>
                  <a:srgbClr val="FF0000"/>
                </a:solidFill>
              </a:rPr>
              <a:t>割が右利きであった（脳科学辞典</a:t>
            </a:r>
            <a:r>
              <a:rPr lang="en-US" altLang="ja-JP" sz="3200" dirty="0">
                <a:solidFill>
                  <a:srgbClr val="FF0000"/>
                </a:solidFill>
              </a:rPr>
              <a:t>.2017</a:t>
            </a:r>
            <a:r>
              <a:rPr lang="ja-JP" altLang="en-US" sz="3200" dirty="0">
                <a:solidFill>
                  <a:srgbClr val="FF0000"/>
                </a:solidFill>
              </a:rPr>
              <a:t>） 。</a:t>
            </a:r>
            <a:endParaRPr lang="en-US" altLang="ja-JP" sz="3200" dirty="0">
              <a:solidFill>
                <a:srgbClr val="FF0000"/>
              </a:solidFill>
            </a:endParaRPr>
          </a:p>
        </p:txBody>
      </p:sp>
      <p:sp>
        <p:nvSpPr>
          <p:cNvPr id="5" name="正方形/長方形 4"/>
          <p:cNvSpPr/>
          <p:nvPr/>
        </p:nvSpPr>
        <p:spPr>
          <a:xfrm>
            <a:off x="367228" y="3615754"/>
            <a:ext cx="11457541" cy="1077218"/>
          </a:xfrm>
          <a:prstGeom prst="rect">
            <a:avLst/>
          </a:prstGeom>
        </p:spPr>
        <p:txBody>
          <a:bodyPr wrap="square">
            <a:spAutoFit/>
          </a:bodyPr>
          <a:lstStyle/>
          <a:p>
            <a:r>
              <a:rPr lang="ja-JP" altLang="en-US" sz="3200" dirty="0" smtClean="0">
                <a:solidFill>
                  <a:srgbClr val="FF0000"/>
                </a:solidFill>
              </a:rPr>
              <a:t>・クエバ</a:t>
            </a:r>
            <a:r>
              <a:rPr lang="ja-JP" altLang="en-US" sz="3200" dirty="0">
                <a:solidFill>
                  <a:srgbClr val="FF0000"/>
                </a:solidFill>
              </a:rPr>
              <a:t>・デ・ラス・マノスの手形は</a:t>
            </a:r>
            <a:r>
              <a:rPr lang="en-US" altLang="ja-JP" sz="3200" dirty="0">
                <a:solidFill>
                  <a:srgbClr val="FF0000"/>
                </a:solidFill>
              </a:rPr>
              <a:t>9</a:t>
            </a:r>
            <a:r>
              <a:rPr lang="ja-JP" altLang="en-US" sz="3200" dirty="0">
                <a:solidFill>
                  <a:srgbClr val="FF0000"/>
                </a:solidFill>
              </a:rPr>
              <a:t>割が右利き（世界遺産リスト</a:t>
            </a:r>
            <a:r>
              <a:rPr lang="en-US" altLang="ja-JP" sz="3200" dirty="0">
                <a:solidFill>
                  <a:srgbClr val="FF0000"/>
                </a:solidFill>
              </a:rPr>
              <a:t>.2020</a:t>
            </a:r>
            <a:r>
              <a:rPr lang="ja-JP" altLang="en-US" sz="3200" dirty="0">
                <a:solidFill>
                  <a:srgbClr val="FF0000"/>
                </a:solidFill>
              </a:rPr>
              <a:t>） </a:t>
            </a:r>
            <a:r>
              <a:rPr lang="ja-JP" altLang="en-US" sz="3200" dirty="0" smtClean="0">
                <a:solidFill>
                  <a:srgbClr val="FF0000"/>
                </a:solidFill>
              </a:rPr>
              <a:t>。</a:t>
            </a:r>
            <a:endParaRPr lang="en-US" altLang="ja-JP" sz="3200" dirty="0">
              <a:solidFill>
                <a:srgbClr val="FF0000"/>
              </a:solidFill>
            </a:endParaRPr>
          </a:p>
        </p:txBody>
      </p:sp>
      <p:sp>
        <p:nvSpPr>
          <p:cNvPr id="6" name="正方形/長方形 5"/>
          <p:cNvSpPr/>
          <p:nvPr/>
        </p:nvSpPr>
        <p:spPr>
          <a:xfrm>
            <a:off x="367228" y="4807152"/>
            <a:ext cx="11457541" cy="584775"/>
          </a:xfrm>
          <a:prstGeom prst="rect">
            <a:avLst/>
          </a:prstGeom>
        </p:spPr>
        <p:txBody>
          <a:bodyPr wrap="square">
            <a:spAutoFit/>
          </a:bodyPr>
          <a:lstStyle/>
          <a:p>
            <a:r>
              <a:rPr lang="ja-JP" altLang="en-US" sz="3200" dirty="0">
                <a:solidFill>
                  <a:srgbClr val="FF0000"/>
                </a:solidFill>
              </a:rPr>
              <a:t>・言語は狩猟のために発達した（藤尾</a:t>
            </a:r>
            <a:r>
              <a:rPr lang="en-US" altLang="ja-JP" sz="3200" dirty="0">
                <a:solidFill>
                  <a:srgbClr val="FF0000"/>
                </a:solidFill>
              </a:rPr>
              <a:t>.1999</a:t>
            </a:r>
            <a:r>
              <a:rPr lang="ja-JP" altLang="en-US" sz="3200" dirty="0">
                <a:solidFill>
                  <a:srgbClr val="FF0000"/>
                </a:solidFill>
              </a:rPr>
              <a:t>）。</a:t>
            </a:r>
            <a:endParaRPr kumimoji="1" lang="ja-JP" altLang="en-US" sz="3200" dirty="0">
              <a:solidFill>
                <a:srgbClr val="FF0000"/>
              </a:solidFill>
            </a:endParaRPr>
          </a:p>
        </p:txBody>
      </p:sp>
      <p:sp>
        <p:nvSpPr>
          <p:cNvPr id="7" name="正方形/長方形 6"/>
          <p:cNvSpPr/>
          <p:nvPr/>
        </p:nvSpPr>
        <p:spPr>
          <a:xfrm>
            <a:off x="220337" y="2403835"/>
            <a:ext cx="11754998" cy="30935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035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t>考察</a:t>
            </a:r>
          </a:p>
        </p:txBody>
      </p:sp>
      <p:sp>
        <p:nvSpPr>
          <p:cNvPr id="3" name="コンテンツ プレースホルダー 2"/>
          <p:cNvSpPr>
            <a:spLocks noGrp="1"/>
          </p:cNvSpPr>
          <p:nvPr>
            <p:ph idx="1"/>
          </p:nvPr>
        </p:nvSpPr>
        <p:spPr>
          <a:xfrm>
            <a:off x="1474237" y="1828800"/>
            <a:ext cx="10443959" cy="4114800"/>
          </a:xfrm>
        </p:spPr>
        <p:txBody>
          <a:bodyPr>
            <a:normAutofit/>
          </a:bodyPr>
          <a:lstStyle/>
          <a:p>
            <a:pPr marL="45720" indent="0">
              <a:buNone/>
            </a:pPr>
            <a:r>
              <a:rPr lang="ja-JP" altLang="en-US" sz="4800" dirty="0"/>
              <a:t>結果を別の既成データや事実と比較し、自分の見解を論理的に述べる</a:t>
            </a:r>
            <a:endParaRPr kumimoji="1" lang="ja-JP" altLang="en-US" sz="48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284"/>
          <a:stretch/>
        </p:blipFill>
        <p:spPr bwMode="auto">
          <a:xfrm>
            <a:off x="824055" y="3268639"/>
            <a:ext cx="5271945" cy="2674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611" b="5491"/>
          <a:stretch/>
        </p:blipFill>
        <p:spPr bwMode="auto">
          <a:xfrm>
            <a:off x="7190063" y="3268639"/>
            <a:ext cx="4268552" cy="2674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十字形 5"/>
          <p:cNvSpPr/>
          <p:nvPr/>
        </p:nvSpPr>
        <p:spPr>
          <a:xfrm>
            <a:off x="6291161" y="4148919"/>
            <a:ext cx="914400" cy="914400"/>
          </a:xfrm>
          <a:prstGeom prst="plus">
            <a:avLst>
              <a:gd name="adj" fmla="val 43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63691" y="3362204"/>
            <a:ext cx="1210588" cy="707886"/>
          </a:xfrm>
          <a:prstGeom prst="rect">
            <a:avLst/>
          </a:prstGeom>
          <a:solidFill>
            <a:schemeClr val="tx1">
              <a:lumMod val="20000"/>
              <a:lumOff val="80000"/>
            </a:schemeClr>
          </a:solidFill>
        </p:spPr>
        <p:txBody>
          <a:bodyPr wrap="none" rtlCol="0">
            <a:spAutoFit/>
          </a:bodyPr>
          <a:lstStyle/>
          <a:p>
            <a:r>
              <a:rPr kumimoji="1" lang="ja-JP" altLang="en-US" sz="4000" dirty="0"/>
              <a:t>結果</a:t>
            </a:r>
          </a:p>
        </p:txBody>
      </p:sp>
      <p:sp>
        <p:nvSpPr>
          <p:cNvPr id="8" name="テキスト ボックス 7"/>
          <p:cNvSpPr txBox="1"/>
          <p:nvPr/>
        </p:nvSpPr>
        <p:spPr>
          <a:xfrm>
            <a:off x="6851283" y="3354836"/>
            <a:ext cx="2236510" cy="707886"/>
          </a:xfrm>
          <a:prstGeom prst="rect">
            <a:avLst/>
          </a:prstGeom>
          <a:solidFill>
            <a:schemeClr val="tx1">
              <a:lumMod val="20000"/>
              <a:lumOff val="80000"/>
            </a:schemeClr>
          </a:solidFill>
        </p:spPr>
        <p:txBody>
          <a:bodyPr wrap="none" rtlCol="0">
            <a:spAutoFit/>
          </a:bodyPr>
          <a:lstStyle/>
          <a:p>
            <a:r>
              <a:rPr kumimoji="1" lang="ja-JP" altLang="en-US" sz="4000" dirty="0"/>
              <a:t>別の事実</a:t>
            </a:r>
          </a:p>
        </p:txBody>
      </p:sp>
    </p:spTree>
    <p:extLst>
      <p:ext uri="{BB962C8B-B14F-4D97-AF65-F5344CB8AC3E}">
        <p14:creationId xmlns:p14="http://schemas.microsoft.com/office/powerpoint/2010/main" val="156658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t>考察</a:t>
            </a:r>
          </a:p>
        </p:txBody>
      </p:sp>
      <p:sp>
        <p:nvSpPr>
          <p:cNvPr id="3" name="コンテンツ プレースホルダー 2"/>
          <p:cNvSpPr>
            <a:spLocks noGrp="1"/>
          </p:cNvSpPr>
          <p:nvPr>
            <p:ph idx="1"/>
          </p:nvPr>
        </p:nvSpPr>
        <p:spPr>
          <a:xfrm>
            <a:off x="1548882" y="1828800"/>
            <a:ext cx="10369314" cy="4114800"/>
          </a:xfrm>
        </p:spPr>
        <p:txBody>
          <a:bodyPr>
            <a:normAutofit/>
          </a:bodyPr>
          <a:lstStyle/>
          <a:p>
            <a:pPr marL="45720" indent="0">
              <a:buNone/>
            </a:pPr>
            <a:r>
              <a:rPr lang="ja-JP" altLang="en-US" sz="4800" dirty="0"/>
              <a:t>結果と比較するデータは？</a:t>
            </a:r>
            <a:endParaRPr lang="en-US" altLang="ja-JP" sz="4800" dirty="0"/>
          </a:p>
          <a:p>
            <a:pPr marL="45720" indent="0">
              <a:buNone/>
            </a:pPr>
            <a:endParaRPr lang="en-US" altLang="ja-JP" sz="4800" dirty="0"/>
          </a:p>
        </p:txBody>
      </p:sp>
      <p:sp>
        <p:nvSpPr>
          <p:cNvPr id="4" name="正方形/長方形 3"/>
          <p:cNvSpPr/>
          <p:nvPr/>
        </p:nvSpPr>
        <p:spPr>
          <a:xfrm>
            <a:off x="760164" y="2967334"/>
            <a:ext cx="10796530" cy="1200329"/>
          </a:xfrm>
          <a:prstGeom prst="rect">
            <a:avLst/>
          </a:prstGeom>
          <a:ln w="19050">
            <a:solidFill>
              <a:schemeClr val="tx1"/>
            </a:solidFill>
          </a:ln>
        </p:spPr>
        <p:txBody>
          <a:bodyPr wrap="square">
            <a:spAutoFit/>
          </a:bodyPr>
          <a:lstStyle/>
          <a:p>
            <a:pPr marL="45720" indent="0">
              <a:buNone/>
            </a:pPr>
            <a:r>
              <a:rPr lang="ja-JP" altLang="en-US" sz="3600" dirty="0">
                <a:solidFill>
                  <a:srgbClr val="FF0000"/>
                </a:solidFill>
              </a:rPr>
              <a:t>言葉を使うこと</a:t>
            </a:r>
            <a:r>
              <a:rPr lang="ja-JP" altLang="en-US" sz="3600" dirty="0" smtClean="0">
                <a:solidFill>
                  <a:srgbClr val="FF0000"/>
                </a:solidFill>
              </a:rPr>
              <a:t>で左</a:t>
            </a:r>
            <a:r>
              <a:rPr lang="ja-JP" altLang="en-US" sz="3600" dirty="0">
                <a:solidFill>
                  <a:srgbClr val="FF0000"/>
                </a:solidFill>
              </a:rPr>
              <a:t>脳が</a:t>
            </a:r>
            <a:r>
              <a:rPr lang="ja-JP" altLang="en-US" sz="3600" dirty="0" smtClean="0">
                <a:solidFill>
                  <a:srgbClr val="FF0000"/>
                </a:solidFill>
              </a:rPr>
              <a:t>発達（</a:t>
            </a:r>
            <a:r>
              <a:rPr lang="ja-JP" altLang="en-US" sz="3600" dirty="0">
                <a:solidFill>
                  <a:srgbClr val="FF0000"/>
                </a:solidFill>
              </a:rPr>
              <a:t>脳科学辞典</a:t>
            </a:r>
            <a:r>
              <a:rPr lang="en-US" altLang="ja-JP" sz="3600" dirty="0">
                <a:solidFill>
                  <a:srgbClr val="FF0000"/>
                </a:solidFill>
              </a:rPr>
              <a:t>.2014</a:t>
            </a:r>
            <a:r>
              <a:rPr lang="ja-JP" altLang="en-US" sz="3600" dirty="0" smtClean="0">
                <a:solidFill>
                  <a:srgbClr val="FF0000"/>
                </a:solidFill>
              </a:rPr>
              <a:t>）　　</a:t>
            </a:r>
            <a:endParaRPr lang="en-US" altLang="ja-JP" sz="3600" dirty="0" smtClean="0">
              <a:solidFill>
                <a:srgbClr val="FF0000"/>
              </a:solidFill>
            </a:endParaRPr>
          </a:p>
          <a:p>
            <a:pPr marL="45720" indent="0">
              <a:buNone/>
            </a:pPr>
            <a:r>
              <a:rPr lang="ja-JP" altLang="en-US" sz="3600" dirty="0">
                <a:solidFill>
                  <a:srgbClr val="FF0000"/>
                </a:solidFill>
              </a:rPr>
              <a:t>　</a:t>
            </a:r>
            <a:r>
              <a:rPr lang="ja-JP" altLang="en-US" sz="3600" dirty="0" smtClean="0">
                <a:solidFill>
                  <a:srgbClr val="FF0000"/>
                </a:solidFill>
              </a:rPr>
              <a:t>→右</a:t>
            </a:r>
            <a:r>
              <a:rPr lang="ja-JP" altLang="en-US" sz="3600" dirty="0">
                <a:solidFill>
                  <a:srgbClr val="FF0000"/>
                </a:solidFill>
              </a:rPr>
              <a:t>利きの比率が上がったと推察できる。</a:t>
            </a:r>
            <a:endParaRPr kumimoji="1" lang="ja-JP" altLang="en-US" sz="3600" dirty="0">
              <a:solidFill>
                <a:srgbClr val="FF0000"/>
              </a:solidFill>
            </a:endParaRPr>
          </a:p>
        </p:txBody>
      </p:sp>
    </p:spTree>
    <p:extLst>
      <p:ext uri="{BB962C8B-B14F-4D97-AF65-F5344CB8AC3E}">
        <p14:creationId xmlns:p14="http://schemas.microsoft.com/office/powerpoint/2010/main" val="338076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000" dirty="0" smtClean="0"/>
              <a:t>重要連絡</a:t>
            </a:r>
            <a:endParaRPr kumimoji="1" lang="ja-JP" altLang="en-US" sz="6000" dirty="0"/>
          </a:p>
        </p:txBody>
      </p:sp>
      <p:sp>
        <p:nvSpPr>
          <p:cNvPr id="3" name="コンテンツ プレースホルダー 2"/>
          <p:cNvSpPr>
            <a:spLocks noGrp="1"/>
          </p:cNvSpPr>
          <p:nvPr>
            <p:ph idx="1"/>
          </p:nvPr>
        </p:nvSpPr>
        <p:spPr>
          <a:xfrm>
            <a:off x="605929" y="1981200"/>
            <a:ext cx="11270254" cy="3886200"/>
          </a:xfrm>
        </p:spPr>
        <p:txBody>
          <a:bodyPr>
            <a:normAutofit/>
          </a:bodyPr>
          <a:lstStyle/>
          <a:p>
            <a:pPr marL="0" indent="0">
              <a:buNone/>
            </a:pPr>
            <a:r>
              <a:rPr lang="ja-JP" altLang="en-US" sz="5400" dirty="0"/>
              <a:t>次回授業には、</a:t>
            </a:r>
            <a:endParaRPr lang="en-US" altLang="ja-JP" sz="5400" dirty="0"/>
          </a:p>
          <a:p>
            <a:pPr marL="0" indent="0">
              <a:buNone/>
            </a:pPr>
            <a:r>
              <a:rPr lang="ja-JP" altLang="en-US" sz="7200" dirty="0">
                <a:solidFill>
                  <a:srgbClr val="FF0000"/>
                </a:solidFill>
                <a:latin typeface="ＭＳ ゴシック" panose="020B0609070205080204" pitchFamily="49" charset="-128"/>
                <a:ea typeface="ＭＳ ゴシック" panose="020B0609070205080204" pitchFamily="49" charset="-128"/>
              </a:rPr>
              <a:t>必ず</a:t>
            </a:r>
            <a:r>
              <a:rPr lang="en-US" altLang="ja-JP" sz="7200" dirty="0" smtClean="0">
                <a:solidFill>
                  <a:srgbClr val="FF0000"/>
                </a:solidFill>
                <a:latin typeface="ＭＳ ゴシック" panose="020B0609070205080204" pitchFamily="49" charset="-128"/>
                <a:ea typeface="ＭＳ ゴシック" panose="020B0609070205080204" pitchFamily="49" charset="-128"/>
              </a:rPr>
              <a:t>Chromebook</a:t>
            </a:r>
            <a:r>
              <a:rPr lang="ja-JP" altLang="en-US" sz="7200" dirty="0" err="1">
                <a:solidFill>
                  <a:srgbClr val="FF0000"/>
                </a:solidFill>
                <a:latin typeface="ＭＳ ゴシック" panose="020B0609070205080204" pitchFamily="49" charset="-128"/>
                <a:ea typeface="ＭＳ ゴシック" panose="020B0609070205080204" pitchFamily="49" charset="-128"/>
              </a:rPr>
              <a:t>を持</a:t>
            </a:r>
            <a:r>
              <a:rPr lang="ja-JP" altLang="en-US" sz="7200" dirty="0">
                <a:solidFill>
                  <a:srgbClr val="FF0000"/>
                </a:solidFill>
                <a:latin typeface="ＭＳ ゴシック" panose="020B0609070205080204" pitchFamily="49" charset="-128"/>
                <a:ea typeface="ＭＳ ゴシック" panose="020B0609070205080204" pitchFamily="49" charset="-128"/>
              </a:rPr>
              <a:t>参する</a:t>
            </a:r>
            <a:r>
              <a:rPr lang="ja-JP" altLang="en-US" sz="5400" dirty="0"/>
              <a:t>こと。</a:t>
            </a:r>
          </a:p>
        </p:txBody>
      </p:sp>
    </p:spTree>
    <p:extLst>
      <p:ext uri="{BB962C8B-B14F-4D97-AF65-F5344CB8AC3E}">
        <p14:creationId xmlns:p14="http://schemas.microsoft.com/office/powerpoint/2010/main" val="6586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t>本日の課題</a:t>
            </a:r>
          </a:p>
        </p:txBody>
      </p:sp>
      <p:sp>
        <p:nvSpPr>
          <p:cNvPr id="3" name="コンテンツ プレースホルダー 2"/>
          <p:cNvSpPr>
            <a:spLocks noGrp="1"/>
          </p:cNvSpPr>
          <p:nvPr>
            <p:ph idx="1"/>
          </p:nvPr>
        </p:nvSpPr>
        <p:spPr/>
        <p:txBody>
          <a:bodyPr>
            <a:normAutofit/>
          </a:bodyPr>
          <a:lstStyle/>
          <a:p>
            <a:pPr marL="45720" indent="0">
              <a:buNone/>
            </a:pPr>
            <a:r>
              <a:rPr kumimoji="1" lang="ja-JP" altLang="en-US" sz="4400" dirty="0"/>
              <a:t>①ロジカル・ライティングとは？</a:t>
            </a:r>
            <a:endParaRPr kumimoji="1" lang="en-US" altLang="ja-JP" sz="4400" dirty="0"/>
          </a:p>
          <a:p>
            <a:pPr marL="45720" indent="0">
              <a:buNone/>
            </a:pPr>
            <a:r>
              <a:rPr lang="ja-JP" altLang="en-US" sz="4400" dirty="0"/>
              <a:t>②</a:t>
            </a:r>
            <a:r>
              <a:rPr kumimoji="1" lang="ja-JP" altLang="en-US" sz="4400" dirty="0"/>
              <a:t>レポートの構成とは？</a:t>
            </a:r>
            <a:endParaRPr kumimoji="1" lang="en-US" altLang="ja-JP" sz="4400" dirty="0"/>
          </a:p>
          <a:p>
            <a:pPr marL="45720" indent="0">
              <a:buNone/>
            </a:pPr>
            <a:r>
              <a:rPr lang="ja-JP" altLang="en-US" sz="4400" dirty="0"/>
              <a:t>③各構成の役割とは？</a:t>
            </a:r>
            <a:endParaRPr lang="en-US" altLang="ja-JP" sz="4400" dirty="0"/>
          </a:p>
          <a:p>
            <a:pPr marL="45720" indent="0">
              <a:buNone/>
            </a:pPr>
            <a:endParaRPr kumimoji="1" lang="ja-JP" altLang="en-US" sz="4400" dirty="0"/>
          </a:p>
        </p:txBody>
      </p:sp>
    </p:spTree>
    <p:extLst>
      <p:ext uri="{BB962C8B-B14F-4D97-AF65-F5344CB8AC3E}">
        <p14:creationId xmlns:p14="http://schemas.microsoft.com/office/powerpoint/2010/main" val="323032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5400" b="0" dirty="0">
                <a:effectLst/>
              </a:rPr>
              <a:t>fin</a:t>
            </a:r>
            <a:endParaRPr kumimoji="1" lang="ja-JP" altLang="en-US" sz="5400" b="0" dirty="0">
              <a:effectLst/>
            </a:endParaRPr>
          </a:p>
        </p:txBody>
      </p:sp>
      <p:sp>
        <p:nvSpPr>
          <p:cNvPr id="3" name="コンテンツ プレースホルダー 2"/>
          <p:cNvSpPr>
            <a:spLocks noGrp="1"/>
          </p:cNvSpPr>
          <p:nvPr>
            <p:ph idx="1"/>
          </p:nvPr>
        </p:nvSpPr>
        <p:spPr/>
        <p:txBody>
          <a:bodyPr>
            <a:normAutofit/>
          </a:bodyPr>
          <a:lstStyle/>
          <a:p>
            <a:pPr marL="45720" indent="0">
              <a:buNone/>
            </a:pPr>
            <a:endParaRPr kumimoji="1" lang="ja-JP" altLang="en-US" sz="4800" dirty="0"/>
          </a:p>
        </p:txBody>
      </p:sp>
    </p:spTree>
    <p:extLst>
      <p:ext uri="{BB962C8B-B14F-4D97-AF65-F5344CB8AC3E}">
        <p14:creationId xmlns:p14="http://schemas.microsoft.com/office/powerpoint/2010/main" val="249316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000" dirty="0" smtClean="0"/>
              <a:t>重要連絡</a:t>
            </a:r>
            <a:endParaRPr kumimoji="1" lang="ja-JP" altLang="en-US" sz="6000" dirty="0"/>
          </a:p>
        </p:txBody>
      </p:sp>
      <p:sp>
        <p:nvSpPr>
          <p:cNvPr id="3" name="コンテンツ プレースホルダー 2"/>
          <p:cNvSpPr>
            <a:spLocks noGrp="1"/>
          </p:cNvSpPr>
          <p:nvPr>
            <p:ph idx="1"/>
          </p:nvPr>
        </p:nvSpPr>
        <p:spPr>
          <a:xfrm>
            <a:off x="605929" y="1981200"/>
            <a:ext cx="11270254" cy="3886200"/>
          </a:xfrm>
        </p:spPr>
        <p:txBody>
          <a:bodyPr>
            <a:normAutofit/>
          </a:bodyPr>
          <a:lstStyle/>
          <a:p>
            <a:pPr marL="0" indent="0">
              <a:buNone/>
            </a:pPr>
            <a:r>
              <a:rPr lang="ja-JP" altLang="en-US" sz="5400" dirty="0"/>
              <a:t>次回授業には、</a:t>
            </a:r>
            <a:endParaRPr lang="en-US" altLang="ja-JP" sz="5400" dirty="0"/>
          </a:p>
          <a:p>
            <a:pPr marL="0" indent="0">
              <a:buNone/>
            </a:pPr>
            <a:r>
              <a:rPr lang="ja-JP" altLang="en-US" sz="7200" dirty="0">
                <a:solidFill>
                  <a:srgbClr val="FF0000"/>
                </a:solidFill>
                <a:latin typeface="ＭＳ ゴシック" panose="020B0609070205080204" pitchFamily="49" charset="-128"/>
                <a:ea typeface="ＭＳ ゴシック" panose="020B0609070205080204" pitchFamily="49" charset="-128"/>
              </a:rPr>
              <a:t>必ず</a:t>
            </a:r>
            <a:r>
              <a:rPr lang="en-US" altLang="ja-JP" sz="7200" dirty="0" smtClean="0">
                <a:solidFill>
                  <a:srgbClr val="FF0000"/>
                </a:solidFill>
                <a:latin typeface="ＭＳ ゴシック" panose="020B0609070205080204" pitchFamily="49" charset="-128"/>
                <a:ea typeface="ＭＳ ゴシック" panose="020B0609070205080204" pitchFamily="49" charset="-128"/>
              </a:rPr>
              <a:t>Chromebook</a:t>
            </a:r>
            <a:r>
              <a:rPr lang="ja-JP" altLang="en-US" sz="7200" dirty="0" err="1">
                <a:solidFill>
                  <a:srgbClr val="FF0000"/>
                </a:solidFill>
                <a:latin typeface="ＭＳ ゴシック" panose="020B0609070205080204" pitchFamily="49" charset="-128"/>
                <a:ea typeface="ＭＳ ゴシック" panose="020B0609070205080204" pitchFamily="49" charset="-128"/>
              </a:rPr>
              <a:t>を持</a:t>
            </a:r>
            <a:r>
              <a:rPr lang="ja-JP" altLang="en-US" sz="7200" dirty="0">
                <a:solidFill>
                  <a:srgbClr val="FF0000"/>
                </a:solidFill>
                <a:latin typeface="ＭＳ ゴシック" panose="020B0609070205080204" pitchFamily="49" charset="-128"/>
                <a:ea typeface="ＭＳ ゴシック" panose="020B0609070205080204" pitchFamily="49" charset="-128"/>
              </a:rPr>
              <a:t>参する</a:t>
            </a:r>
            <a:r>
              <a:rPr lang="ja-JP" altLang="en-US" sz="5400" dirty="0"/>
              <a:t>こと。</a:t>
            </a:r>
          </a:p>
        </p:txBody>
      </p:sp>
    </p:spTree>
    <p:extLst>
      <p:ext uri="{BB962C8B-B14F-4D97-AF65-F5344CB8AC3E}">
        <p14:creationId xmlns:p14="http://schemas.microsoft.com/office/powerpoint/2010/main" val="171931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t>ロジカル・ライティング実習２</a:t>
            </a:r>
          </a:p>
        </p:txBody>
      </p:sp>
      <p:sp>
        <p:nvSpPr>
          <p:cNvPr id="3" name="コンテンツ プレースホルダー 2"/>
          <p:cNvSpPr>
            <a:spLocks noGrp="1"/>
          </p:cNvSpPr>
          <p:nvPr>
            <p:ph idx="1"/>
          </p:nvPr>
        </p:nvSpPr>
        <p:spPr/>
        <p:txBody>
          <a:bodyPr>
            <a:normAutofit/>
          </a:bodyPr>
          <a:lstStyle/>
          <a:p>
            <a:r>
              <a:rPr kumimoji="1" lang="ja-JP" altLang="en-US" sz="4000" dirty="0"/>
              <a:t>「課題研究を学ぶ必要がある」ことを論じなさい。</a:t>
            </a:r>
            <a:endParaRPr kumimoji="1" lang="en-US" altLang="ja-JP" sz="4000" dirty="0"/>
          </a:p>
          <a:p>
            <a:r>
              <a:rPr lang="ja-JP" altLang="en-US" sz="4000" dirty="0"/>
              <a:t>できる限り客観的に書きなさい。</a:t>
            </a:r>
            <a:endParaRPr lang="en-US" altLang="ja-JP" sz="4000" dirty="0"/>
          </a:p>
          <a:p>
            <a:r>
              <a:rPr lang="ja-JP" altLang="en-US" sz="4000" dirty="0"/>
              <a:t>内容を整理してから書きなさい。</a:t>
            </a:r>
            <a:endParaRPr lang="en-US" altLang="ja-JP" sz="4000" dirty="0"/>
          </a:p>
          <a:p>
            <a:r>
              <a:rPr lang="ja-JP" altLang="en-US" sz="4000" dirty="0"/>
              <a:t>執筆時間：</a:t>
            </a:r>
            <a:r>
              <a:rPr lang="en-US" altLang="ja-JP" sz="4000" dirty="0"/>
              <a:t>20</a:t>
            </a:r>
            <a:r>
              <a:rPr lang="ja-JP" altLang="en-US" sz="4000" dirty="0"/>
              <a:t>分</a:t>
            </a:r>
            <a:endParaRPr lang="en-US" altLang="ja-JP" sz="4000" dirty="0"/>
          </a:p>
          <a:p>
            <a:endParaRPr kumimoji="1" lang="ja-JP" altLang="en-US" sz="4000" dirty="0"/>
          </a:p>
        </p:txBody>
      </p:sp>
      <p:sp>
        <p:nvSpPr>
          <p:cNvPr id="4" name="テキスト ボックス 3"/>
          <p:cNvSpPr txBox="1"/>
          <p:nvPr/>
        </p:nvSpPr>
        <p:spPr>
          <a:xfrm>
            <a:off x="627017" y="381000"/>
            <a:ext cx="2236510" cy="584775"/>
          </a:xfrm>
          <a:prstGeom prst="rect">
            <a:avLst/>
          </a:prstGeom>
          <a:solidFill>
            <a:schemeClr val="bg1"/>
          </a:solidFill>
        </p:spPr>
        <p:txBody>
          <a:bodyPr wrap="none" rtlCol="0">
            <a:spAutoFit/>
          </a:bodyPr>
          <a:lstStyle/>
          <a:p>
            <a:r>
              <a:rPr kumimoji="1" lang="ja-JP" altLang="en-US" sz="3200" dirty="0"/>
              <a:t>前回の実習</a:t>
            </a:r>
          </a:p>
        </p:txBody>
      </p:sp>
    </p:spTree>
    <p:extLst>
      <p:ext uri="{BB962C8B-B14F-4D97-AF65-F5344CB8AC3E}">
        <p14:creationId xmlns:p14="http://schemas.microsoft.com/office/powerpoint/2010/main" val="277703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400" y="259307"/>
            <a:ext cx="10496266" cy="5684293"/>
          </a:xfrm>
        </p:spPr>
        <p:txBody>
          <a:bodyPr>
            <a:noAutofit/>
          </a:bodyPr>
          <a:lstStyle/>
          <a:p>
            <a:pPr marL="45720" indent="0">
              <a:buNone/>
            </a:pPr>
            <a:r>
              <a:rPr lang="ja-JP" altLang="en-US" sz="4000" dirty="0"/>
              <a:t>課題研究を学ぶ必要がある。なぜなら、様々な社会課題へ最適解を出し、進化と調和を共生させるのは、若者に課せられた使命である</a:t>
            </a:r>
            <a:r>
              <a:rPr lang="en-US" altLang="ja-JP" sz="4000" dirty="0"/>
              <a:t>(</a:t>
            </a:r>
            <a:r>
              <a:rPr lang="ja-JP" altLang="en-US" sz="4000" dirty="0"/>
              <a:t>文部科学省</a:t>
            </a:r>
            <a:r>
              <a:rPr lang="en-US" altLang="ja-JP" sz="4000" dirty="0"/>
              <a:t>.2015)</a:t>
            </a:r>
            <a:r>
              <a:rPr lang="ja-JP" altLang="en-US" sz="4000" dirty="0" err="1"/>
              <a:t>。</a:t>
            </a:r>
            <a:r>
              <a:rPr lang="ja-JP" altLang="en-US" sz="4000" dirty="0"/>
              <a:t>そのため、早めに知識を複合させたり、多角的に物事をとらえる経験をする必要がある。また、論理的に考えを説明する体験は、社会へ出る準備ととらえることができる。高校は社会への最後の関所としての役割を兼ねていると考えるならば、今、課題研究を学ぶ必要性は高い。</a:t>
            </a:r>
            <a:endParaRPr kumimoji="1" lang="ja-JP" altLang="en-US" sz="4000" dirty="0"/>
          </a:p>
        </p:txBody>
      </p:sp>
      <p:sp>
        <p:nvSpPr>
          <p:cNvPr id="2" name="テキスト ボックス 1"/>
          <p:cNvSpPr txBox="1"/>
          <p:nvPr/>
        </p:nvSpPr>
        <p:spPr>
          <a:xfrm>
            <a:off x="222069" y="259307"/>
            <a:ext cx="1107996" cy="461665"/>
          </a:xfrm>
          <a:prstGeom prst="rect">
            <a:avLst/>
          </a:prstGeom>
          <a:solidFill>
            <a:schemeClr val="bg1"/>
          </a:solidFill>
        </p:spPr>
        <p:txBody>
          <a:bodyPr wrap="none" rtlCol="0">
            <a:spAutoFit/>
          </a:bodyPr>
          <a:lstStyle/>
          <a:p>
            <a:r>
              <a:rPr kumimoji="1" lang="ja-JP" altLang="en-US" sz="2400" dirty="0"/>
              <a:t>回答例</a:t>
            </a:r>
          </a:p>
        </p:txBody>
      </p:sp>
    </p:spTree>
    <p:extLst>
      <p:ext uri="{BB962C8B-B14F-4D97-AF65-F5344CB8AC3E}">
        <p14:creationId xmlns:p14="http://schemas.microsoft.com/office/powerpoint/2010/main" val="409846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400" y="259307"/>
            <a:ext cx="10496266" cy="5684293"/>
          </a:xfrm>
        </p:spPr>
        <p:txBody>
          <a:bodyPr>
            <a:noAutofit/>
          </a:bodyPr>
          <a:lstStyle/>
          <a:p>
            <a:pPr marL="45720" indent="0">
              <a:buNone/>
            </a:pPr>
            <a:r>
              <a:rPr lang="ja-JP" altLang="en-US" sz="4000" dirty="0">
                <a:solidFill>
                  <a:srgbClr val="FF0000"/>
                </a:solidFill>
              </a:rPr>
              <a:t>課題研究を学ぶ必要がある。</a:t>
            </a:r>
            <a:r>
              <a:rPr lang="ja-JP" altLang="en-US" sz="4000" dirty="0"/>
              <a:t>なぜなら、様々な社会課題へ最適解を出し、進化と調和を共生させるのは、若者に課せられた使命である</a:t>
            </a:r>
            <a:r>
              <a:rPr lang="en-US" altLang="ja-JP" sz="4000" dirty="0"/>
              <a:t>(</a:t>
            </a:r>
            <a:r>
              <a:rPr lang="ja-JP" altLang="en-US" sz="4000" dirty="0"/>
              <a:t>文部科学省</a:t>
            </a:r>
            <a:r>
              <a:rPr lang="en-US" altLang="ja-JP" sz="4000" dirty="0"/>
              <a:t>.2015)</a:t>
            </a:r>
            <a:r>
              <a:rPr lang="ja-JP" altLang="en-US" sz="4000" dirty="0" err="1"/>
              <a:t>。</a:t>
            </a:r>
            <a:r>
              <a:rPr lang="ja-JP" altLang="en-US" sz="4000" dirty="0"/>
              <a:t>そのため、早めに知識を複合させたり、多角的に物事をとらえる経験をする必要がある。また、論理的に考えを説明する体験は、社会へ出る準備ととらえることができる。高校は社会への最後の関所としての役割を兼ねていると考えるならば、今、課題研究を学ぶ必要性は高い。</a:t>
            </a:r>
          </a:p>
        </p:txBody>
      </p:sp>
      <p:sp>
        <p:nvSpPr>
          <p:cNvPr id="4" name="テキスト ボックス 3"/>
          <p:cNvSpPr txBox="1"/>
          <p:nvPr/>
        </p:nvSpPr>
        <p:spPr>
          <a:xfrm>
            <a:off x="3681211" y="978421"/>
            <a:ext cx="5724644" cy="830997"/>
          </a:xfrm>
          <a:prstGeom prst="rect">
            <a:avLst/>
          </a:prstGeom>
          <a:solidFill>
            <a:srgbClr val="FFFF00"/>
          </a:solidFill>
        </p:spPr>
        <p:txBody>
          <a:bodyPr wrap="none" rtlCol="0">
            <a:spAutoFit/>
          </a:bodyPr>
          <a:lstStyle/>
          <a:p>
            <a:r>
              <a:rPr kumimoji="1" lang="ja-JP" altLang="en-US" sz="4800" dirty="0"/>
              <a:t>主題文：答えや意見</a:t>
            </a:r>
          </a:p>
        </p:txBody>
      </p:sp>
    </p:spTree>
    <p:extLst>
      <p:ext uri="{BB962C8B-B14F-4D97-AF65-F5344CB8AC3E}">
        <p14:creationId xmlns:p14="http://schemas.microsoft.com/office/powerpoint/2010/main" val="190965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400" y="259307"/>
            <a:ext cx="10496266" cy="5684293"/>
          </a:xfrm>
        </p:spPr>
        <p:txBody>
          <a:bodyPr>
            <a:noAutofit/>
          </a:bodyPr>
          <a:lstStyle/>
          <a:p>
            <a:pPr marL="45720" indent="0">
              <a:buNone/>
            </a:pPr>
            <a:r>
              <a:rPr lang="ja-JP" altLang="en-US" sz="4000" dirty="0"/>
              <a:t>課題研究を学ぶ必要がある。</a:t>
            </a:r>
            <a:r>
              <a:rPr lang="ja-JP" altLang="en-US" sz="4000" dirty="0">
                <a:solidFill>
                  <a:srgbClr val="FF0000"/>
                </a:solidFill>
              </a:rPr>
              <a:t>なぜなら、様々な社会課題へ最適解を出し、進化と調和を共生させるのは、若者に課せられた使命である</a:t>
            </a:r>
            <a:r>
              <a:rPr lang="en-US" altLang="ja-JP" sz="4000" dirty="0">
                <a:solidFill>
                  <a:srgbClr val="FF0000"/>
                </a:solidFill>
              </a:rPr>
              <a:t>(</a:t>
            </a:r>
            <a:r>
              <a:rPr lang="ja-JP" altLang="en-US" sz="4000" dirty="0">
                <a:solidFill>
                  <a:srgbClr val="FF0000"/>
                </a:solidFill>
              </a:rPr>
              <a:t>文部科学省</a:t>
            </a:r>
            <a:r>
              <a:rPr lang="en-US" altLang="ja-JP" sz="4000" dirty="0">
                <a:solidFill>
                  <a:srgbClr val="FF0000"/>
                </a:solidFill>
              </a:rPr>
              <a:t>.2015)</a:t>
            </a:r>
            <a:r>
              <a:rPr lang="ja-JP" altLang="en-US" sz="4000" dirty="0">
                <a:solidFill>
                  <a:srgbClr val="FF0000"/>
                </a:solidFill>
              </a:rPr>
              <a:t> 。</a:t>
            </a:r>
            <a:r>
              <a:rPr lang="ja-JP" altLang="en-US" sz="4000" dirty="0"/>
              <a:t>そのため、早めに知識を複合させたり、多角的に物事をとらえる経験をする必要がある。また、論理的に考えを説明する体験は、社会へ出る準備ととらえることができる。高校は社会への最後の関所としての役割を兼ねていると考えるならば、今、課題研究を学ぶ必要性は高い。</a:t>
            </a:r>
          </a:p>
        </p:txBody>
      </p:sp>
      <p:sp>
        <p:nvSpPr>
          <p:cNvPr id="4" name="テキスト ボックス 3"/>
          <p:cNvSpPr txBox="1"/>
          <p:nvPr/>
        </p:nvSpPr>
        <p:spPr>
          <a:xfrm>
            <a:off x="3987384" y="2586430"/>
            <a:ext cx="5112297" cy="830997"/>
          </a:xfrm>
          <a:prstGeom prst="rect">
            <a:avLst/>
          </a:prstGeom>
          <a:solidFill>
            <a:srgbClr val="FFFF00"/>
          </a:solidFill>
        </p:spPr>
        <p:txBody>
          <a:bodyPr wrap="none" rtlCol="0">
            <a:spAutoFit/>
          </a:bodyPr>
          <a:lstStyle/>
          <a:p>
            <a:r>
              <a:rPr kumimoji="1" lang="ja-JP" altLang="en-US" sz="4800" dirty="0"/>
              <a:t>補助説明文：</a:t>
            </a:r>
            <a:r>
              <a:rPr kumimoji="1" lang="en-US" altLang="ja-JP" sz="4800" dirty="0"/>
              <a:t>Who</a:t>
            </a:r>
            <a:endParaRPr kumimoji="1" lang="ja-JP" altLang="en-US" sz="4800" dirty="0"/>
          </a:p>
        </p:txBody>
      </p:sp>
    </p:spTree>
    <p:extLst>
      <p:ext uri="{BB962C8B-B14F-4D97-AF65-F5344CB8AC3E}">
        <p14:creationId xmlns:p14="http://schemas.microsoft.com/office/powerpoint/2010/main" val="166071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400" y="259307"/>
            <a:ext cx="10496266" cy="5684293"/>
          </a:xfrm>
        </p:spPr>
        <p:txBody>
          <a:bodyPr>
            <a:noAutofit/>
          </a:bodyPr>
          <a:lstStyle/>
          <a:p>
            <a:pPr marL="45720" indent="0">
              <a:buNone/>
            </a:pPr>
            <a:r>
              <a:rPr lang="ja-JP" altLang="en-US" sz="4000" dirty="0"/>
              <a:t>課題研究を学ぶ必要がある。なぜなら、様々な社会課題へ最適解を出し、進化と調和を共生させるのは、若者に課せられた使命である</a:t>
            </a:r>
            <a:r>
              <a:rPr lang="en-US" altLang="ja-JP" sz="4000" dirty="0"/>
              <a:t>(</a:t>
            </a:r>
            <a:r>
              <a:rPr lang="ja-JP" altLang="en-US" sz="4000" dirty="0"/>
              <a:t>文部科学省</a:t>
            </a:r>
            <a:r>
              <a:rPr lang="en-US" altLang="ja-JP" sz="4000" dirty="0"/>
              <a:t>.2015)</a:t>
            </a:r>
            <a:r>
              <a:rPr lang="ja-JP" altLang="en-US" sz="4000" dirty="0" err="1"/>
              <a:t>。</a:t>
            </a:r>
            <a:r>
              <a:rPr lang="ja-JP" altLang="en-US" sz="4000" dirty="0">
                <a:solidFill>
                  <a:srgbClr val="FF0000"/>
                </a:solidFill>
              </a:rPr>
              <a:t>そのため、早めに知識を複合させたり、多角的に物事をとらえる経験をする必要がある。</a:t>
            </a:r>
            <a:r>
              <a:rPr lang="ja-JP" altLang="en-US" sz="4000" dirty="0"/>
              <a:t>また、論理的に考えを説明する体験は、社会へ出る準備ととらえることができる。高校は社会への最後の関所としての役割を兼ねていると考えるならば、今、課題研究を学ぶ必要性は高い。</a:t>
            </a:r>
          </a:p>
        </p:txBody>
      </p:sp>
      <p:sp>
        <p:nvSpPr>
          <p:cNvPr id="4" name="テキスト ボックス 3"/>
          <p:cNvSpPr txBox="1"/>
          <p:nvPr/>
        </p:nvSpPr>
        <p:spPr>
          <a:xfrm>
            <a:off x="3829488" y="1047402"/>
            <a:ext cx="5428089" cy="830997"/>
          </a:xfrm>
          <a:prstGeom prst="rect">
            <a:avLst/>
          </a:prstGeom>
          <a:solidFill>
            <a:srgbClr val="FFFF00"/>
          </a:solidFill>
        </p:spPr>
        <p:txBody>
          <a:bodyPr wrap="none" rtlCol="0">
            <a:spAutoFit/>
          </a:bodyPr>
          <a:lstStyle/>
          <a:p>
            <a:r>
              <a:rPr kumimoji="1" lang="ja-JP" altLang="en-US" sz="4800" dirty="0"/>
              <a:t>補助説明文：</a:t>
            </a:r>
            <a:r>
              <a:rPr kumimoji="1" lang="en-US" altLang="ja-JP" sz="4800" dirty="0"/>
              <a:t>When</a:t>
            </a:r>
            <a:endParaRPr kumimoji="1" lang="ja-JP" altLang="en-US" sz="4800" dirty="0"/>
          </a:p>
        </p:txBody>
      </p:sp>
    </p:spTree>
    <p:extLst>
      <p:ext uri="{BB962C8B-B14F-4D97-AF65-F5344CB8AC3E}">
        <p14:creationId xmlns:p14="http://schemas.microsoft.com/office/powerpoint/2010/main" val="224752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 val="f388ab9c-b34c-486a-a9f1-06d5bf27dd25"/>
</p:tagLst>
</file>

<file path=ppt/theme/theme1.xml><?xml version="1.0" encoding="utf-8"?>
<a:theme xmlns:a="http://schemas.openxmlformats.org/drawingml/2006/main" name="TF03031023">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59268_TF03031023.potx" id="{349FBB9C-520F-425D-8B79-DE62707BF242}" vid="{025E0076-390D-4DC3-B829-0D13E256E7FE}"/>
    </a:ext>
  </a:extLst>
</a:theme>
</file>

<file path=ppt/theme/theme2.xml><?xml version="1.0" encoding="utf-8"?>
<a:theme xmlns:a="http://schemas.openxmlformats.org/drawingml/2006/main" name="Office テーマ">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D5CBE8616B9BE4892A14A66220CA59A" ma:contentTypeVersion="14" ma:contentTypeDescription="新しいドキュメントを作成します。" ma:contentTypeScope="" ma:versionID="d4adb2e4b261233eca216aa9f0e6ca90">
  <xsd:schema xmlns:xsd="http://www.w3.org/2001/XMLSchema" xmlns:xs="http://www.w3.org/2001/XMLSchema" xmlns:p="http://schemas.microsoft.com/office/2006/metadata/properties" xmlns:ns2="17474dc8-6cde-450f-8a57-e9ddb98dd45e" xmlns:ns3="92c85782-91b6-4975-a634-e8e07eaefb77" targetNamespace="http://schemas.microsoft.com/office/2006/metadata/properties" ma:root="true" ma:fieldsID="750824485cb19f9c5f1813e978ce26c1" ns2:_="" ns3:_="">
    <xsd:import namespace="17474dc8-6cde-450f-8a57-e9ddb98dd45e"/>
    <xsd:import namespace="92c85782-91b6-4975-a634-e8e07eaefb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74dc8-6cde-450f-8a57-e9ddb98dd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5efb9172-ed01-4b15-a485-c06beb5524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85782-91b6-4975-a634-e8e07eaefb7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e2d2a6c-83bc-4418-934a-1370e02fb35a}" ma:internalName="TaxCatchAll" ma:showField="CatchAllData" ma:web="92c85782-91b6-4975-a634-e8e07eaef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74dc8-6cde-450f-8a57-e9ddb98dd45e">
      <Terms xmlns="http://schemas.microsoft.com/office/infopath/2007/PartnerControls"/>
    </lcf76f155ced4ddcb4097134ff3c332f>
    <TaxCatchAll xmlns="92c85782-91b6-4975-a634-e8e07eaefb77" xsi:nil="true"/>
    <_Flow_SignoffStatus xmlns="17474dc8-6cde-450f-8a57-e9ddb98dd45e" xsi:nil="true"/>
  </documentManagement>
</p:properties>
</file>

<file path=customXml/itemProps1.xml><?xml version="1.0" encoding="utf-8"?>
<ds:datastoreItem xmlns:ds="http://schemas.openxmlformats.org/officeDocument/2006/customXml" ds:itemID="{756C8A7F-C0FA-415D-AB7D-8034B93288E2}"/>
</file>

<file path=customXml/itemProps2.xml><?xml version="1.0" encoding="utf-8"?>
<ds:datastoreItem xmlns:ds="http://schemas.openxmlformats.org/officeDocument/2006/customXml" ds:itemID="{8BB57101-46D2-41BF-9317-404BCC5A8DF0}"/>
</file>

<file path=customXml/itemProps3.xml><?xml version="1.0" encoding="utf-8"?>
<ds:datastoreItem xmlns:ds="http://schemas.openxmlformats.org/officeDocument/2006/customXml" ds:itemID="{408B7E69-24CF-4A31-A5DC-40752FE58FCD}"/>
</file>

<file path=docProps/app.xml><?xml version="1.0" encoding="utf-8"?>
<Properties xmlns="http://schemas.openxmlformats.org/officeDocument/2006/extended-properties" xmlns:vt="http://schemas.openxmlformats.org/officeDocument/2006/docPropsVTypes">
  <Template>TF03031023</Template>
  <TotalTime>1509</TotalTime>
  <Words>3085</Words>
  <Application>Microsoft Office PowerPoint</Application>
  <PresentationFormat>ワイド画面</PresentationFormat>
  <Paragraphs>279</Paragraphs>
  <Slides>35</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35</vt:i4>
      </vt:variant>
    </vt:vector>
  </HeadingPairs>
  <TitlesOfParts>
    <vt:vector size="42" baseType="lpstr">
      <vt:lpstr>HGｺﾞｼｯｸM</vt:lpstr>
      <vt:lpstr>ＭＳ ゴシック</vt:lpstr>
      <vt:lpstr>ＭＳ 明朝</vt:lpstr>
      <vt:lpstr>Arial</vt:lpstr>
      <vt:lpstr>Cambria</vt:lpstr>
      <vt:lpstr>Wingdings</vt:lpstr>
      <vt:lpstr>TF03031023</vt:lpstr>
      <vt:lpstr>レポート作成技術２</vt:lpstr>
      <vt:lpstr>本日の課題</vt:lpstr>
      <vt:lpstr>本日の内容</vt:lpstr>
      <vt:lpstr>重要連絡</vt:lpstr>
      <vt:lpstr>ロジカル・ライティング実習２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レポートや論文に客観性を持たせる方法</vt:lpstr>
      <vt:lpstr>PowerPoint プレゼンテーション</vt:lpstr>
      <vt:lpstr>参考資料の表し方</vt:lpstr>
      <vt:lpstr>レポートの形式</vt:lpstr>
      <vt:lpstr>論文やレポートの基本構成</vt:lpstr>
      <vt:lpstr>レポート作成実習１</vt:lpstr>
      <vt:lpstr>PowerPoint プレゼンテーション</vt:lpstr>
      <vt:lpstr>構成を練る</vt:lpstr>
      <vt:lpstr>目的：書き出し</vt:lpstr>
      <vt:lpstr>目的：リサーチクエスチョンを 　　　　　　　　　　　　定義付けする</vt:lpstr>
      <vt:lpstr>リサーチクエスチョンを定義付けする</vt:lpstr>
      <vt:lpstr>目的：研究テーマとリサーチクエスチョン 　　　　　　　　　　　　の関係を説明する</vt:lpstr>
      <vt:lpstr>「リサーチクエスチョン」と「研究テーマ」 　　　　　　　　　　　　　　　　との区別</vt:lpstr>
      <vt:lpstr>目的：研究テーマとリサーチクエスチョン 　　　　　　　　　　　　の関係を説明する</vt:lpstr>
      <vt:lpstr>研究方法：研究や実験の方法を示す</vt:lpstr>
      <vt:lpstr>研究方法：研究や実験の方法を示す</vt:lpstr>
      <vt:lpstr>本論＝結論へのプロセスを述べる</vt:lpstr>
      <vt:lpstr>結果と分析：結果や分析の示し方</vt:lpstr>
      <vt:lpstr>結果と分析：結果や分析の示し方</vt:lpstr>
      <vt:lpstr>考察</vt:lpstr>
      <vt:lpstr>考察</vt:lpstr>
      <vt:lpstr>重要連絡</vt:lpstr>
      <vt:lpstr>本日の課題</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レポート作成技術２</dc:title>
  <dc:creator>T-YamaguchiYu</dc:creator>
  <cp:lastModifiedBy>T-MaegawaH</cp:lastModifiedBy>
  <cp:revision>128</cp:revision>
  <cp:lastPrinted>2021-05-06T01:40:00Z</cp:lastPrinted>
  <dcterms:created xsi:type="dcterms:W3CDTF">2019-04-16T06:10:39Z</dcterms:created>
  <dcterms:modified xsi:type="dcterms:W3CDTF">2024-03-06T05:01:03Z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0x0101005D5CBE8616B9BE4892A14A66220CA59A</vt:lpwstr>
  </property>
  <property fmtid="{D5CDD505-2E9C-101B-9397-08002B2CF9AE}" pid="3" name="Order">
    <vt:r8>22248600</vt:r8>
  </property>
  <property fmtid="{D5CDD505-2E9C-101B-9397-08002B2CF9AE}" pid="4" name="MediaServiceImageTags">
    <vt:lpwstr/>
  </property>
</Properties>
</file>