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notesSlides/notesSlide3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3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30.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1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handoutMasters/handoutMaster1.xml" ContentType="application/vnd.openxmlformats-officedocument.presentationml.handoutMaster+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 id="2147483914" r:id="rId2"/>
  </p:sldMasterIdLst>
  <p:notesMasterIdLst>
    <p:notesMasterId r:id="rId41"/>
  </p:notesMasterIdLst>
  <p:handoutMasterIdLst>
    <p:handoutMasterId r:id="rId42"/>
  </p:handoutMasterIdLst>
  <p:sldIdLst>
    <p:sldId id="264" r:id="rId3"/>
    <p:sldId id="322" r:id="rId4"/>
    <p:sldId id="266" r:id="rId5"/>
    <p:sldId id="321" r:id="rId6"/>
    <p:sldId id="325" r:id="rId7"/>
    <p:sldId id="316" r:id="rId8"/>
    <p:sldId id="328" r:id="rId9"/>
    <p:sldId id="327" r:id="rId10"/>
    <p:sldId id="324" r:id="rId11"/>
    <p:sldId id="320" r:id="rId12"/>
    <p:sldId id="329" r:id="rId13"/>
    <p:sldId id="333" r:id="rId14"/>
    <p:sldId id="319" r:id="rId15"/>
    <p:sldId id="351" r:id="rId16"/>
    <p:sldId id="350" r:id="rId17"/>
    <p:sldId id="357" r:id="rId18"/>
    <p:sldId id="358" r:id="rId19"/>
    <p:sldId id="311" r:id="rId20"/>
    <p:sldId id="331" r:id="rId21"/>
    <p:sldId id="359" r:id="rId22"/>
    <p:sldId id="363" r:id="rId23"/>
    <p:sldId id="364" r:id="rId24"/>
    <p:sldId id="394" r:id="rId25"/>
    <p:sldId id="395" r:id="rId26"/>
    <p:sldId id="396" r:id="rId27"/>
    <p:sldId id="366" r:id="rId28"/>
    <p:sldId id="398" r:id="rId29"/>
    <p:sldId id="372" r:id="rId30"/>
    <p:sldId id="397" r:id="rId31"/>
    <p:sldId id="375" r:id="rId32"/>
    <p:sldId id="377" r:id="rId33"/>
    <p:sldId id="381" r:id="rId34"/>
    <p:sldId id="384" r:id="rId35"/>
    <p:sldId id="387" r:id="rId36"/>
    <p:sldId id="393" r:id="rId37"/>
    <p:sldId id="323" r:id="rId38"/>
    <p:sldId id="365" r:id="rId39"/>
    <p:sldId id="362" r:id="rId40"/>
  </p:sldIdLst>
  <p:sldSz cx="9906000" cy="6858000" type="A4"/>
  <p:notesSz cx="6807200" cy="9939338"/>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5F5F5"/>
    <a:srgbClr val="F4F4F4"/>
    <a:srgbClr val="F1F1F1"/>
    <a:srgbClr val="F3F3F3"/>
    <a:srgbClr val="EDEDED"/>
    <a:srgbClr val="EFEFEF"/>
    <a:srgbClr val="F9F9F9"/>
    <a:srgbClr val="FF3399"/>
    <a:srgbClr val="DB6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4828" autoAdjust="0"/>
  </p:normalViewPr>
  <p:slideViewPr>
    <p:cSldViewPr>
      <p:cViewPr varScale="1">
        <p:scale>
          <a:sx n="62" d="100"/>
          <a:sy n="62" d="100"/>
        </p:scale>
        <p:origin x="1416" y="66"/>
      </p:cViewPr>
      <p:guideLst>
        <p:guide orient="horz" pos="2160"/>
        <p:guide pos="3120"/>
      </p:guideLst>
    </p:cSldViewPr>
  </p:slideViewPr>
  <p:notesTextViewPr>
    <p:cViewPr>
      <p:scale>
        <a:sx n="100" d="100"/>
        <a:sy n="100" d="100"/>
      </p:scale>
      <p:origin x="0" y="0"/>
    </p:cViewPr>
  </p:notesTextViewPr>
  <p:notesViewPr>
    <p:cSldViewPr>
      <p:cViewPr varScale="1">
        <p:scale>
          <a:sx n="60" d="100"/>
          <a:sy n="60" d="100"/>
        </p:scale>
        <p:origin x="-1146"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AF818-2A7B-4AE9-8E7A-13544EBAD9A4}"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kumimoji="1" lang="ja-JP" altLang="en-US"/>
        </a:p>
      </dgm:t>
    </dgm:pt>
    <dgm:pt modelId="{D3C843F4-7835-4894-A543-1BFB60BD4FBC}">
      <dgm:prSet phldrT="[テキスト]"/>
      <dgm:spPr/>
      <dgm:t>
        <a:bodyPr/>
        <a:lstStyle/>
        <a:p>
          <a:r>
            <a:rPr kumimoji="1" lang="ja-JP" altLang="en-US" dirty="0" smtClean="0"/>
            <a:t>持続可能な社会</a:t>
          </a:r>
          <a:endParaRPr kumimoji="1" lang="ja-JP" altLang="en-US" dirty="0"/>
        </a:p>
      </dgm:t>
    </dgm:pt>
    <dgm:pt modelId="{051B7FD0-02F0-4DED-B8DD-9F3FA1D7A95F}" type="parTrans" cxnId="{FA4D738E-58CA-45CA-9612-CDE2B4ABA9BA}">
      <dgm:prSet/>
      <dgm:spPr/>
      <dgm:t>
        <a:bodyPr/>
        <a:lstStyle/>
        <a:p>
          <a:endParaRPr kumimoji="1" lang="ja-JP" altLang="en-US"/>
        </a:p>
      </dgm:t>
    </dgm:pt>
    <dgm:pt modelId="{FECA8C18-938A-462D-9160-571A7DBBF0DD}" type="sibTrans" cxnId="{FA4D738E-58CA-45CA-9612-CDE2B4ABA9BA}">
      <dgm:prSet/>
      <dgm:spPr/>
      <dgm:t>
        <a:bodyPr/>
        <a:lstStyle/>
        <a:p>
          <a:endParaRPr kumimoji="1" lang="ja-JP" altLang="en-US"/>
        </a:p>
      </dgm:t>
    </dgm:pt>
    <dgm:pt modelId="{7153012F-AF0A-4C82-8C79-1610BEC5F704}">
      <dgm:prSet phldrT="[テキスト]"/>
      <dgm:spPr/>
      <dgm:t>
        <a:bodyPr/>
        <a:lstStyle/>
        <a:p>
          <a:r>
            <a:rPr kumimoji="1" lang="ja-JP" altLang="en-US" dirty="0" smtClean="0"/>
            <a:t>政治</a:t>
          </a:r>
          <a:endParaRPr kumimoji="1" lang="ja-JP" altLang="en-US" dirty="0"/>
        </a:p>
      </dgm:t>
    </dgm:pt>
    <dgm:pt modelId="{8E74F57C-A333-422C-9940-55696F72BA86}" type="parTrans" cxnId="{6A757C3C-2ACC-4E81-832E-D5676D5EDFA2}">
      <dgm:prSet/>
      <dgm:spPr/>
      <dgm:t>
        <a:bodyPr/>
        <a:lstStyle/>
        <a:p>
          <a:endParaRPr kumimoji="1" lang="ja-JP" altLang="en-US"/>
        </a:p>
      </dgm:t>
    </dgm:pt>
    <dgm:pt modelId="{86DE2139-0FB0-4023-BC62-2B1B05B69E89}" type="sibTrans" cxnId="{6A757C3C-2ACC-4E81-832E-D5676D5EDFA2}">
      <dgm:prSet/>
      <dgm:spPr/>
      <dgm:t>
        <a:bodyPr/>
        <a:lstStyle/>
        <a:p>
          <a:endParaRPr kumimoji="1" lang="ja-JP" altLang="en-US"/>
        </a:p>
      </dgm:t>
    </dgm:pt>
    <dgm:pt modelId="{8798FA0B-2941-4226-94FC-EE679464CCAF}">
      <dgm:prSet phldrT="[テキスト]"/>
      <dgm:spPr/>
      <dgm:t>
        <a:bodyPr/>
        <a:lstStyle/>
        <a:p>
          <a:r>
            <a:rPr kumimoji="1" lang="ja-JP" altLang="en-US" dirty="0" smtClean="0"/>
            <a:t>企業</a:t>
          </a:r>
          <a:endParaRPr kumimoji="1" lang="ja-JP" altLang="en-US" dirty="0"/>
        </a:p>
      </dgm:t>
    </dgm:pt>
    <dgm:pt modelId="{909ADEB3-1128-4652-A1E5-40AFDE3C404A}" type="parTrans" cxnId="{34EFC0A0-E11C-4692-B735-0508388FFC01}">
      <dgm:prSet/>
      <dgm:spPr/>
      <dgm:t>
        <a:bodyPr/>
        <a:lstStyle/>
        <a:p>
          <a:endParaRPr kumimoji="1" lang="ja-JP" altLang="en-US"/>
        </a:p>
      </dgm:t>
    </dgm:pt>
    <dgm:pt modelId="{1A4C5E39-A1B1-4A8A-B349-A9AAB3D24B19}" type="sibTrans" cxnId="{34EFC0A0-E11C-4692-B735-0508388FFC01}">
      <dgm:prSet/>
      <dgm:spPr/>
      <dgm:t>
        <a:bodyPr/>
        <a:lstStyle/>
        <a:p>
          <a:endParaRPr kumimoji="1" lang="ja-JP" altLang="en-US"/>
        </a:p>
      </dgm:t>
    </dgm:pt>
    <dgm:pt modelId="{92F5B215-B06E-4AE4-BF6F-373EAC3AF02E}">
      <dgm:prSet phldrT="[テキスト]"/>
      <dgm:spPr/>
      <dgm:t>
        <a:bodyPr/>
        <a:lstStyle/>
        <a:p>
          <a:r>
            <a:rPr kumimoji="1" lang="ja-JP" altLang="en-US" dirty="0" smtClean="0"/>
            <a:t>個人</a:t>
          </a:r>
          <a:endParaRPr kumimoji="1" lang="ja-JP" altLang="en-US" dirty="0"/>
        </a:p>
      </dgm:t>
    </dgm:pt>
    <dgm:pt modelId="{648863FB-E3A0-488A-A2BA-522C6EF14F75}" type="parTrans" cxnId="{72ED3EB0-F9F5-45A5-A573-73F52BA8B43B}">
      <dgm:prSet/>
      <dgm:spPr/>
      <dgm:t>
        <a:bodyPr/>
        <a:lstStyle/>
        <a:p>
          <a:endParaRPr kumimoji="1" lang="ja-JP" altLang="en-US"/>
        </a:p>
      </dgm:t>
    </dgm:pt>
    <dgm:pt modelId="{1178F4A6-7EB6-4D05-B759-AF9394A983A0}" type="sibTrans" cxnId="{72ED3EB0-F9F5-45A5-A573-73F52BA8B43B}">
      <dgm:prSet/>
      <dgm:spPr/>
      <dgm:t>
        <a:bodyPr/>
        <a:lstStyle/>
        <a:p>
          <a:endParaRPr kumimoji="1" lang="ja-JP" altLang="en-US"/>
        </a:p>
      </dgm:t>
    </dgm:pt>
    <dgm:pt modelId="{47EE15C4-B8E9-4BB5-9908-5BFD99186F6D}" type="pres">
      <dgm:prSet presAssocID="{B13AF818-2A7B-4AE9-8E7A-13544EBAD9A4}" presName="cycle" presStyleCnt="0">
        <dgm:presLayoutVars>
          <dgm:chMax val="1"/>
          <dgm:dir/>
          <dgm:animLvl val="ctr"/>
          <dgm:resizeHandles val="exact"/>
        </dgm:presLayoutVars>
      </dgm:prSet>
      <dgm:spPr/>
      <dgm:t>
        <a:bodyPr/>
        <a:lstStyle/>
        <a:p>
          <a:endParaRPr kumimoji="1" lang="ja-JP" altLang="en-US"/>
        </a:p>
      </dgm:t>
    </dgm:pt>
    <dgm:pt modelId="{4896DF9C-A2CA-49DF-8CE9-001B72583DF3}" type="pres">
      <dgm:prSet presAssocID="{D3C843F4-7835-4894-A543-1BFB60BD4FBC}" presName="centerShape" presStyleLbl="node0" presStyleIdx="0" presStyleCnt="1" custScaleX="142943" custScaleY="84838"/>
      <dgm:spPr/>
      <dgm:t>
        <a:bodyPr/>
        <a:lstStyle/>
        <a:p>
          <a:endParaRPr kumimoji="1" lang="ja-JP" altLang="en-US"/>
        </a:p>
      </dgm:t>
    </dgm:pt>
    <dgm:pt modelId="{BDDDD85D-D9A7-4B8F-8D1C-47D838FAB501}" type="pres">
      <dgm:prSet presAssocID="{8E74F57C-A333-422C-9940-55696F72BA86}" presName="parTrans" presStyleLbl="bgSibTrans2D1" presStyleIdx="0" presStyleCnt="3"/>
      <dgm:spPr/>
      <dgm:t>
        <a:bodyPr/>
        <a:lstStyle/>
        <a:p>
          <a:endParaRPr kumimoji="1" lang="ja-JP" altLang="en-US"/>
        </a:p>
      </dgm:t>
    </dgm:pt>
    <dgm:pt modelId="{B5BB29A6-6108-4A67-89CD-0C537A08F257}" type="pres">
      <dgm:prSet presAssocID="{7153012F-AF0A-4C82-8C79-1610BEC5F704}" presName="node" presStyleLbl="node1" presStyleIdx="0" presStyleCnt="3" custRadScaleRad="106662" custRadScaleInc="-2602">
        <dgm:presLayoutVars>
          <dgm:bulletEnabled val="1"/>
        </dgm:presLayoutVars>
      </dgm:prSet>
      <dgm:spPr/>
      <dgm:t>
        <a:bodyPr/>
        <a:lstStyle/>
        <a:p>
          <a:endParaRPr kumimoji="1" lang="ja-JP" altLang="en-US"/>
        </a:p>
      </dgm:t>
    </dgm:pt>
    <dgm:pt modelId="{6915F4DF-93F5-41F7-88A4-86C7A27545B9}" type="pres">
      <dgm:prSet presAssocID="{909ADEB3-1128-4652-A1E5-40AFDE3C404A}" presName="parTrans" presStyleLbl="bgSibTrans2D1" presStyleIdx="1" presStyleCnt="3"/>
      <dgm:spPr/>
      <dgm:t>
        <a:bodyPr/>
        <a:lstStyle/>
        <a:p>
          <a:endParaRPr kumimoji="1" lang="ja-JP" altLang="en-US"/>
        </a:p>
      </dgm:t>
    </dgm:pt>
    <dgm:pt modelId="{41DD85A1-EA2A-4630-81EC-CE207168DF8A}" type="pres">
      <dgm:prSet presAssocID="{8798FA0B-2941-4226-94FC-EE679464CCAF}" presName="node" presStyleLbl="node1" presStyleIdx="1" presStyleCnt="3">
        <dgm:presLayoutVars>
          <dgm:bulletEnabled val="1"/>
        </dgm:presLayoutVars>
      </dgm:prSet>
      <dgm:spPr/>
      <dgm:t>
        <a:bodyPr/>
        <a:lstStyle/>
        <a:p>
          <a:endParaRPr kumimoji="1" lang="ja-JP" altLang="en-US"/>
        </a:p>
      </dgm:t>
    </dgm:pt>
    <dgm:pt modelId="{4A1A11F9-BD8D-4BBE-937A-A40D7B15E0F7}" type="pres">
      <dgm:prSet presAssocID="{648863FB-E3A0-488A-A2BA-522C6EF14F75}" presName="parTrans" presStyleLbl="bgSibTrans2D1" presStyleIdx="2" presStyleCnt="3"/>
      <dgm:spPr/>
      <dgm:t>
        <a:bodyPr/>
        <a:lstStyle/>
        <a:p>
          <a:endParaRPr kumimoji="1" lang="ja-JP" altLang="en-US"/>
        </a:p>
      </dgm:t>
    </dgm:pt>
    <dgm:pt modelId="{0D4E13B7-4B51-425B-BFBE-AB38EADF5140}" type="pres">
      <dgm:prSet presAssocID="{92F5B215-B06E-4AE4-BF6F-373EAC3AF02E}" presName="node" presStyleLbl="node1" presStyleIdx="2" presStyleCnt="3" custRadScaleRad="111025" custRadScaleInc="7437">
        <dgm:presLayoutVars>
          <dgm:bulletEnabled val="1"/>
        </dgm:presLayoutVars>
      </dgm:prSet>
      <dgm:spPr/>
      <dgm:t>
        <a:bodyPr/>
        <a:lstStyle/>
        <a:p>
          <a:endParaRPr kumimoji="1" lang="ja-JP" altLang="en-US"/>
        </a:p>
      </dgm:t>
    </dgm:pt>
  </dgm:ptLst>
  <dgm:cxnLst>
    <dgm:cxn modelId="{D109EB12-7F8E-4B4B-99CF-31DA9B947F9B}" type="presOf" srcId="{7153012F-AF0A-4C82-8C79-1610BEC5F704}" destId="{B5BB29A6-6108-4A67-89CD-0C537A08F257}" srcOrd="0" destOrd="0" presId="urn:microsoft.com/office/officeart/2005/8/layout/radial4"/>
    <dgm:cxn modelId="{37CB573E-6332-4E46-8D23-E135FFE76796}" type="presOf" srcId="{648863FB-E3A0-488A-A2BA-522C6EF14F75}" destId="{4A1A11F9-BD8D-4BBE-937A-A40D7B15E0F7}" srcOrd="0" destOrd="0" presId="urn:microsoft.com/office/officeart/2005/8/layout/radial4"/>
    <dgm:cxn modelId="{4D4F05FD-2E56-4E03-912B-D1623B348D3F}" type="presOf" srcId="{B13AF818-2A7B-4AE9-8E7A-13544EBAD9A4}" destId="{47EE15C4-B8E9-4BB5-9908-5BFD99186F6D}" srcOrd="0" destOrd="0" presId="urn:microsoft.com/office/officeart/2005/8/layout/radial4"/>
    <dgm:cxn modelId="{34EFC0A0-E11C-4692-B735-0508388FFC01}" srcId="{D3C843F4-7835-4894-A543-1BFB60BD4FBC}" destId="{8798FA0B-2941-4226-94FC-EE679464CCAF}" srcOrd="1" destOrd="0" parTransId="{909ADEB3-1128-4652-A1E5-40AFDE3C404A}" sibTransId="{1A4C5E39-A1B1-4A8A-B349-A9AAB3D24B19}"/>
    <dgm:cxn modelId="{72ED3EB0-F9F5-45A5-A573-73F52BA8B43B}" srcId="{D3C843F4-7835-4894-A543-1BFB60BD4FBC}" destId="{92F5B215-B06E-4AE4-BF6F-373EAC3AF02E}" srcOrd="2" destOrd="0" parTransId="{648863FB-E3A0-488A-A2BA-522C6EF14F75}" sibTransId="{1178F4A6-7EB6-4D05-B759-AF9394A983A0}"/>
    <dgm:cxn modelId="{F5694D95-E858-4360-8958-4A98249E8724}" type="presOf" srcId="{92F5B215-B06E-4AE4-BF6F-373EAC3AF02E}" destId="{0D4E13B7-4B51-425B-BFBE-AB38EADF5140}" srcOrd="0" destOrd="0" presId="urn:microsoft.com/office/officeart/2005/8/layout/radial4"/>
    <dgm:cxn modelId="{840E4B7A-0A64-47C2-9B91-F04BB07FBDB4}" type="presOf" srcId="{D3C843F4-7835-4894-A543-1BFB60BD4FBC}" destId="{4896DF9C-A2CA-49DF-8CE9-001B72583DF3}" srcOrd="0" destOrd="0" presId="urn:microsoft.com/office/officeart/2005/8/layout/radial4"/>
    <dgm:cxn modelId="{7FE37373-C0AC-45E9-9A39-CFAE538FD79D}" type="presOf" srcId="{8E74F57C-A333-422C-9940-55696F72BA86}" destId="{BDDDD85D-D9A7-4B8F-8D1C-47D838FAB501}" srcOrd="0" destOrd="0" presId="urn:microsoft.com/office/officeart/2005/8/layout/radial4"/>
    <dgm:cxn modelId="{DACFB9DD-10A0-47FF-A895-3DAEE1D9BB4C}" type="presOf" srcId="{8798FA0B-2941-4226-94FC-EE679464CCAF}" destId="{41DD85A1-EA2A-4630-81EC-CE207168DF8A}" srcOrd="0" destOrd="0" presId="urn:microsoft.com/office/officeart/2005/8/layout/radial4"/>
    <dgm:cxn modelId="{6A757C3C-2ACC-4E81-832E-D5676D5EDFA2}" srcId="{D3C843F4-7835-4894-A543-1BFB60BD4FBC}" destId="{7153012F-AF0A-4C82-8C79-1610BEC5F704}" srcOrd="0" destOrd="0" parTransId="{8E74F57C-A333-422C-9940-55696F72BA86}" sibTransId="{86DE2139-0FB0-4023-BC62-2B1B05B69E89}"/>
    <dgm:cxn modelId="{15DD1C31-8F13-4812-96AF-AD7223DAB26D}" type="presOf" srcId="{909ADEB3-1128-4652-A1E5-40AFDE3C404A}" destId="{6915F4DF-93F5-41F7-88A4-86C7A27545B9}" srcOrd="0" destOrd="0" presId="urn:microsoft.com/office/officeart/2005/8/layout/radial4"/>
    <dgm:cxn modelId="{FA4D738E-58CA-45CA-9612-CDE2B4ABA9BA}" srcId="{B13AF818-2A7B-4AE9-8E7A-13544EBAD9A4}" destId="{D3C843F4-7835-4894-A543-1BFB60BD4FBC}" srcOrd="0" destOrd="0" parTransId="{051B7FD0-02F0-4DED-B8DD-9F3FA1D7A95F}" sibTransId="{FECA8C18-938A-462D-9160-571A7DBBF0DD}"/>
    <dgm:cxn modelId="{E7D8645C-3337-417A-8E18-278493DE63A9}" type="presParOf" srcId="{47EE15C4-B8E9-4BB5-9908-5BFD99186F6D}" destId="{4896DF9C-A2CA-49DF-8CE9-001B72583DF3}" srcOrd="0" destOrd="0" presId="urn:microsoft.com/office/officeart/2005/8/layout/radial4"/>
    <dgm:cxn modelId="{8E099D4F-23F6-4F01-91FD-E929BBC9FD2A}" type="presParOf" srcId="{47EE15C4-B8E9-4BB5-9908-5BFD99186F6D}" destId="{BDDDD85D-D9A7-4B8F-8D1C-47D838FAB501}" srcOrd="1" destOrd="0" presId="urn:microsoft.com/office/officeart/2005/8/layout/radial4"/>
    <dgm:cxn modelId="{EE9EB7E5-9EEC-4E8B-BB7F-6F0D7368E15A}" type="presParOf" srcId="{47EE15C4-B8E9-4BB5-9908-5BFD99186F6D}" destId="{B5BB29A6-6108-4A67-89CD-0C537A08F257}" srcOrd="2" destOrd="0" presId="urn:microsoft.com/office/officeart/2005/8/layout/radial4"/>
    <dgm:cxn modelId="{4EDE6F81-CA39-429C-860B-E79BB81D05BD}" type="presParOf" srcId="{47EE15C4-B8E9-4BB5-9908-5BFD99186F6D}" destId="{6915F4DF-93F5-41F7-88A4-86C7A27545B9}" srcOrd="3" destOrd="0" presId="urn:microsoft.com/office/officeart/2005/8/layout/radial4"/>
    <dgm:cxn modelId="{51894F7E-9DEE-4FC3-BD46-5EE90B04538A}" type="presParOf" srcId="{47EE15C4-B8E9-4BB5-9908-5BFD99186F6D}" destId="{41DD85A1-EA2A-4630-81EC-CE207168DF8A}" srcOrd="4" destOrd="0" presId="urn:microsoft.com/office/officeart/2005/8/layout/radial4"/>
    <dgm:cxn modelId="{3B4A0B61-331B-49C5-9E19-049C31F21323}" type="presParOf" srcId="{47EE15C4-B8E9-4BB5-9908-5BFD99186F6D}" destId="{4A1A11F9-BD8D-4BBE-937A-A40D7B15E0F7}" srcOrd="5" destOrd="0" presId="urn:microsoft.com/office/officeart/2005/8/layout/radial4"/>
    <dgm:cxn modelId="{C2F41EEE-5A73-4B98-97F5-3A4C6232184F}" type="presParOf" srcId="{47EE15C4-B8E9-4BB5-9908-5BFD99186F6D}" destId="{0D4E13B7-4B51-425B-BFBE-AB38EADF5140}"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6DF9C-A2CA-49DF-8CE9-001B72583DF3}">
      <dsp:nvSpPr>
        <dsp:cNvPr id="0" name=""/>
        <dsp:cNvSpPr/>
      </dsp:nvSpPr>
      <dsp:spPr>
        <a:xfrm>
          <a:off x="2583484" y="2235486"/>
          <a:ext cx="2448269" cy="145307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kumimoji="1" lang="ja-JP" altLang="en-US" sz="3300" kern="1200" dirty="0" smtClean="0"/>
            <a:t>持続可能な社会</a:t>
          </a:r>
          <a:endParaRPr kumimoji="1" lang="ja-JP" altLang="en-US" sz="3300" kern="1200" dirty="0"/>
        </a:p>
      </dsp:txBody>
      <dsp:txXfrm>
        <a:off x="2942025" y="2448283"/>
        <a:ext cx="1731187" cy="1027476"/>
      </dsp:txXfrm>
    </dsp:sp>
    <dsp:sp modelId="{BDDDD85D-D9A7-4B8F-8D1C-47D838FAB501}">
      <dsp:nvSpPr>
        <dsp:cNvPr id="0" name=""/>
        <dsp:cNvSpPr/>
      </dsp:nvSpPr>
      <dsp:spPr>
        <a:xfrm rot="12806328">
          <a:off x="1698835" y="1766593"/>
          <a:ext cx="1336185" cy="48813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BB29A6-6108-4A67-89CD-0C537A08F257}">
      <dsp:nvSpPr>
        <dsp:cNvPr id="0" name=""/>
        <dsp:cNvSpPr/>
      </dsp:nvSpPr>
      <dsp:spPr>
        <a:xfrm>
          <a:off x="995861" y="991662"/>
          <a:ext cx="1627121" cy="130169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100965" rIns="100965" bIns="100965" numCol="1" spcCol="1270" anchor="ctr" anchorCtr="0">
          <a:noAutofit/>
        </a:bodyPr>
        <a:lstStyle/>
        <a:p>
          <a:pPr lvl="0" algn="ctr" defTabSz="2355850">
            <a:lnSpc>
              <a:spcPct val="90000"/>
            </a:lnSpc>
            <a:spcBef>
              <a:spcPct val="0"/>
            </a:spcBef>
            <a:spcAft>
              <a:spcPct val="35000"/>
            </a:spcAft>
          </a:pPr>
          <a:r>
            <a:rPr kumimoji="1" lang="ja-JP" altLang="en-US" sz="5300" kern="1200" dirty="0" smtClean="0"/>
            <a:t>政治</a:t>
          </a:r>
          <a:endParaRPr kumimoji="1" lang="ja-JP" altLang="en-US" sz="5300" kern="1200" dirty="0"/>
        </a:p>
      </dsp:txBody>
      <dsp:txXfrm>
        <a:off x="1033986" y="1029787"/>
        <a:ext cx="1550871" cy="1225447"/>
      </dsp:txXfrm>
    </dsp:sp>
    <dsp:sp modelId="{6915F4DF-93F5-41F7-88A4-86C7A27545B9}">
      <dsp:nvSpPr>
        <dsp:cNvPr id="0" name=""/>
        <dsp:cNvSpPr/>
      </dsp:nvSpPr>
      <dsp:spPr>
        <a:xfrm rot="16200000">
          <a:off x="3090147" y="1190431"/>
          <a:ext cx="1434943" cy="488136"/>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DD85A1-EA2A-4630-81EC-CE207168DF8A}">
      <dsp:nvSpPr>
        <dsp:cNvPr id="0" name=""/>
        <dsp:cNvSpPr/>
      </dsp:nvSpPr>
      <dsp:spPr>
        <a:xfrm>
          <a:off x="2994058" y="66178"/>
          <a:ext cx="1627121" cy="1301697"/>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100965" rIns="100965" bIns="100965" numCol="1" spcCol="1270" anchor="ctr" anchorCtr="0">
          <a:noAutofit/>
        </a:bodyPr>
        <a:lstStyle/>
        <a:p>
          <a:pPr lvl="0" algn="ctr" defTabSz="2355850">
            <a:lnSpc>
              <a:spcPct val="90000"/>
            </a:lnSpc>
            <a:spcBef>
              <a:spcPct val="0"/>
            </a:spcBef>
            <a:spcAft>
              <a:spcPct val="35000"/>
            </a:spcAft>
          </a:pPr>
          <a:r>
            <a:rPr kumimoji="1" lang="ja-JP" altLang="en-US" sz="5300" kern="1200" dirty="0" smtClean="0"/>
            <a:t>企業</a:t>
          </a:r>
          <a:endParaRPr kumimoji="1" lang="ja-JP" altLang="en-US" sz="5300" kern="1200" dirty="0"/>
        </a:p>
      </dsp:txBody>
      <dsp:txXfrm>
        <a:off x="3032183" y="104303"/>
        <a:ext cx="1550871" cy="1225447"/>
      </dsp:txXfrm>
    </dsp:sp>
    <dsp:sp modelId="{4A1A11F9-BD8D-4BBE-937A-A40D7B15E0F7}">
      <dsp:nvSpPr>
        <dsp:cNvPr id="0" name=""/>
        <dsp:cNvSpPr/>
      </dsp:nvSpPr>
      <dsp:spPr>
        <a:xfrm rot="19767732">
          <a:off x="4648854" y="1807889"/>
          <a:ext cx="1402834" cy="48813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4E13B7-4B51-425B-BFBE-AB38EADF5140}">
      <dsp:nvSpPr>
        <dsp:cNvPr id="0" name=""/>
        <dsp:cNvSpPr/>
      </dsp:nvSpPr>
      <dsp:spPr>
        <a:xfrm>
          <a:off x="5140838" y="1044714"/>
          <a:ext cx="1627121" cy="1301697"/>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100965" rIns="100965" bIns="100965" numCol="1" spcCol="1270" anchor="ctr" anchorCtr="0">
          <a:noAutofit/>
        </a:bodyPr>
        <a:lstStyle/>
        <a:p>
          <a:pPr lvl="0" algn="ctr" defTabSz="2355850">
            <a:lnSpc>
              <a:spcPct val="90000"/>
            </a:lnSpc>
            <a:spcBef>
              <a:spcPct val="0"/>
            </a:spcBef>
            <a:spcAft>
              <a:spcPct val="35000"/>
            </a:spcAft>
          </a:pPr>
          <a:r>
            <a:rPr kumimoji="1" lang="ja-JP" altLang="en-US" sz="5300" kern="1200" dirty="0" smtClean="0"/>
            <a:t>個人</a:t>
          </a:r>
          <a:endParaRPr kumimoji="1" lang="ja-JP" altLang="en-US" sz="5300" kern="1200" dirty="0"/>
        </a:p>
      </dsp:txBody>
      <dsp:txXfrm>
        <a:off x="5178963" y="1082839"/>
        <a:ext cx="1550871" cy="122544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defRPr>
            </a:lvl1pPr>
          </a:lstStyle>
          <a:p>
            <a:endParaRPr lang="en-US" altLang="ja-JP"/>
          </a:p>
        </p:txBody>
      </p:sp>
      <p:sp>
        <p:nvSpPr>
          <p:cNvPr id="39939" name="Rectangle 3"/>
          <p:cNvSpPr>
            <a:spLocks noGrp="1" noChangeArrowheads="1"/>
          </p:cNvSpPr>
          <p:nvPr>
            <p:ph type="dt" sz="quarter" idx="1"/>
          </p:nvPr>
        </p:nvSpPr>
        <p:spPr bwMode="auto">
          <a:xfrm>
            <a:off x="3855838"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en-US" altLang="ja-JP"/>
          </a:p>
        </p:txBody>
      </p:sp>
      <p:sp>
        <p:nvSpPr>
          <p:cNvPr id="39940" name="Rectangle 4"/>
          <p:cNvSpPr>
            <a:spLocks noGrp="1" noChangeArrowheads="1"/>
          </p:cNvSpPr>
          <p:nvPr>
            <p:ph type="ftr" sz="quarter" idx="2"/>
          </p:nvPr>
        </p:nvSpPr>
        <p:spPr bwMode="auto">
          <a:xfrm>
            <a:off x="0"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en-US" altLang="ja-JP"/>
          </a:p>
        </p:txBody>
      </p:sp>
      <p:sp>
        <p:nvSpPr>
          <p:cNvPr id="39941" name="Rectangle 5"/>
          <p:cNvSpPr>
            <a:spLocks noGrp="1" noChangeArrowheads="1"/>
          </p:cNvSpPr>
          <p:nvPr>
            <p:ph type="sldNum" sz="quarter" idx="3"/>
          </p:nvPr>
        </p:nvSpPr>
        <p:spPr bwMode="auto">
          <a:xfrm>
            <a:off x="3855838"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1C60A021-8A78-41B7-84E9-94EAACF99CF1}" type="slidenum">
              <a:rPr lang="ja-JP" altLang="en-US"/>
              <a:pPr/>
              <a:t>‹#›</a:t>
            </a:fld>
            <a:endParaRPr lang="en-US" altLang="ja-JP"/>
          </a:p>
        </p:txBody>
      </p:sp>
    </p:spTree>
    <p:extLst>
      <p:ext uri="{BB962C8B-B14F-4D97-AF65-F5344CB8AC3E}">
        <p14:creationId xmlns:p14="http://schemas.microsoft.com/office/powerpoint/2010/main" val="118245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en-US" altLang="ja-JP"/>
          </a:p>
        </p:txBody>
      </p:sp>
      <p:sp>
        <p:nvSpPr>
          <p:cNvPr id="1027" name="Rectangle 3"/>
          <p:cNvSpPr>
            <a:spLocks noGrp="1" noChangeArrowheads="1"/>
          </p:cNvSpPr>
          <p:nvPr>
            <p:ph type="dt" idx="1"/>
          </p:nvPr>
        </p:nvSpPr>
        <p:spPr bwMode="auto">
          <a:xfrm>
            <a:off x="3857413"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en-US" altLang="ja-JP"/>
          </a:p>
        </p:txBody>
      </p:sp>
      <p:sp>
        <p:nvSpPr>
          <p:cNvPr id="1028"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7627" y="4721186"/>
            <a:ext cx="4991947"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p:cNvSpPr>
            <a:spLocks noGrp="1" noChangeArrowheads="1"/>
          </p:cNvSpPr>
          <p:nvPr>
            <p:ph type="ftr" sz="quarter" idx="4"/>
          </p:nvPr>
        </p:nvSpPr>
        <p:spPr bwMode="auto">
          <a:xfrm>
            <a:off x="0" y="944237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ltLang="ja-JP"/>
          </a:p>
        </p:txBody>
      </p:sp>
      <p:sp>
        <p:nvSpPr>
          <p:cNvPr id="1031" name="Rectangle 7"/>
          <p:cNvSpPr>
            <a:spLocks noGrp="1" noChangeArrowheads="1"/>
          </p:cNvSpPr>
          <p:nvPr>
            <p:ph type="sldNum" sz="quarter" idx="5"/>
          </p:nvPr>
        </p:nvSpPr>
        <p:spPr bwMode="auto">
          <a:xfrm>
            <a:off x="3857413" y="944237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B10E78F8-ADD3-401A-B951-153D8B14DE1E}" type="slidenum">
              <a:rPr lang="ja-JP" altLang="en-US"/>
              <a:pPr/>
              <a:t>‹#›</a:t>
            </a:fld>
            <a:endParaRPr lang="en-US" altLang="ja-JP"/>
          </a:p>
        </p:txBody>
      </p:sp>
    </p:spTree>
    <p:extLst>
      <p:ext uri="{BB962C8B-B14F-4D97-AF65-F5344CB8AC3E}">
        <p14:creationId xmlns:p14="http://schemas.microsoft.com/office/powerpoint/2010/main" val="2683653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BB4F4-F55D-4784-AF5B-CAEBEA270CF1}" type="slidenum">
              <a:rPr lang="ja-JP" altLang="en-US"/>
              <a:pPr/>
              <a:t>1</a:t>
            </a:fld>
            <a:endParaRPr lang="en-US" altLang="ja-JP"/>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kumimoji="1" lang="ja-JP" altLang="en-US" dirty="0"/>
              <a:t>□授業前から表示</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持続可能な開発の実現のためには、環境保護、経済成長、社会的包摂の</a:t>
            </a:r>
            <a:r>
              <a:rPr kumimoji="1" lang="en-US" altLang="ja-JP" dirty="0"/>
              <a:t>3</a:t>
            </a:r>
            <a:r>
              <a:rPr kumimoji="1" lang="ja-JP" altLang="en-US" dirty="0"/>
              <a:t>要素の調和が欠かせない。</a:t>
            </a:r>
            <a:endParaRPr kumimoji="1" lang="en-US" altLang="ja-JP" dirty="0"/>
          </a:p>
          <a:p>
            <a:r>
              <a:rPr kumimoji="1" lang="ja-JP" altLang="en-US" dirty="0"/>
              <a:t>社会的包摂とは子ども、</a:t>
            </a:r>
            <a:r>
              <a:rPr kumimoji="1" lang="ja-JP" altLang="en-US" dirty="0">
                <a:solidFill>
                  <a:srgbClr val="FF0000"/>
                </a:solidFill>
              </a:rPr>
              <a:t>若者、高齢者、障害者、難民</a:t>
            </a:r>
            <a:r>
              <a:rPr kumimoji="1" lang="ja-JP" altLang="en-US" dirty="0"/>
              <a:t>など脆弱な立場におかれた人々ひとり１人に焦点を当て、取りこぼしのないようにすること。</a:t>
            </a:r>
            <a:endParaRPr kumimoji="1" lang="en-US" altLang="ja-JP" dirty="0"/>
          </a:p>
          <a:p>
            <a:r>
              <a:rPr kumimoji="1" lang="ja-JP" altLang="en-US" dirty="0"/>
              <a:t>この</a:t>
            </a:r>
            <a:r>
              <a:rPr kumimoji="1" lang="en-US" altLang="ja-JP" dirty="0"/>
              <a:t>3</a:t>
            </a:r>
            <a:r>
              <a:rPr kumimoji="1" lang="ja-JP" altLang="en-US" dirty="0"/>
              <a:t>要素がバランスよく矛盾なく満たされてはじめて、持続可能な開発が実現されたと言える。</a:t>
            </a:r>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10</a:t>
            </a:fld>
            <a:endParaRPr lang="en-US" altLang="ja-JP"/>
          </a:p>
        </p:txBody>
      </p:sp>
    </p:spTree>
    <p:extLst>
      <p:ext uri="{BB962C8B-B14F-4D97-AF65-F5344CB8AC3E}">
        <p14:creationId xmlns:p14="http://schemas.microsoft.com/office/powerpoint/2010/main" val="930559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SDGs</a:t>
            </a:r>
            <a:r>
              <a:rPr kumimoji="1" lang="ja-JP" altLang="en-US" dirty="0"/>
              <a:t>の実現には、関係省庁だけでなく企業や地域など様々なステークホルダーと連携し、広範囲な対応が求められる。</a:t>
            </a:r>
            <a:endParaRPr kumimoji="1" lang="en-US" altLang="ja-JP" dirty="0"/>
          </a:p>
          <a:p>
            <a:r>
              <a:rPr kumimoji="1" lang="en-US" altLang="ja-JP" dirty="0"/>
              <a:t>2016</a:t>
            </a:r>
            <a:r>
              <a:rPr kumimoji="1" lang="ja-JP" altLang="en-US" dirty="0"/>
              <a:t>年</a:t>
            </a:r>
            <a:r>
              <a:rPr kumimoji="1" lang="en-US" altLang="ja-JP" dirty="0"/>
              <a:t>12</a:t>
            </a:r>
            <a:r>
              <a:rPr kumimoji="1" lang="ja-JP" altLang="en-US" dirty="0"/>
              <a:t>月、日本政府は、より効率的かつ一貫した形でのステークホルダーの動員を可能にするため、「５つの主要原則」を</a:t>
            </a:r>
            <a:endParaRPr kumimoji="1" lang="en-US" altLang="ja-JP" dirty="0"/>
          </a:p>
          <a:p>
            <a:r>
              <a:rPr kumimoji="1" lang="ja-JP" altLang="en-US" dirty="0"/>
              <a:t>実施指針として定めた。</a:t>
            </a:r>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11</a:t>
            </a:fld>
            <a:endParaRPr lang="en-US" altLang="ja-JP"/>
          </a:p>
        </p:txBody>
      </p:sp>
    </p:spTree>
    <p:extLst>
      <p:ext uri="{BB962C8B-B14F-4D97-AF65-F5344CB8AC3E}">
        <p14:creationId xmlns:p14="http://schemas.microsoft.com/office/powerpoint/2010/main" val="2621213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12</a:t>
            </a:fld>
            <a:endParaRPr lang="en-US" altLang="ja-JP"/>
          </a:p>
        </p:txBody>
      </p:sp>
    </p:spTree>
    <p:extLst>
      <p:ext uri="{BB962C8B-B14F-4D97-AF65-F5344CB8AC3E}">
        <p14:creationId xmlns:p14="http://schemas.microsoft.com/office/powerpoint/2010/main" val="3287406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ここまで環境悪化が指摘されてきた過程を見てきたが、そもそも地球環境の悪化の原因はどこにあるのか。</a:t>
            </a:r>
            <a:endParaRPr kumimoji="1" lang="en-US" altLang="ja-JP" dirty="0"/>
          </a:p>
          <a:p>
            <a:r>
              <a:rPr kumimoji="1" lang="ja-JP" altLang="en-US" dirty="0"/>
              <a:t>環境悪化の原因として</a:t>
            </a:r>
            <a:r>
              <a:rPr kumimoji="1" lang="en-US" altLang="ja-JP" dirty="0"/>
              <a:t>2</a:t>
            </a:r>
            <a:r>
              <a:rPr kumimoji="1" lang="ja-JP" altLang="en-US" dirty="0"/>
              <a:t>点挙げる。</a:t>
            </a:r>
            <a:endParaRPr kumimoji="1" lang="en-US" altLang="ja-JP" dirty="0"/>
          </a:p>
          <a:p>
            <a:r>
              <a:rPr kumimoji="1" lang="en-US" altLang="ja-JP" dirty="0"/>
              <a:t>1</a:t>
            </a:r>
            <a:r>
              <a:rPr kumimoji="1" lang="ja-JP" altLang="en-US" dirty="0"/>
              <a:t>点目は生産及び消費で形成される、経済活動による環境破壊である。</a:t>
            </a:r>
            <a:endParaRPr kumimoji="1" lang="en-US" altLang="ja-JP" dirty="0"/>
          </a:p>
          <a:p>
            <a:r>
              <a:rPr kumimoji="1" lang="ja-JP" altLang="en-US" dirty="0"/>
              <a:t>継続的な利用を想定しない生産は、資源を不足させ、質を下げることになる。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13</a:t>
            </a:fld>
            <a:endParaRPr lang="en-US" altLang="ja-JP"/>
          </a:p>
        </p:txBody>
      </p:sp>
    </p:spTree>
    <p:extLst>
      <p:ext uri="{BB962C8B-B14F-4D97-AF65-F5344CB8AC3E}">
        <p14:creationId xmlns:p14="http://schemas.microsoft.com/office/powerpoint/2010/main" val="4213616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また自然の浄化作用を超えた不要物の蓄積は、汚染へとつながる。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14</a:t>
            </a:fld>
            <a:endParaRPr lang="en-US" altLang="ja-JP"/>
          </a:p>
        </p:txBody>
      </p:sp>
    </p:spTree>
    <p:extLst>
      <p:ext uri="{BB962C8B-B14F-4D97-AF65-F5344CB8AC3E}">
        <p14:creationId xmlns:p14="http://schemas.microsoft.com/office/powerpoint/2010/main" val="1319741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点目は阻害要因の存在である。環境問題への取り組みを阻害するものの存在も、環境悪化の原因となっている。</a:t>
            </a:r>
            <a:endParaRPr kumimoji="1" lang="en-US" altLang="ja-JP" dirty="0"/>
          </a:p>
          <a:p>
            <a:r>
              <a:rPr kumimoji="1" lang="ja-JP" altLang="en-US" dirty="0"/>
              <a:t>とくに、先進国と発展途上国間の問題や、南北問題、南南問題など各国における発展度合いの違いが阻害要因となっている。</a:t>
            </a:r>
            <a:endParaRPr kumimoji="1" lang="en-US" altLang="ja-JP" dirty="0"/>
          </a:p>
          <a:p>
            <a:r>
              <a:rPr kumimoji="1" lang="ja-JP" altLang="en-US" dirty="0"/>
              <a:t>また、大気汚染や水質汚濁など国家間をまたぐような環境問題が起こった場合、当事国間で責任の押し付け合いが発生する場合もある。</a:t>
            </a:r>
            <a:endParaRPr kumimoji="1" lang="en-US" altLang="ja-JP"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15</a:t>
            </a:fld>
            <a:endParaRPr lang="en-US" altLang="ja-JP"/>
          </a:p>
        </p:txBody>
      </p:sp>
    </p:spTree>
    <p:extLst>
      <p:ext uri="{BB962C8B-B14F-4D97-AF65-F5344CB8AC3E}">
        <p14:creationId xmlns:p14="http://schemas.microsoft.com/office/powerpoint/2010/main" val="1906583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a:t>
            </a:r>
            <a:r>
              <a:rPr kumimoji="1" lang="en-US" altLang="ja-JP" dirty="0" smtClean="0"/>
              <a:t>1962</a:t>
            </a:r>
            <a:r>
              <a:rPr kumimoji="1" lang="ja-JP" altLang="en-US" dirty="0" smtClean="0"/>
              <a:t>年に出版されたレイチェル＝カーソンの「沈黙の春」は、環境問題の古典としての位置を占めている。</a:t>
            </a:r>
          </a:p>
          <a:p>
            <a:r>
              <a:rPr kumimoji="1" lang="ja-JP" altLang="en-US" dirty="0" smtClean="0"/>
              <a:t>・世界の有識者を集めて設立されたローマクラブは、</a:t>
            </a:r>
            <a:r>
              <a:rPr kumimoji="1" lang="en-US" altLang="ja-JP" dirty="0" smtClean="0"/>
              <a:t>1972</a:t>
            </a:r>
            <a:r>
              <a:rPr kumimoji="1" lang="ja-JP" altLang="en-US" dirty="0" smtClean="0"/>
              <a:t>年に「成長の限界」と題した研究報告書を発表した。その中では、これまで通りまたはこれまで以上のペースで地球上の資源を人間が浪費し続けた場合、</a:t>
            </a:r>
            <a:r>
              <a:rPr kumimoji="1" lang="en-US" altLang="ja-JP" dirty="0" smtClean="0"/>
              <a:t>2030</a:t>
            </a:r>
            <a:r>
              <a:rPr kumimoji="1" lang="ja-JP" altLang="en-US" dirty="0" smtClean="0"/>
              <a:t>年までに世界経済の崩壊とそれに伴う人口減少が発生するとされている。</a:t>
            </a:r>
          </a:p>
          <a:p>
            <a:r>
              <a:rPr kumimoji="1" lang="ja-JP" altLang="en-US" dirty="0" smtClean="0"/>
              <a:t>・</a:t>
            </a:r>
            <a:r>
              <a:rPr kumimoji="1" lang="en-US" altLang="ja-JP" dirty="0" smtClean="0"/>
              <a:t>IPCC</a:t>
            </a:r>
            <a:r>
              <a:rPr kumimoji="1" lang="ja-JP" altLang="en-US" dirty="0" smtClean="0"/>
              <a:t>は、人為的な原因によって引き起こされた気候変化やその影響の緩和方策に関し、科学的・技術的・社会経済学的な見地から評価を行うことを目的として設立された組織。</a:t>
            </a:r>
          </a:p>
          <a:p>
            <a:r>
              <a:rPr kumimoji="1" lang="ja-JP" altLang="en-US" dirty="0" smtClean="0"/>
              <a:t>これまで第</a:t>
            </a:r>
            <a:r>
              <a:rPr kumimoji="1" lang="en-US" altLang="ja-JP" dirty="0" smtClean="0"/>
              <a:t>1</a:t>
            </a:r>
            <a:r>
              <a:rPr kumimoji="1" lang="ja-JP" altLang="en-US" dirty="0" smtClean="0"/>
              <a:t>次から第</a:t>
            </a:r>
            <a:r>
              <a:rPr kumimoji="1" lang="en-US" altLang="ja-JP" dirty="0" smtClean="0"/>
              <a:t>5</a:t>
            </a:r>
            <a:r>
              <a:rPr kumimoji="1" lang="ja-JP" altLang="en-US" dirty="0" smtClean="0"/>
              <a:t>次までの報告書を発表しており、各国の政策に強い影響を与えている。</a:t>
            </a:r>
          </a:p>
          <a:p>
            <a:r>
              <a:rPr kumimoji="1" lang="ja-JP" altLang="en-US" dirty="0" smtClean="0"/>
              <a:t>・他にも膨大なデータに基づいて環境ホルモンの存在を指摘した、シーア＝コルボーンの著作や、元アメリカ合衆国副大統領のアル＝ゴアが主演し、地球温暖化の影響を映像で示したドキュメンタリー映画も存在し、様々な形で私たちに地球環境の悪化を示唆してい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16</a:t>
            </a:fld>
            <a:endParaRPr lang="en-US" altLang="ja-JP"/>
          </a:p>
        </p:txBody>
      </p:sp>
    </p:spTree>
    <p:extLst>
      <p:ext uri="{BB962C8B-B14F-4D97-AF65-F5344CB8AC3E}">
        <p14:creationId xmlns:p14="http://schemas.microsoft.com/office/powerpoint/2010/main" val="4156004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・その後</a:t>
            </a:r>
            <a:r>
              <a:rPr kumimoji="1" lang="en-US" altLang="ja-JP" dirty="0" smtClean="0"/>
              <a:t>1992</a:t>
            </a:r>
            <a:r>
              <a:rPr kumimoji="1" lang="ja-JP" altLang="en-US" dirty="0" smtClean="0"/>
              <a:t>年には国連地球サミットのメインテーマにも据えられた。ここで示されたアジェンダ</a:t>
            </a:r>
            <a:r>
              <a:rPr kumimoji="1" lang="en-US" altLang="ja-JP" dirty="0" smtClean="0"/>
              <a:t>21</a:t>
            </a:r>
            <a:r>
              <a:rPr kumimoji="1" lang="ja-JP" altLang="en-US" dirty="0" smtClean="0"/>
              <a:t>や、</a:t>
            </a:r>
            <a:r>
              <a:rPr kumimoji="1" lang="en-US" altLang="ja-JP" dirty="0" smtClean="0"/>
              <a:t>2002</a:t>
            </a:r>
            <a:r>
              <a:rPr kumimoji="1" lang="ja-JP" altLang="en-US" dirty="0" smtClean="0"/>
              <a:t>年の地球環境問題に関する国際会議では</a:t>
            </a:r>
            <a:r>
              <a:rPr kumimoji="1" lang="en-US" altLang="ja-JP" dirty="0" smtClean="0"/>
              <a:t>SDGs</a:t>
            </a:r>
            <a:r>
              <a:rPr kumimoji="1" lang="ja-JP" altLang="en-US" dirty="0" smtClean="0"/>
              <a:t>の下地がつくられただけでなく、後で登場する</a:t>
            </a:r>
            <a:r>
              <a:rPr kumimoji="1" lang="en-US" altLang="ja-JP" dirty="0" smtClean="0"/>
              <a:t>｢</a:t>
            </a:r>
            <a:r>
              <a:rPr kumimoji="1" lang="ja-JP" altLang="en-US" dirty="0" smtClean="0"/>
              <a:t>持続可能な開発のための教育</a:t>
            </a:r>
            <a:r>
              <a:rPr kumimoji="1" lang="en-US" altLang="ja-JP" dirty="0" smtClean="0"/>
              <a:t>｣</a:t>
            </a:r>
            <a:r>
              <a:rPr kumimoji="1" lang="ja-JP" altLang="en-US" dirty="0" smtClean="0"/>
              <a:t>についても提起されている。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17</a:t>
            </a:fld>
            <a:endParaRPr lang="en-US" altLang="ja-JP"/>
          </a:p>
        </p:txBody>
      </p:sp>
    </p:spTree>
    <p:extLst>
      <p:ext uri="{BB962C8B-B14F-4D97-AF65-F5344CB8AC3E}">
        <p14:creationId xmlns:p14="http://schemas.microsoft.com/office/powerpoint/2010/main" val="180642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a:t>
            </a:r>
            <a:r>
              <a:rPr kumimoji="1" lang="en-US" altLang="ja-JP" dirty="0"/>
              <a:t>2000</a:t>
            </a:r>
            <a:r>
              <a:rPr kumimoji="1" lang="ja-JP" altLang="en-US" dirty="0"/>
              <a:t>年の国連ミレニアム・サミットで</a:t>
            </a:r>
            <a:r>
              <a:rPr kumimoji="1" lang="en-US" altLang="ja-JP" dirty="0"/>
              <a:t>SDGs</a:t>
            </a:r>
            <a:r>
              <a:rPr kumimoji="1" lang="ja-JP" altLang="en-US" dirty="0"/>
              <a:t>の前身となる</a:t>
            </a:r>
            <a:r>
              <a:rPr kumimoji="1" lang="en-US" altLang="ja-JP" dirty="0"/>
              <a:t>MDGs</a:t>
            </a:r>
            <a:r>
              <a:rPr kumimoji="1" lang="ja-JP" altLang="en-US" dirty="0"/>
              <a:t>が採択された。</a:t>
            </a:r>
            <a:endParaRPr kumimoji="1" lang="en-US" altLang="ja-JP" dirty="0"/>
          </a:p>
          <a:p>
            <a:r>
              <a:rPr kumimoji="1" lang="en-US" altLang="ja-JP" dirty="0"/>
              <a:t>2001</a:t>
            </a:r>
            <a:r>
              <a:rPr kumimoji="1" lang="ja-JP" altLang="en-US" dirty="0"/>
              <a:t>年から</a:t>
            </a:r>
            <a:r>
              <a:rPr kumimoji="1" lang="en-US" altLang="ja-JP" dirty="0"/>
              <a:t>2015</a:t>
            </a:r>
            <a:r>
              <a:rPr kumimoji="1" lang="ja-JP" altLang="en-US" dirty="0"/>
              <a:t>年までの間に達成すべき</a:t>
            </a:r>
            <a:r>
              <a:rPr kumimoji="1" lang="en-US" altLang="ja-JP" dirty="0"/>
              <a:t>8</a:t>
            </a:r>
            <a:r>
              <a:rPr kumimoji="1" lang="ja-JP" altLang="en-US" dirty="0"/>
              <a:t>つの目標と</a:t>
            </a:r>
            <a:r>
              <a:rPr kumimoji="1" lang="en-US" altLang="ja-JP" dirty="0"/>
              <a:t>21</a:t>
            </a:r>
            <a:r>
              <a:rPr kumimoji="1" lang="ja-JP" altLang="en-US" dirty="0"/>
              <a:t>のターゲットを掲げたものであった。</a:t>
            </a:r>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18</a:t>
            </a:fld>
            <a:endParaRPr lang="en-US" altLang="ja-JP"/>
          </a:p>
        </p:txBody>
      </p:sp>
    </p:spTree>
    <p:extLst>
      <p:ext uri="{BB962C8B-B14F-4D97-AF65-F5344CB8AC3E}">
        <p14:creationId xmlns:p14="http://schemas.microsoft.com/office/powerpoint/2010/main" val="1634148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MDGs</a:t>
            </a:r>
            <a:r>
              <a:rPr kumimoji="1" lang="ja-JP" altLang="en-US" dirty="0"/>
              <a:t>は</a:t>
            </a:r>
            <a:r>
              <a:rPr kumimoji="1" lang="en-US" altLang="ja-JP" dirty="0"/>
              <a:t>2015</a:t>
            </a:r>
            <a:r>
              <a:rPr kumimoji="1" lang="ja-JP" altLang="en-US" dirty="0"/>
              <a:t>年までに一定の成果をあげた、と評価される一方で、多くの取り残された人々を生み出した。</a:t>
            </a:r>
            <a:endParaRPr kumimoji="1" lang="en-US" altLang="ja-JP" dirty="0"/>
          </a:p>
          <a:p>
            <a:r>
              <a:rPr kumimoji="1" lang="ja-JP" altLang="en-US" dirty="0"/>
              <a:t>例えば、</a:t>
            </a:r>
            <a:r>
              <a:rPr lang="ja-JP" altLang="ja-JP" sz="1800" dirty="0">
                <a:effectLst/>
                <a:ea typeface="ＭＳ 明朝" panose="02020609040205080304" pitchFamily="17" charset="-128"/>
                <a:cs typeface="Times New Roman" panose="02020603050405020304" pitchFamily="18" charset="0"/>
              </a:rPr>
              <a:t>目標</a:t>
            </a:r>
            <a:r>
              <a:rPr lang="en-US" altLang="ja-JP" sz="1800" dirty="0">
                <a:effectLst/>
                <a:ea typeface="ＭＳ 明朝" panose="02020609040205080304" pitchFamily="17" charset="-128"/>
                <a:cs typeface="Times New Roman" panose="02020603050405020304" pitchFamily="18" charset="0"/>
              </a:rPr>
              <a:t>1.</a:t>
            </a:r>
            <a:r>
              <a:rPr lang="ja-JP" altLang="ja-JP" sz="1800" dirty="0">
                <a:effectLst/>
                <a:ea typeface="ＭＳ 明朝" panose="02020609040205080304" pitchFamily="17" charset="-128"/>
                <a:cs typeface="Times New Roman" panose="02020603050405020304" pitchFamily="18" charset="0"/>
              </a:rPr>
              <a:t>極度の貧困と飢餓の撲滅</a:t>
            </a:r>
            <a:r>
              <a:rPr lang="ja-JP" altLang="en-US" sz="1800" dirty="0">
                <a:effectLst/>
                <a:ea typeface="ＭＳ 明朝" panose="02020609040205080304" pitchFamily="17" charset="-128"/>
                <a:cs typeface="Times New Roman" panose="02020603050405020304" pitchFamily="18" charset="0"/>
              </a:rPr>
              <a:t>についてもっとも効果があったと言われているが、サハラ砂漠以南の人々は、</a:t>
            </a:r>
            <a:endParaRPr lang="en-US" altLang="ja-JP" sz="1800" dirty="0">
              <a:effectLst/>
              <a:ea typeface="ＭＳ 明朝" panose="02020609040205080304" pitchFamily="17" charset="-128"/>
              <a:cs typeface="Times New Roman" panose="02020603050405020304" pitchFamily="18" charset="0"/>
            </a:endParaRPr>
          </a:p>
          <a:p>
            <a:r>
              <a:rPr kumimoji="1" lang="ja-JP" altLang="en-US" sz="1800" dirty="0">
                <a:effectLst/>
                <a:ea typeface="ＭＳ 明朝" panose="02020609040205080304" pitchFamily="17" charset="-128"/>
                <a:cs typeface="Times New Roman" panose="02020603050405020304" pitchFamily="18" charset="0"/>
              </a:rPr>
              <a:t>その</a:t>
            </a:r>
            <a:r>
              <a:rPr kumimoji="1" lang="en-US" altLang="ja-JP" sz="1800" dirty="0">
                <a:effectLst/>
                <a:ea typeface="ＭＳ 明朝" panose="02020609040205080304" pitchFamily="17" charset="-128"/>
                <a:cs typeface="Times New Roman" panose="02020603050405020304" pitchFamily="18" charset="0"/>
              </a:rPr>
              <a:t>41</a:t>
            </a:r>
            <a:r>
              <a:rPr kumimoji="1" lang="ja-JP" altLang="en-US" sz="1800" dirty="0">
                <a:effectLst/>
                <a:ea typeface="ＭＳ 明朝" panose="02020609040205080304" pitchFamily="17" charset="-128"/>
                <a:cs typeface="Times New Roman" panose="02020603050405020304" pitchFamily="18" charset="0"/>
              </a:rPr>
              <a:t>％が極度の貧困に未だ苦しめられている。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19</a:t>
            </a:fld>
            <a:endParaRPr lang="en-US" altLang="ja-JP"/>
          </a:p>
        </p:txBody>
      </p:sp>
    </p:spTree>
    <p:extLst>
      <p:ext uri="{BB962C8B-B14F-4D97-AF65-F5344CB8AC3E}">
        <p14:creationId xmlns:p14="http://schemas.microsoft.com/office/powerpoint/2010/main" val="225046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今日の授業が終わった時点で、上記２つを理解し、</a:t>
            </a:r>
            <a:r>
              <a:rPr kumimoji="1" lang="en-US" altLang="ja-JP" dirty="0"/>
              <a:t>3</a:t>
            </a:r>
            <a:r>
              <a:rPr kumimoji="1" lang="ja-JP" altLang="en-US" dirty="0"/>
              <a:t>つ目の問いに自分なりの答えを出せるようになるつもりで授業に臨むこと。</a:t>
            </a:r>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a:t>
            </a:fld>
            <a:endParaRPr lang="en-US" altLang="ja-JP"/>
          </a:p>
        </p:txBody>
      </p:sp>
    </p:spTree>
    <p:extLst>
      <p:ext uri="{BB962C8B-B14F-4D97-AF65-F5344CB8AC3E}">
        <p14:creationId xmlns:p14="http://schemas.microsoft.com/office/powerpoint/2010/main" val="4034098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このような取り残された人々の問題に加え、複数の課題が</a:t>
            </a:r>
            <a:r>
              <a:rPr kumimoji="1" lang="en-US" altLang="ja-JP" dirty="0" smtClean="0"/>
              <a:t>2015</a:t>
            </a:r>
            <a:r>
              <a:rPr kumimoji="1" lang="ja-JP" altLang="en-US" dirty="0" smtClean="0"/>
              <a:t>年の時点で確認された。</a:t>
            </a:r>
            <a:endParaRPr kumimoji="1" lang="en-US" altLang="ja-JP" dirty="0" smtClean="0"/>
          </a:p>
          <a:p>
            <a:r>
              <a:rPr kumimoji="1" lang="ja-JP" altLang="en-US" dirty="0" smtClean="0"/>
              <a:t>そこで新しく採択されたのが、</a:t>
            </a:r>
            <a:r>
              <a:rPr kumimoji="1" lang="en-US" altLang="ja-JP" dirty="0" smtClean="0"/>
              <a:t>2030</a:t>
            </a:r>
            <a:r>
              <a:rPr kumimoji="1" lang="ja-JP" altLang="en-US" dirty="0" smtClean="0"/>
              <a:t>年までの達成目標である</a:t>
            </a:r>
            <a:r>
              <a:rPr kumimoji="1" lang="en-US" altLang="ja-JP" dirty="0" smtClean="0"/>
              <a:t>SDGs</a:t>
            </a:r>
            <a:r>
              <a:rPr kumimoji="1" lang="ja-JP" altLang="en-US" dirty="0" smtClean="0"/>
              <a:t>である。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20</a:t>
            </a:fld>
            <a:endParaRPr lang="en-US" altLang="ja-JP"/>
          </a:p>
        </p:txBody>
      </p:sp>
    </p:spTree>
    <p:extLst>
      <p:ext uri="{BB962C8B-B14F-4D97-AF65-F5344CB8AC3E}">
        <p14:creationId xmlns:p14="http://schemas.microsoft.com/office/powerpoint/2010/main" val="154294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数字のみのターゲットは、目標について、どのような数値や状態に至れば達成と認められるかの具体的指標を示している。</a:t>
            </a:r>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21</a:t>
            </a:fld>
            <a:endParaRPr lang="en-US" altLang="ja-JP"/>
          </a:p>
        </p:txBody>
      </p:sp>
    </p:spTree>
    <p:extLst>
      <p:ext uri="{BB962C8B-B14F-4D97-AF65-F5344CB8AC3E}">
        <p14:creationId xmlns:p14="http://schemas.microsoft.com/office/powerpoint/2010/main" val="3295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アルファベットのターゲットは、具体的指標の達成のため、どのような手段を講じるべきかに言及している。</a:t>
            </a:r>
            <a:endParaRPr kumimoji="1" lang="en-US" altLang="ja-JP" dirty="0"/>
          </a:p>
          <a:p>
            <a:r>
              <a:rPr kumimoji="1" lang="ja-JP" altLang="en-US" dirty="0"/>
              <a:t>このターゲットにおいて示された手段を、各国ごとの社会情勢などと照らし合わせることで、その国の状況に応じた政策を打ち出すことができる。</a:t>
            </a:r>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22</a:t>
            </a:fld>
            <a:endParaRPr lang="en-US" altLang="ja-JP"/>
          </a:p>
        </p:txBody>
      </p:sp>
    </p:spTree>
    <p:extLst>
      <p:ext uri="{BB962C8B-B14F-4D97-AF65-F5344CB8AC3E}">
        <p14:creationId xmlns:p14="http://schemas.microsoft.com/office/powerpoint/2010/main" val="1669481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mn-ea"/>
                <a:cs typeface="+mn-cs"/>
              </a:rPr>
              <a:t>SDGs</a:t>
            </a:r>
            <a:r>
              <a:rPr kumimoji="1" lang="ja-JP" altLang="ja-JP" sz="1200" kern="1200" dirty="0" smtClean="0">
                <a:solidFill>
                  <a:schemeClr val="tx1"/>
                </a:solidFill>
                <a:effectLst/>
                <a:latin typeface="Arial" charset="0"/>
                <a:ea typeface="+mn-ea"/>
                <a:cs typeface="+mn-cs"/>
              </a:rPr>
              <a:t>の各目標の背景には複雑な要因があり、相互に影響しあっています。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23</a:t>
            </a:fld>
            <a:endParaRPr lang="en-US" altLang="ja-JP"/>
          </a:p>
        </p:txBody>
      </p:sp>
    </p:spTree>
    <p:extLst>
      <p:ext uri="{BB962C8B-B14F-4D97-AF65-F5344CB8AC3E}">
        <p14:creationId xmlns:p14="http://schemas.microsoft.com/office/powerpoint/2010/main" val="4136285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dirty="0"/>
              <a:t>目標14　海の豊かさを守ろう　をテーマに仮説を立てていくなかで、ごみの回収船を増やし、マイクロプラスティックを減らす活動を推進する、とした場合、</a:t>
            </a:r>
            <a:endParaRPr dirty="0"/>
          </a:p>
          <a:p>
            <a:pPr marL="0" lvl="0" indent="0" algn="l" rtl="0">
              <a:spcBef>
                <a:spcPts val="0"/>
              </a:spcBef>
              <a:spcAft>
                <a:spcPts val="0"/>
              </a:spcAft>
              <a:buNone/>
            </a:pPr>
            <a:r>
              <a:rPr lang="ja-JP" dirty="0" smtClean="0"/>
              <a:t>目標</a:t>
            </a:r>
            <a:r>
              <a:rPr lang="en-US" altLang="ja-JP" dirty="0" smtClean="0"/>
              <a:t>13</a:t>
            </a:r>
            <a:r>
              <a:rPr lang="ja-JP" dirty="0"/>
              <a:t>　気候変動に具体的な対策</a:t>
            </a:r>
            <a:r>
              <a:rPr lang="ja-JP" dirty="0" smtClean="0"/>
              <a:t>を</a:t>
            </a:r>
            <a:r>
              <a:rPr lang="ja-JP" dirty="0" err="1" smtClean="0"/>
              <a:t>に</a:t>
            </a:r>
            <a:r>
              <a:rPr lang="ja-JP" dirty="0"/>
              <a:t>反する動きとなるので、その目標も解決できるような工夫が必要になる。</a:t>
            </a:r>
            <a:endParaRPr dirty="0"/>
          </a:p>
          <a:p>
            <a:pPr marL="0" lvl="0" indent="0" algn="l" rtl="0">
              <a:spcBef>
                <a:spcPts val="0"/>
              </a:spcBef>
              <a:spcAft>
                <a:spcPts val="0"/>
              </a:spcAft>
              <a:buNone/>
            </a:pPr>
            <a:endParaRPr dirty="0"/>
          </a:p>
        </p:txBody>
      </p:sp>
      <p:sp>
        <p:nvSpPr>
          <p:cNvPr id="590" name="Google Shape;59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24</a:t>
            </a:fld>
            <a:endParaRPr/>
          </a:p>
        </p:txBody>
      </p:sp>
    </p:spTree>
    <p:extLst>
      <p:ext uri="{BB962C8B-B14F-4D97-AF65-F5344CB8AC3E}">
        <p14:creationId xmlns:p14="http://schemas.microsoft.com/office/powerpoint/2010/main" val="2313542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0" name="Google Shape;59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25</a:t>
            </a:fld>
            <a:endParaRPr/>
          </a:p>
        </p:txBody>
      </p:sp>
    </p:spTree>
    <p:extLst>
      <p:ext uri="{BB962C8B-B14F-4D97-AF65-F5344CB8AC3E}">
        <p14:creationId xmlns:p14="http://schemas.microsoft.com/office/powerpoint/2010/main" val="2789905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持続可能な社会を実現するには、政治、企業、個人が三位一体となって取り組む必要があります。</a:t>
            </a:r>
            <a:endParaRPr kumimoji="1" lang="en-US" altLang="ja-JP" dirty="0" smtClean="0"/>
          </a:p>
          <a:p>
            <a:r>
              <a:rPr kumimoji="1" lang="ja-JP" altLang="en-US" dirty="0" smtClean="0"/>
              <a:t>政治、企業、個人がどのように取り組んでいくかを学んでいきましょう。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7542409-6A04-4DC6-AC3A-D3758287A8F2}" type="slidenum">
              <a:rPr lang="en-US" altLang="ja-JP" smtClean="0"/>
              <a:pPr/>
              <a:t>26</a:t>
            </a:fld>
            <a:endParaRPr lang="ja-JP" altLang="en-US" dirty="0"/>
          </a:p>
        </p:txBody>
      </p:sp>
    </p:spTree>
    <p:extLst>
      <p:ext uri="{BB962C8B-B14F-4D97-AF65-F5344CB8AC3E}">
        <p14:creationId xmlns:p14="http://schemas.microsoft.com/office/powerpoint/2010/main" val="2268467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まず、日本の立ち位置について。</a:t>
            </a:r>
            <a:endParaRPr kumimoji="1" lang="en-US" altLang="ja-JP" dirty="0" smtClean="0"/>
          </a:p>
          <a:p>
            <a:r>
              <a:rPr kumimoji="1" lang="en-US" altLang="ja-JP" dirty="0" smtClean="0"/>
              <a:t>SDGs</a:t>
            </a:r>
            <a:r>
              <a:rPr kumimoji="1" lang="ja-JP" altLang="en-US" dirty="0"/>
              <a:t>には</a:t>
            </a:r>
            <a:r>
              <a:rPr kumimoji="1" lang="en-US" altLang="ja-JP" dirty="0"/>
              <a:t>17</a:t>
            </a:r>
            <a:r>
              <a:rPr kumimoji="1" lang="ja-JP" altLang="en-US" dirty="0"/>
              <a:t>の目標と</a:t>
            </a:r>
            <a:r>
              <a:rPr kumimoji="1" lang="en-US" altLang="ja-JP" dirty="0"/>
              <a:t>169</a:t>
            </a:r>
            <a:r>
              <a:rPr kumimoji="1" lang="ja-JP" altLang="en-US" dirty="0"/>
              <a:t>のターゲットの他、具体的評価の基準となる指標も定められている。</a:t>
            </a:r>
            <a:endParaRPr kumimoji="1" lang="en-US" altLang="ja-JP" dirty="0"/>
          </a:p>
          <a:p>
            <a:r>
              <a:rPr kumimoji="1" lang="ja-JP" altLang="en-US" dirty="0"/>
              <a:t>それに基づいて、毎年</a:t>
            </a:r>
            <a:r>
              <a:rPr kumimoji="1" lang="en-US" altLang="ja-JP" dirty="0"/>
              <a:t>7</a:t>
            </a:r>
            <a:r>
              <a:rPr kumimoji="1" lang="ja-JP" altLang="en-US" dirty="0"/>
              <a:t>月ハイレベル政治フォーラムが開催され、各国の達成度が報告される</a:t>
            </a:r>
            <a:r>
              <a:rPr kumimoji="1" lang="ja-JP" altLang="en-US" dirty="0" smtClean="0"/>
              <a:t>。</a:t>
            </a:r>
            <a:endParaRPr kumimoji="1" lang="en-US" altLang="ja-JP" dirty="0"/>
          </a:p>
        </p:txBody>
      </p:sp>
      <p:sp>
        <p:nvSpPr>
          <p:cNvPr id="4" name="スライド番号プレースホルダー 3"/>
          <p:cNvSpPr>
            <a:spLocks noGrp="1"/>
          </p:cNvSpPr>
          <p:nvPr>
            <p:ph type="sldNum" sz="quarter" idx="5"/>
          </p:nvPr>
        </p:nvSpPr>
        <p:spPr/>
        <p:txBody>
          <a:bodyPr/>
          <a:lstStyle/>
          <a:p>
            <a:fld id="{B10E78F8-ADD3-401A-B951-153D8B14DE1E}" type="slidenum">
              <a:rPr lang="ja-JP" altLang="en-US" smtClean="0"/>
              <a:pPr/>
              <a:t>27</a:t>
            </a:fld>
            <a:endParaRPr lang="en-US" altLang="ja-JP"/>
          </a:p>
        </p:txBody>
      </p:sp>
    </p:spTree>
    <p:extLst>
      <p:ext uri="{BB962C8B-B14F-4D97-AF65-F5344CB8AC3E}">
        <p14:creationId xmlns:p14="http://schemas.microsoft.com/office/powerpoint/2010/main" val="168852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１７の目標のうち、評価が高そうなものはどれか？また、低そうなものはどれか？予想してみよう。</a:t>
            </a:r>
            <a:endParaRPr kumimoji="1" lang="ja-JP" altLang="en-US" dirty="0"/>
          </a:p>
        </p:txBody>
      </p:sp>
      <p:sp>
        <p:nvSpPr>
          <p:cNvPr id="4" name="スライド番号プレースホルダー 3"/>
          <p:cNvSpPr>
            <a:spLocks noGrp="1"/>
          </p:cNvSpPr>
          <p:nvPr>
            <p:ph type="sldNum" sz="quarter" idx="10"/>
          </p:nvPr>
        </p:nvSpPr>
        <p:spPr/>
        <p:txBody>
          <a:bodyPr/>
          <a:lstStyle/>
          <a:p>
            <a:fld id="{77542409-6A04-4DC6-AC3A-D3758287A8F2}" type="slidenum">
              <a:rPr lang="en-US" altLang="ja-JP" smtClean="0"/>
              <a:pPr/>
              <a:t>28</a:t>
            </a:fld>
            <a:endParaRPr lang="ja-JP" altLang="en-US" dirty="0"/>
          </a:p>
        </p:txBody>
      </p:sp>
    </p:spTree>
    <p:extLst>
      <p:ext uri="{BB962C8B-B14F-4D97-AF65-F5344CB8AC3E}">
        <p14:creationId xmlns:p14="http://schemas.microsoft.com/office/powerpoint/2010/main" val="1446866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目標につけられている色は評価を達成度を表し、緑は目標達成、黄は課題が残っている、オレンジは重要な課題が残っている、赤は主要な課題が残っている、ことを意味します。</a:t>
            </a:r>
            <a:endParaRPr kumimoji="1" lang="en-US" altLang="ja-JP" dirty="0" smtClean="0"/>
          </a:p>
          <a:p>
            <a:r>
              <a:rPr kumimoji="1" lang="ja-JP" altLang="en-US" dirty="0" smtClean="0"/>
              <a:t>色別の評価の英語原文は、緑が</a:t>
            </a:r>
            <a:r>
              <a:rPr kumimoji="1" lang="en-US" altLang="ja-JP" dirty="0" smtClean="0"/>
              <a:t>SDG achievement</a:t>
            </a:r>
            <a:r>
              <a:rPr kumimoji="1" lang="ja-JP" altLang="en-US" dirty="0" err="1" smtClean="0"/>
              <a:t>、</a:t>
            </a:r>
            <a:r>
              <a:rPr kumimoji="1" lang="ja-JP" altLang="en-US" dirty="0" smtClean="0"/>
              <a:t>黄色が</a:t>
            </a:r>
            <a:r>
              <a:rPr kumimoji="1" lang="en-US" altLang="ja-JP" dirty="0" smtClean="0"/>
              <a:t>Challenges remain</a:t>
            </a:r>
            <a:r>
              <a:rPr kumimoji="1" lang="ja-JP" altLang="en-US" dirty="0" err="1" smtClean="0"/>
              <a:t>、</a:t>
            </a:r>
            <a:r>
              <a:rPr kumimoji="1" lang="ja-JP" altLang="en-US" dirty="0" smtClean="0"/>
              <a:t>オレンジが</a:t>
            </a:r>
            <a:r>
              <a:rPr kumimoji="1" lang="en-US" altLang="ja-JP" dirty="0" smtClean="0"/>
              <a:t>Significant challenges remain</a:t>
            </a:r>
            <a:r>
              <a:rPr kumimoji="1" lang="ja-JP" altLang="en-US" dirty="0" err="1" smtClean="0"/>
              <a:t>、</a:t>
            </a:r>
            <a:r>
              <a:rPr kumimoji="1" lang="ja-JP" altLang="en-US" dirty="0" smtClean="0"/>
              <a:t>赤が</a:t>
            </a:r>
            <a:r>
              <a:rPr kumimoji="1" lang="en-US" altLang="ja-JP" dirty="0" smtClean="0"/>
              <a:t>Major challenges remain</a:t>
            </a:r>
            <a:r>
              <a:rPr kumimoji="1" lang="ja-JP" altLang="en-US" dirty="0" smtClean="0"/>
              <a:t>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7542409-6A04-4DC6-AC3A-D3758287A8F2}" type="slidenum">
              <a:rPr lang="en-US" altLang="ja-JP" smtClean="0"/>
              <a:pPr/>
              <a:t>29</a:t>
            </a:fld>
            <a:endParaRPr lang="ja-JP" altLang="en-US" dirty="0"/>
          </a:p>
        </p:txBody>
      </p:sp>
    </p:spTree>
    <p:extLst>
      <p:ext uri="{BB962C8B-B14F-4D97-AF65-F5344CB8AC3E}">
        <p14:creationId xmlns:p14="http://schemas.microsoft.com/office/powerpoint/2010/main" val="63809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3</a:t>
            </a:fld>
            <a:endParaRPr lang="en-US" altLang="ja-JP"/>
          </a:p>
        </p:txBody>
      </p:sp>
    </p:spTree>
    <p:extLst>
      <p:ext uri="{BB962C8B-B14F-4D97-AF65-F5344CB8AC3E}">
        <p14:creationId xmlns:p14="http://schemas.microsoft.com/office/powerpoint/2010/main" val="3407285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日本が特に評価されているのは、この</a:t>
            </a:r>
            <a:r>
              <a:rPr kumimoji="1" lang="en-US" altLang="ja-JP" dirty="0" smtClean="0"/>
              <a:t>2</a:t>
            </a:r>
            <a:r>
              <a:rPr kumimoji="1" lang="ja-JP" altLang="en-US" dirty="0" smtClean="0"/>
              <a:t>点です</a:t>
            </a:r>
            <a:endParaRPr kumimoji="1" lang="en-US" altLang="ja-JP" dirty="0" smtClean="0"/>
          </a:p>
          <a:p>
            <a:r>
              <a:rPr kumimoji="1" lang="ja-JP" altLang="en-US" dirty="0" smtClean="0"/>
              <a:t>・</a:t>
            </a:r>
            <a:r>
              <a:rPr kumimoji="1" lang="en-US" altLang="ja-JP" dirty="0" smtClean="0"/>
              <a:t>9</a:t>
            </a:r>
            <a:r>
              <a:rPr kumimoji="1" lang="ja-JP" altLang="en-US" dirty="0" smtClean="0"/>
              <a:t>年間の義務教育制度</a:t>
            </a:r>
            <a:endParaRPr kumimoji="1" lang="en-US" altLang="ja-JP" dirty="0" smtClean="0"/>
          </a:p>
          <a:p>
            <a:r>
              <a:rPr kumimoji="1" lang="ja-JP" altLang="en-US" dirty="0" smtClean="0"/>
              <a:t>・</a:t>
            </a:r>
            <a:r>
              <a:rPr kumimoji="1" lang="en-US" altLang="ja-JP" dirty="0" smtClean="0"/>
              <a:t>AI</a:t>
            </a:r>
            <a:r>
              <a:rPr kumimoji="1" lang="ja-JP" altLang="en-US" dirty="0" smtClean="0"/>
              <a:t>を駆使した産業のロボティクス化</a:t>
            </a:r>
            <a:endParaRPr kumimoji="1" lang="ja-JP" altLang="en-US" dirty="0"/>
          </a:p>
        </p:txBody>
      </p:sp>
      <p:sp>
        <p:nvSpPr>
          <p:cNvPr id="4" name="スライド番号プレースホルダー 3"/>
          <p:cNvSpPr>
            <a:spLocks noGrp="1"/>
          </p:cNvSpPr>
          <p:nvPr>
            <p:ph type="sldNum" sz="quarter" idx="10"/>
          </p:nvPr>
        </p:nvSpPr>
        <p:spPr/>
        <p:txBody>
          <a:bodyPr/>
          <a:lstStyle/>
          <a:p>
            <a:fld id="{77542409-6A04-4DC6-AC3A-D3758287A8F2}" type="slidenum">
              <a:rPr lang="en-US" altLang="ja-JP" smtClean="0"/>
              <a:pPr/>
              <a:t>30</a:t>
            </a:fld>
            <a:endParaRPr lang="ja-JP" altLang="en-US" dirty="0"/>
          </a:p>
        </p:txBody>
      </p:sp>
    </p:spTree>
    <p:extLst>
      <p:ext uri="{BB962C8B-B14F-4D97-AF65-F5344CB8AC3E}">
        <p14:creationId xmlns:p14="http://schemas.microsoft.com/office/powerpoint/2010/main" val="916623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日本では次のような項目の評価が低くなっています。</a:t>
            </a:r>
            <a:endParaRPr kumimoji="1" lang="en-US" altLang="ja-JP" dirty="0" smtClean="0"/>
          </a:p>
          <a:p>
            <a:r>
              <a:rPr kumimoji="1" lang="ja-JP" altLang="en-US" dirty="0" smtClean="0"/>
              <a:t>目標</a:t>
            </a:r>
            <a:r>
              <a:rPr kumimoji="1" lang="en-US" altLang="ja-JP" dirty="0" smtClean="0"/>
              <a:t>13</a:t>
            </a:r>
            <a:r>
              <a:rPr kumimoji="1" lang="ja-JP" altLang="en-US" dirty="0" smtClean="0"/>
              <a:t>　気候変動に具体的な対策を</a:t>
            </a:r>
            <a:endParaRPr kumimoji="1" lang="en-US" altLang="ja-JP" dirty="0" smtClean="0"/>
          </a:p>
          <a:p>
            <a:r>
              <a:rPr kumimoji="1" lang="ja-JP" altLang="en-US" dirty="0" smtClean="0"/>
              <a:t>日本の現状は、①もともと公害対策から基準が厳しく省エネルギーが進んでいる②職場、家庭の</a:t>
            </a:r>
            <a:r>
              <a:rPr kumimoji="1" lang="en-US" altLang="ja-JP" dirty="0" smtClean="0"/>
              <a:t>ICT</a:t>
            </a:r>
            <a:r>
              <a:rPr kumimoji="1" lang="ja-JP" altLang="en-US" dirty="0" smtClean="0"/>
              <a:t>化が進み電力消費は増大している</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その中で、二酸化炭素排出量削減策として原子力発電が推進されていたが、</a:t>
            </a:r>
            <a:r>
              <a:rPr kumimoji="1" lang="en-US" altLang="ja-JP" dirty="0" smtClean="0"/>
              <a:t>2011</a:t>
            </a:r>
            <a:r>
              <a:rPr kumimoji="1" lang="ja-JP" altLang="en-US" dirty="0" smtClean="0"/>
              <a:t>年の東日本大震災で原子力発電に対する反対の声が多く上がり、電力供給を維持するため、火力発電に再度シフトチェンジしたことで、エネルギー転換部門の対応が遅れている</a:t>
            </a:r>
            <a:endParaRPr kumimoji="1" lang="en-US" altLang="ja-JP" dirty="0" smtClean="0"/>
          </a:p>
          <a:p>
            <a:endParaRPr kumimoji="1" lang="en-US" altLang="ja-JP" dirty="0" smtClean="0"/>
          </a:p>
          <a:p>
            <a:r>
              <a:rPr kumimoji="1" lang="ja-JP" altLang="en-US" dirty="0" smtClean="0"/>
              <a:t>また、目標</a:t>
            </a:r>
            <a:r>
              <a:rPr kumimoji="1" lang="en-US" altLang="ja-JP" dirty="0" smtClean="0"/>
              <a:t>15</a:t>
            </a:r>
            <a:r>
              <a:rPr kumimoji="1" lang="ja-JP" altLang="en-US" dirty="0" smtClean="0"/>
              <a:t>　海の豊かさを守ろう　も低評価です。</a:t>
            </a:r>
            <a:endParaRPr kumimoji="1" lang="en-US" altLang="ja-JP" dirty="0" smtClean="0"/>
          </a:p>
          <a:p>
            <a:r>
              <a:rPr kumimoji="1" lang="ja-JP" altLang="en-US" dirty="0" smtClean="0"/>
              <a:t>海は地球の生命線であり、気候システムを調節する役割を担っています。地球最大の生態系を持つ海は多くの生物が住む場所でありながら、未だに未知の領域も多く科学的発見の可能性を秘めています。</a:t>
            </a:r>
          </a:p>
          <a:p>
            <a:r>
              <a:rPr kumimoji="1" lang="ja-JP" altLang="en-US" dirty="0" smtClean="0"/>
              <a:t>海と水産業は、世界を経済・社会・環境の</a:t>
            </a:r>
            <a:r>
              <a:rPr kumimoji="1" lang="en-US" altLang="ja-JP" dirty="0" smtClean="0"/>
              <a:t>3</a:t>
            </a:r>
            <a:r>
              <a:rPr kumimoji="1" lang="ja-JP" altLang="en-US" dirty="0" smtClean="0"/>
              <a:t>側面で支えています。海を保護することが不可欠なのにも関わらず、何十年に渡る無責任な開拓により海は驚く速度で劣化しています。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7542409-6A04-4DC6-AC3A-D3758287A8F2}" type="slidenum">
              <a:rPr lang="en-US" altLang="ja-JP" smtClean="0"/>
              <a:pPr/>
              <a:t>31</a:t>
            </a:fld>
            <a:endParaRPr lang="ja-JP" altLang="en-US" dirty="0"/>
          </a:p>
        </p:txBody>
      </p:sp>
    </p:spTree>
    <p:extLst>
      <p:ext uri="{BB962C8B-B14F-4D97-AF65-F5344CB8AC3E}">
        <p14:creationId xmlns:p14="http://schemas.microsoft.com/office/powerpoint/2010/main" val="3047949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いまや、</a:t>
            </a:r>
            <a:r>
              <a:rPr kumimoji="1" lang="en-US" altLang="ja-JP" dirty="0" smtClean="0"/>
              <a:t>SDGs</a:t>
            </a:r>
            <a:r>
              <a:rPr kumimoji="1" lang="ja-JP" altLang="en-US" dirty="0" smtClean="0"/>
              <a:t>は世界経済とも密接にかかわっており、企業の経済活動の指針になりつつある。</a:t>
            </a:r>
            <a:endParaRPr kumimoji="1" lang="en-US" altLang="ja-JP" dirty="0" smtClean="0"/>
          </a:p>
          <a:p>
            <a:r>
              <a:rPr kumimoji="1" lang="en-US" altLang="ja-JP" dirty="0" smtClean="0"/>
              <a:t>SDGs</a:t>
            </a:r>
            <a:r>
              <a:rPr kumimoji="1" lang="ja-JP" altLang="en-US" dirty="0" smtClean="0"/>
              <a:t>の導入前、ビジネスの世界は利益至上主義で、資本力のある企業が、途上国の安い労働力や資源を次々と搾取し、自国では安価な価格設定でファストファッションやファストフードを提供してきた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7542409-6A04-4DC6-AC3A-D3758287A8F2}" type="slidenum">
              <a:rPr lang="en-US" altLang="ja-JP" smtClean="0"/>
              <a:pPr/>
              <a:t>32</a:t>
            </a:fld>
            <a:endParaRPr lang="ja-JP" altLang="en-US" dirty="0"/>
          </a:p>
        </p:txBody>
      </p:sp>
    </p:spTree>
    <p:extLst>
      <p:ext uri="{BB962C8B-B14F-4D97-AF65-F5344CB8AC3E}">
        <p14:creationId xmlns:p14="http://schemas.microsoft.com/office/powerpoint/2010/main" val="1168051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a:t>
            </a:r>
            <a:r>
              <a:rPr kumimoji="1" lang="en-US" altLang="ja-JP" dirty="0" smtClean="0"/>
              <a:t>1990</a:t>
            </a:r>
            <a:r>
              <a:rPr kumimoji="1" lang="ja-JP" altLang="en-US" dirty="0" smtClean="0"/>
              <a:t>年代から企業の</a:t>
            </a:r>
            <a:r>
              <a:rPr kumimoji="1" lang="en-US" altLang="ja-JP" dirty="0" smtClean="0"/>
              <a:t>CSR</a:t>
            </a:r>
            <a:r>
              <a:rPr kumimoji="1" lang="ja-JP" altLang="en-US" dirty="0" smtClean="0"/>
              <a:t>が始まった。</a:t>
            </a:r>
            <a:endParaRPr kumimoji="1" lang="en-US" altLang="ja-JP" dirty="0" smtClean="0"/>
          </a:p>
          <a:p>
            <a:r>
              <a:rPr kumimoji="1" lang="ja-JP" altLang="en-US" dirty="0" smtClean="0"/>
              <a:t>企業</a:t>
            </a:r>
            <a:r>
              <a:rPr kumimoji="1" lang="ja-JP" altLang="en-US" smtClean="0"/>
              <a:t>の</a:t>
            </a:r>
            <a:r>
              <a:rPr kumimoji="1" lang="en-US" altLang="ja-JP" smtClean="0"/>
              <a:t>CSR</a:t>
            </a:r>
            <a:r>
              <a:rPr kumimoji="1" lang="ja-JP" altLang="en-US" smtClean="0"/>
              <a:t>と</a:t>
            </a:r>
            <a:r>
              <a:rPr kumimoji="1" lang="ja-JP" altLang="en-US" dirty="0" smtClean="0"/>
              <a:t>は、自主的な社会貢献活動のことで、植林や清掃、地域への貢献活動などが行われた。</a:t>
            </a:r>
            <a:endParaRPr kumimoji="1" lang="en-US" altLang="ja-JP" dirty="0" smtClean="0"/>
          </a:p>
          <a:p>
            <a:r>
              <a:rPr kumimoji="1" lang="en-US" altLang="ja-JP" dirty="0" smtClean="0"/>
              <a:t>2011</a:t>
            </a:r>
            <a:r>
              <a:rPr kumimoji="1" lang="ja-JP" altLang="en-US" dirty="0" smtClean="0"/>
              <a:t>年からは</a:t>
            </a:r>
            <a:r>
              <a:rPr kumimoji="1" lang="en-US" altLang="ja-JP" dirty="0" smtClean="0"/>
              <a:t>CSV</a:t>
            </a:r>
            <a:r>
              <a:rPr kumimoji="1" lang="ja-JP" altLang="en-US" dirty="0" err="1" smtClean="0"/>
              <a:t>へと</a:t>
            </a:r>
            <a:r>
              <a:rPr kumimoji="1" lang="ja-JP" altLang="en-US" dirty="0" smtClean="0"/>
              <a:t>発展した。</a:t>
            </a:r>
            <a:endParaRPr kumimoji="1" lang="en-US" altLang="ja-JP" dirty="0" smtClean="0"/>
          </a:p>
          <a:p>
            <a:r>
              <a:rPr kumimoji="1" lang="en-US" altLang="ja-JP" dirty="0" smtClean="0"/>
              <a:t>CSV</a:t>
            </a:r>
            <a:r>
              <a:rPr kumimoji="1" lang="ja-JP" altLang="en-US" dirty="0" smtClean="0"/>
              <a:t>は社会課題解決をビジネス化することで、事業の価値創造を行うという考え方である。</a:t>
            </a:r>
            <a:endParaRPr kumimoji="1" lang="ja-JP" altLang="en-US" dirty="0"/>
          </a:p>
        </p:txBody>
      </p:sp>
      <p:sp>
        <p:nvSpPr>
          <p:cNvPr id="4" name="スライド番号プレースホルダー 3"/>
          <p:cNvSpPr>
            <a:spLocks noGrp="1"/>
          </p:cNvSpPr>
          <p:nvPr>
            <p:ph type="sldNum" sz="quarter" idx="10"/>
          </p:nvPr>
        </p:nvSpPr>
        <p:spPr/>
        <p:txBody>
          <a:bodyPr/>
          <a:lstStyle/>
          <a:p>
            <a:fld id="{77542409-6A04-4DC6-AC3A-D3758287A8F2}" type="slidenum">
              <a:rPr lang="en-US" altLang="ja-JP" smtClean="0"/>
              <a:pPr/>
              <a:t>33</a:t>
            </a:fld>
            <a:endParaRPr lang="ja-JP" altLang="en-US" dirty="0"/>
          </a:p>
        </p:txBody>
      </p:sp>
    </p:spTree>
    <p:extLst>
      <p:ext uri="{BB962C8B-B14F-4D97-AF65-F5344CB8AC3E}">
        <p14:creationId xmlns:p14="http://schemas.microsoft.com/office/powerpoint/2010/main" val="136498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また、経団連が</a:t>
            </a:r>
            <a:r>
              <a:rPr kumimoji="1" lang="en-US" altLang="ja-JP" dirty="0" smtClean="0"/>
              <a:t>Society5.0</a:t>
            </a:r>
            <a:r>
              <a:rPr kumimoji="1" lang="ja-JP" altLang="en-US" dirty="0" smtClean="0"/>
              <a:t>の実現をもとに</a:t>
            </a:r>
            <a:r>
              <a:rPr kumimoji="1" lang="en-US" altLang="ja-JP" dirty="0" smtClean="0"/>
              <a:t>SDGs</a:t>
            </a:r>
            <a:r>
              <a:rPr kumimoji="1" lang="ja-JP" altLang="en-US" dirty="0" smtClean="0"/>
              <a:t>に取り組む姿勢を見せている</a:t>
            </a:r>
            <a:endParaRPr kumimoji="1" lang="en-US" altLang="ja-JP" dirty="0" smtClean="0"/>
          </a:p>
          <a:p>
            <a:r>
              <a:rPr kumimoji="1" lang="ja-JP" altLang="en-US" dirty="0" smtClean="0"/>
              <a:t>そのことから、</a:t>
            </a:r>
            <a:r>
              <a:rPr kumimoji="1" lang="en-US" altLang="ja-JP" dirty="0" smtClean="0"/>
              <a:t>SDGs</a:t>
            </a:r>
            <a:r>
              <a:rPr kumimoji="1" lang="ja-JP" altLang="en-US" dirty="0" smtClean="0"/>
              <a:t>に取り組むことが、企業の社会的信頼を得るためのツールとなってきた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7542409-6A04-4DC6-AC3A-D3758287A8F2}" type="slidenum">
              <a:rPr lang="en-US" altLang="ja-JP" smtClean="0"/>
              <a:pPr/>
              <a:t>34</a:t>
            </a:fld>
            <a:endParaRPr lang="ja-JP" altLang="en-US" dirty="0"/>
          </a:p>
        </p:txBody>
      </p:sp>
    </p:spTree>
    <p:extLst>
      <p:ext uri="{BB962C8B-B14F-4D97-AF65-F5344CB8AC3E}">
        <p14:creationId xmlns:p14="http://schemas.microsoft.com/office/powerpoint/2010/main" val="533742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消費者にもエコ商品を選ぶ、エシカルマークがある商品を選ぶ、寄付付きの商品を選ぶ、被災地の商品を購入する</a:t>
            </a:r>
            <a:endParaRPr kumimoji="1" lang="en-US" altLang="ja-JP" dirty="0" smtClean="0"/>
          </a:p>
          <a:p>
            <a:r>
              <a:rPr kumimoji="1" lang="ja-JP" altLang="en-US" dirty="0" smtClean="0"/>
              <a:t>フェアトレード商品を購入する、地産地消する、などが求められる。</a:t>
            </a:r>
            <a:endParaRPr kumimoji="1" lang="en-US" altLang="ja-JP" dirty="0" smtClean="0"/>
          </a:p>
          <a:p>
            <a:r>
              <a:rPr kumimoji="1" lang="en-US" altLang="ja-JP" dirty="0" smtClean="0"/>
              <a:t>FSC</a:t>
            </a:r>
            <a:r>
              <a:rPr kumimoji="1" lang="ja-JP" altLang="en-US" dirty="0" smtClean="0"/>
              <a:t>認証は森林保護に配慮された商品</a:t>
            </a:r>
            <a:endParaRPr kumimoji="1" lang="en-US" altLang="ja-JP" dirty="0" smtClean="0"/>
          </a:p>
          <a:p>
            <a:r>
              <a:rPr kumimoji="1" lang="en-US" altLang="ja-JP" dirty="0" smtClean="0"/>
              <a:t>MSC</a:t>
            </a:r>
            <a:r>
              <a:rPr kumimoji="1" lang="ja-JP" altLang="en-US" dirty="0" smtClean="0"/>
              <a:t>認証は海洋保全に配慮された商品</a:t>
            </a:r>
            <a:endParaRPr kumimoji="1" lang="ja-JP" altLang="en-US" dirty="0"/>
          </a:p>
        </p:txBody>
      </p:sp>
      <p:sp>
        <p:nvSpPr>
          <p:cNvPr id="4" name="スライド番号プレースホルダー 3"/>
          <p:cNvSpPr>
            <a:spLocks noGrp="1"/>
          </p:cNvSpPr>
          <p:nvPr>
            <p:ph type="sldNum" sz="quarter" idx="10"/>
          </p:nvPr>
        </p:nvSpPr>
        <p:spPr/>
        <p:txBody>
          <a:bodyPr/>
          <a:lstStyle/>
          <a:p>
            <a:fld id="{77542409-6A04-4DC6-AC3A-D3758287A8F2}" type="slidenum">
              <a:rPr lang="en-US" altLang="ja-JP" smtClean="0"/>
              <a:pPr/>
              <a:t>35</a:t>
            </a:fld>
            <a:endParaRPr lang="ja-JP" altLang="en-US" dirty="0"/>
          </a:p>
        </p:txBody>
      </p:sp>
    </p:spTree>
    <p:extLst>
      <p:ext uri="{BB962C8B-B14F-4D97-AF65-F5344CB8AC3E}">
        <p14:creationId xmlns:p14="http://schemas.microsoft.com/office/powerpoint/2010/main" val="2227989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36</a:t>
            </a:fld>
            <a:endParaRPr lang="en-US" altLang="ja-JP"/>
          </a:p>
        </p:txBody>
      </p:sp>
    </p:spTree>
    <p:extLst>
      <p:ext uri="{BB962C8B-B14F-4D97-AF65-F5344CB8AC3E}">
        <p14:creationId xmlns:p14="http://schemas.microsoft.com/office/powerpoint/2010/main" val="2656362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37</a:t>
            </a:fld>
            <a:endParaRPr lang="en-US" altLang="ja-JP"/>
          </a:p>
        </p:txBody>
      </p:sp>
    </p:spTree>
    <p:extLst>
      <p:ext uri="{BB962C8B-B14F-4D97-AF65-F5344CB8AC3E}">
        <p14:creationId xmlns:p14="http://schemas.microsoft.com/office/powerpoint/2010/main" val="3905976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19234-17E1-4951-9258-0E8290289C85}" type="slidenum">
              <a:rPr kumimoji="1"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71830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発問：「</a:t>
            </a:r>
            <a:r>
              <a:rPr kumimoji="1" lang="en-US" altLang="ja-JP" dirty="0"/>
              <a:t>SDG</a:t>
            </a:r>
            <a:r>
              <a:rPr kumimoji="1" lang="ja-JP" altLang="en-US" dirty="0"/>
              <a:t>ｓとは何の略か」　</a:t>
            </a:r>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4</a:t>
            </a:fld>
            <a:endParaRPr lang="en-US" altLang="ja-JP"/>
          </a:p>
        </p:txBody>
      </p:sp>
    </p:spTree>
    <p:extLst>
      <p:ext uri="{BB962C8B-B14F-4D97-AF65-F5344CB8AC3E}">
        <p14:creationId xmlns:p14="http://schemas.microsoft.com/office/powerpoint/2010/main" val="65284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SDGs</a:t>
            </a:r>
            <a:r>
              <a:rPr kumimoji="1" lang="ja-JP" altLang="en-US" dirty="0"/>
              <a:t>そのものは</a:t>
            </a:r>
            <a:r>
              <a:rPr kumimoji="1" lang="en-US" altLang="ja-JP" dirty="0"/>
              <a:t>2015</a:t>
            </a:r>
            <a:r>
              <a:rPr kumimoji="1" lang="ja-JP" altLang="en-US" dirty="0"/>
              <a:t>年にニューヨークで開かれた国連サミットで採択された。</a:t>
            </a:r>
            <a:endParaRPr kumimoji="1" lang="en-US" altLang="ja-JP" dirty="0"/>
          </a:p>
          <a:p>
            <a:r>
              <a:rPr kumimoji="1" lang="en-US" altLang="ja-JP" dirty="0"/>
              <a:t>2030</a:t>
            </a:r>
            <a:r>
              <a:rPr kumimoji="1" lang="ja-JP" altLang="en-US" dirty="0"/>
              <a:t>年までの</a:t>
            </a:r>
            <a:r>
              <a:rPr kumimoji="1" lang="en-US" altLang="ja-JP" dirty="0"/>
              <a:t>15</a:t>
            </a:r>
            <a:r>
              <a:rPr kumimoji="1" lang="ja-JP" altLang="en-US" dirty="0"/>
              <a:t>年間で達成すべき目標として掲げられており、今年（</a:t>
            </a:r>
            <a:r>
              <a:rPr kumimoji="1" lang="en-US" altLang="ja-JP" dirty="0" smtClean="0"/>
              <a:t>2023</a:t>
            </a:r>
            <a:r>
              <a:rPr kumimoji="1" lang="ja-JP" altLang="en-US" dirty="0" smtClean="0"/>
              <a:t>年</a:t>
            </a:r>
            <a:r>
              <a:rPr kumimoji="1" lang="ja-JP" altLang="en-US" dirty="0"/>
              <a:t>）ですで</a:t>
            </a:r>
            <a:r>
              <a:rPr kumimoji="1" lang="ja-JP" altLang="en-US" dirty="0" smtClean="0"/>
              <a:t>に約半分の</a:t>
            </a:r>
            <a:r>
              <a:rPr kumimoji="1" lang="ja-JP" altLang="en-US" dirty="0"/>
              <a:t>期間が経過している。</a:t>
            </a:r>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5</a:t>
            </a:fld>
            <a:endParaRPr lang="en-US" altLang="ja-JP"/>
          </a:p>
        </p:txBody>
      </p:sp>
    </p:spTree>
    <p:extLst>
      <p:ext uri="{BB962C8B-B14F-4D97-AF65-F5344CB8AC3E}">
        <p14:creationId xmlns:p14="http://schemas.microsoft.com/office/powerpoint/2010/main" val="357683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SDGs</a:t>
            </a:r>
            <a:r>
              <a:rPr kumimoji="1" lang="ja-JP" altLang="en-US" dirty="0"/>
              <a:t>は具体的に</a:t>
            </a:r>
            <a:r>
              <a:rPr kumimoji="1" lang="en-US" altLang="ja-JP" dirty="0"/>
              <a:t>17</a:t>
            </a:r>
            <a:r>
              <a:rPr kumimoji="1" lang="ja-JP" altLang="en-US" dirty="0"/>
              <a:t>の目標と、</a:t>
            </a:r>
            <a:r>
              <a:rPr kumimoji="1" lang="en-US" altLang="ja-JP" dirty="0"/>
              <a:t>169</a:t>
            </a:r>
            <a:r>
              <a:rPr kumimoji="1" lang="ja-JP" altLang="en-US" dirty="0"/>
              <a:t>のターゲット、</a:t>
            </a:r>
            <a:r>
              <a:rPr kumimoji="1" lang="en-US" altLang="ja-JP" dirty="0"/>
              <a:t>232</a:t>
            </a:r>
            <a:r>
              <a:rPr kumimoji="1" lang="ja-JP" altLang="en-US" dirty="0"/>
              <a:t>の指標から構成される。</a:t>
            </a:r>
            <a:endParaRPr kumimoji="1" lang="en-US" altLang="ja-JP" dirty="0"/>
          </a:p>
          <a:p>
            <a:r>
              <a:rPr kumimoji="1" lang="ja-JP" altLang="en-US" dirty="0"/>
              <a:t>ターゲットとは、</a:t>
            </a:r>
            <a:r>
              <a:rPr kumimoji="1" lang="en-US" altLang="ja-JP" dirty="0"/>
              <a:t>17</a:t>
            </a:r>
            <a:r>
              <a:rPr kumimoji="1" lang="ja-JP" altLang="en-US" dirty="0"/>
              <a:t>の目標の指標や手段を具体的に示したもの。</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6</a:t>
            </a:fld>
            <a:endParaRPr lang="en-US" altLang="ja-JP"/>
          </a:p>
        </p:txBody>
      </p:sp>
    </p:spTree>
    <p:extLst>
      <p:ext uri="{BB962C8B-B14F-4D97-AF65-F5344CB8AC3E}">
        <p14:creationId xmlns:p14="http://schemas.microsoft.com/office/powerpoint/2010/main" val="269526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発問：「</a:t>
            </a:r>
            <a:r>
              <a:rPr kumimoji="1" lang="en-US" altLang="ja-JP" dirty="0"/>
              <a:t>17</a:t>
            </a:r>
            <a:r>
              <a:rPr kumimoji="1" lang="ja-JP" altLang="en-US" dirty="0"/>
              <a:t>の目標にはどのようなものがあるか」　</a:t>
            </a:r>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7</a:t>
            </a:fld>
            <a:endParaRPr lang="en-US" altLang="ja-JP"/>
          </a:p>
        </p:txBody>
      </p:sp>
    </p:spTree>
    <p:extLst>
      <p:ext uri="{BB962C8B-B14F-4D97-AF65-F5344CB8AC3E}">
        <p14:creationId xmlns:p14="http://schemas.microsoft.com/office/powerpoint/2010/main" val="93047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SDG</a:t>
            </a:r>
            <a:r>
              <a:rPr kumimoji="1" lang="ja-JP" altLang="en-US" dirty="0"/>
              <a:t>ｓには「誰ひとり取り残さない」という共通理念を有しており、社会的包摂にも通ずるものである。</a:t>
            </a:r>
            <a:endParaRPr kumimoji="1" lang="en-US" altLang="ja-JP" dirty="0"/>
          </a:p>
          <a:p>
            <a:r>
              <a:rPr kumimoji="1" lang="en-US" altLang="ja-JP" dirty="0"/>
              <a:t>SDGs</a:t>
            </a:r>
            <a:r>
              <a:rPr kumimoji="1" lang="ja-JP" altLang="en-US" dirty="0"/>
              <a:t>が示された国連サミットにおいても、ローマ法王が、「経済、社会的排除は人権侵害だ。」と演説している。</a:t>
            </a:r>
            <a:endParaRPr kumimoji="1" lang="en-US" altLang="ja-JP" dirty="0"/>
          </a:p>
          <a:p>
            <a:r>
              <a:rPr kumimoji="1" lang="ja-JP" altLang="en-US" dirty="0"/>
              <a:t>大多数の人からみて、どれほど正しく思われても、その結論によって不利益を被る人がいる場合は、</a:t>
            </a:r>
            <a:r>
              <a:rPr kumimoji="1" lang="en-US" altLang="ja-JP" dirty="0"/>
              <a:t>SDGs</a:t>
            </a:r>
            <a:r>
              <a:rPr kumimoji="1" lang="ja-JP" altLang="en-US" dirty="0"/>
              <a:t>に反すると考えられる。</a:t>
            </a:r>
            <a:endParaRPr kumimoji="1" lang="en-US" altLang="ja-JP" dirty="0"/>
          </a:p>
          <a:p>
            <a:r>
              <a:rPr kumimoji="1" lang="ja-JP" altLang="en-US" dirty="0"/>
              <a:t>しかし、「誰ひとり取り残さない」ことは非常に難しい。</a:t>
            </a:r>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8</a:t>
            </a:fld>
            <a:endParaRPr lang="en-US" altLang="ja-JP"/>
          </a:p>
        </p:txBody>
      </p:sp>
    </p:spTree>
    <p:extLst>
      <p:ext uri="{BB962C8B-B14F-4D97-AF65-F5344CB8AC3E}">
        <p14:creationId xmlns:p14="http://schemas.microsoft.com/office/powerpoint/2010/main" val="352887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発問：「持続可能とはどういうことか？」　→　ペアトーク</a:t>
            </a:r>
            <a:endParaRPr kumimoji="1" lang="en-US" altLang="ja-JP" dirty="0"/>
          </a:p>
          <a:p>
            <a:r>
              <a:rPr lang="ja-JP" altLang="en-US" sz="1200" dirty="0"/>
              <a:t>「将来のニーズ」と「現在のニーズ」の両方を意識する必要がある。</a:t>
            </a:r>
            <a:endParaRPr lang="en-US" altLang="ja-JP" sz="1200" dirty="0"/>
          </a:p>
          <a:p>
            <a:r>
              <a:rPr lang="ja-JP" altLang="en-US" sz="1200" dirty="0"/>
              <a:t>「今</a:t>
            </a:r>
            <a:r>
              <a:rPr lang="ja-JP" altLang="en-US" sz="1200" dirty="0" smtClean="0"/>
              <a:t>」が良ければ後は知らない、ということではなく、この</a:t>
            </a:r>
            <a:r>
              <a:rPr lang="ja-JP" altLang="en-US" sz="1200" dirty="0"/>
              <a:t>先</a:t>
            </a:r>
            <a:r>
              <a:rPr lang="en-US" altLang="ja-JP" sz="1200" dirty="0"/>
              <a:t>…</a:t>
            </a:r>
            <a:r>
              <a:rPr lang="ja-JP" altLang="en-US" sz="1200" dirty="0"/>
              <a:t>どうなっていくのか、どうなることが望ましいのか、考えていかなくてはならない。</a:t>
            </a:r>
            <a:endParaRPr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9</a:t>
            </a:fld>
            <a:endParaRPr lang="en-US" altLang="ja-JP"/>
          </a:p>
        </p:txBody>
      </p:sp>
    </p:spTree>
    <p:extLst>
      <p:ext uri="{BB962C8B-B14F-4D97-AF65-F5344CB8AC3E}">
        <p14:creationId xmlns:p14="http://schemas.microsoft.com/office/powerpoint/2010/main" val="2230564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1" y="0"/>
            <a:ext cx="990673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082095" y="1811864"/>
            <a:ext cx="5751272"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082095" y="3598328"/>
            <a:ext cx="5751272"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570869" y="5054602"/>
            <a:ext cx="729382" cy="279400"/>
          </a:xfrm>
        </p:spPr>
        <p:txBody>
          <a:bodyPr/>
          <a:lstStyle/>
          <a:p>
            <a:endParaRPr lang="en-US" altLang="ja-JP"/>
          </a:p>
        </p:txBody>
      </p:sp>
      <p:sp>
        <p:nvSpPr>
          <p:cNvPr id="5" name="Footer Placeholder 4"/>
          <p:cNvSpPr>
            <a:spLocks noGrp="1"/>
          </p:cNvSpPr>
          <p:nvPr>
            <p:ph type="ftr" sz="quarter" idx="11"/>
          </p:nvPr>
        </p:nvSpPr>
        <p:spPr>
          <a:xfrm>
            <a:off x="2082095" y="5054602"/>
            <a:ext cx="4403598" cy="279400"/>
          </a:xfrm>
        </p:spPr>
        <p:txBody>
          <a:bodyPr/>
          <a:lstStyle/>
          <a:p>
            <a:endParaRPr lang="en-US" altLang="ja-JP"/>
          </a:p>
        </p:txBody>
      </p:sp>
      <p:sp>
        <p:nvSpPr>
          <p:cNvPr id="6" name="Slide Number Placeholder 5"/>
          <p:cNvSpPr>
            <a:spLocks noGrp="1"/>
          </p:cNvSpPr>
          <p:nvPr>
            <p:ph type="sldNum" sz="quarter" idx="12"/>
          </p:nvPr>
        </p:nvSpPr>
        <p:spPr>
          <a:xfrm>
            <a:off x="7385427" y="5054602"/>
            <a:ext cx="447940" cy="279400"/>
          </a:xfrm>
        </p:spPr>
        <p:txBody>
          <a:bodyPr/>
          <a:lstStyle/>
          <a:p>
            <a:fld id="{50FCE2A6-229E-43C4-A3DD-47A5B0D55D1A}" type="slidenum">
              <a:rPr lang="ja-JP" altLang="en-US" smtClean="0"/>
              <a:pPr/>
              <a:t>‹#›</a:t>
            </a:fld>
            <a:endParaRPr lang="en-US" altLang="ja-JP"/>
          </a:p>
        </p:txBody>
      </p:sp>
      <p:cxnSp>
        <p:nvCxnSpPr>
          <p:cNvPr id="15" name="Straight Connector 14"/>
          <p:cNvCxnSpPr/>
          <p:nvPr/>
        </p:nvCxnSpPr>
        <p:spPr>
          <a:xfrm>
            <a:off x="2188144" y="3471329"/>
            <a:ext cx="55391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106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74938" y="4815415"/>
            <a:ext cx="7365295"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11782" y="1032934"/>
            <a:ext cx="768243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274938" y="5382153"/>
            <a:ext cx="7365295"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09DCC439-1029-4840-916A-6E0F0028C688}" type="slidenum">
              <a:rPr lang="ja-JP" altLang="en-US" smtClean="0"/>
              <a:pPr/>
              <a:t>‹#›</a:t>
            </a:fld>
            <a:endParaRPr lang="en-US" altLang="ja-JP"/>
          </a:p>
        </p:txBody>
      </p:sp>
    </p:spTree>
    <p:extLst>
      <p:ext uri="{BB962C8B-B14F-4D97-AF65-F5344CB8AC3E}">
        <p14:creationId xmlns:p14="http://schemas.microsoft.com/office/powerpoint/2010/main" val="324039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274938" y="906873"/>
            <a:ext cx="7365295"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4937" y="4275666"/>
            <a:ext cx="7365297"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09DCC439-1029-4840-916A-6E0F0028C688}" type="slidenum">
              <a:rPr lang="ja-JP" altLang="en-US" smtClean="0"/>
              <a:pPr/>
              <a:t>‹#›</a:t>
            </a:fld>
            <a:endParaRPr lang="en-US" altLang="ja-JP"/>
          </a:p>
        </p:txBody>
      </p:sp>
      <p:cxnSp>
        <p:nvCxnSpPr>
          <p:cNvPr id="15" name="Straight Connector 14"/>
          <p:cNvCxnSpPr/>
          <p:nvPr/>
        </p:nvCxnSpPr>
        <p:spPr>
          <a:xfrm>
            <a:off x="1385005" y="4140199"/>
            <a:ext cx="71569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026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5528" y="982132"/>
            <a:ext cx="6933604"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733550" y="3352800"/>
            <a:ext cx="6383865"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74935" y="4343401"/>
            <a:ext cx="736530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09DCC439-1029-4840-916A-6E0F0028C688}" type="slidenum">
              <a:rPr lang="ja-JP" altLang="en-US" smtClean="0"/>
              <a:pPr/>
              <a:t>‹#›</a:t>
            </a:fld>
            <a:endParaRPr lang="en-US" altLang="ja-JP"/>
          </a:p>
        </p:txBody>
      </p:sp>
      <p:sp>
        <p:nvSpPr>
          <p:cNvPr id="14" name="TextBox 13"/>
          <p:cNvSpPr txBox="1"/>
          <p:nvPr/>
        </p:nvSpPr>
        <p:spPr>
          <a:xfrm>
            <a:off x="920800" y="905362"/>
            <a:ext cx="49542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8269629" y="2827870"/>
            <a:ext cx="49542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385005" y="4140199"/>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195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74941" y="3308581"/>
            <a:ext cx="7365289"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4940" y="4777381"/>
            <a:ext cx="7365291"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09DCC439-1029-4840-916A-6E0F0028C688}" type="slidenum">
              <a:rPr lang="ja-JP" altLang="en-US" smtClean="0"/>
              <a:pPr/>
              <a:t>‹#›</a:t>
            </a:fld>
            <a:endParaRPr lang="en-US" altLang="ja-JP"/>
          </a:p>
        </p:txBody>
      </p:sp>
    </p:spTree>
    <p:extLst>
      <p:ext uri="{BB962C8B-B14F-4D97-AF65-F5344CB8AC3E}">
        <p14:creationId xmlns:p14="http://schemas.microsoft.com/office/powerpoint/2010/main" val="109191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526868" y="982132"/>
            <a:ext cx="6852265"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1274940" y="3639312"/>
            <a:ext cx="7365291"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74937" y="4529667"/>
            <a:ext cx="7365297"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09DCC439-1029-4840-916A-6E0F0028C688}" type="slidenum">
              <a:rPr lang="ja-JP" altLang="en-US" smtClean="0"/>
              <a:pPr/>
              <a:t>‹#›</a:t>
            </a:fld>
            <a:endParaRPr lang="en-US" altLang="ja-JP"/>
          </a:p>
        </p:txBody>
      </p:sp>
      <p:sp>
        <p:nvSpPr>
          <p:cNvPr id="12" name="TextBox 11"/>
          <p:cNvSpPr txBox="1"/>
          <p:nvPr/>
        </p:nvSpPr>
        <p:spPr>
          <a:xfrm>
            <a:off x="951232" y="896895"/>
            <a:ext cx="49542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8287280" y="2607728"/>
            <a:ext cx="49542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85005" y="342900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303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74937" y="982132"/>
            <a:ext cx="7365295"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274940" y="3566160"/>
            <a:ext cx="7365291"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74938" y="4470401"/>
            <a:ext cx="7365295"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09DCC439-1029-4840-916A-6E0F0028C688}" type="slidenum">
              <a:rPr lang="ja-JP" altLang="en-US" smtClean="0"/>
              <a:pPr/>
              <a:t>‹#›</a:t>
            </a:fld>
            <a:endParaRPr lang="en-US" altLang="ja-JP"/>
          </a:p>
        </p:txBody>
      </p:sp>
      <p:cxnSp>
        <p:nvCxnSpPr>
          <p:cNvPr id="15" name="Straight Connector 14"/>
          <p:cNvCxnSpPr/>
          <p:nvPr/>
        </p:nvCxnSpPr>
        <p:spPr>
          <a:xfrm>
            <a:off x="1385009" y="3429000"/>
            <a:ext cx="71569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565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74937" y="2490136"/>
            <a:ext cx="7365297"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16DA2086-09BD-44F0-B6FB-A94457243A7F}" type="slidenum">
              <a:rPr lang="ja-JP" altLang="en-US" smtClean="0"/>
              <a:pPr/>
              <a:t>‹#›</a:t>
            </a:fld>
            <a:endParaRPr lang="en-US" altLang="ja-JP"/>
          </a:p>
        </p:txBody>
      </p:sp>
      <p:cxnSp>
        <p:nvCxnSpPr>
          <p:cNvPr id="14" name="Straight Connector 13"/>
          <p:cNvCxnSpPr/>
          <p:nvPr/>
        </p:nvCxnSpPr>
        <p:spPr>
          <a:xfrm>
            <a:off x="1385005" y="2354670"/>
            <a:ext cx="71569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78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389" y="906874"/>
            <a:ext cx="1753841"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74940" y="906874"/>
            <a:ext cx="5325135"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E6C906DF-B915-4FFB-A33E-94148B1CBFEF}" type="slidenum">
              <a:rPr lang="ja-JP" altLang="en-US" smtClean="0"/>
              <a:pPr/>
              <a:t>‹#›</a:t>
            </a:fld>
            <a:endParaRPr lang="en-US" altLang="ja-JP"/>
          </a:p>
        </p:txBody>
      </p:sp>
      <p:cxnSp>
        <p:nvCxnSpPr>
          <p:cNvPr id="14" name="Straight Connector 13"/>
          <p:cNvCxnSpPr/>
          <p:nvPr/>
        </p:nvCxnSpPr>
        <p:spPr>
          <a:xfrm>
            <a:off x="6765971"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01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80C5E7-B1A1-4648-89D2-17B0F1E7F5B3}"/>
              </a:ext>
            </a:extLst>
          </p:cNvPr>
          <p:cNvSpPr>
            <a:spLocks noGrp="1"/>
          </p:cNvSpPr>
          <p:nvPr>
            <p:ph type="ctrTitle"/>
          </p:nvPr>
        </p:nvSpPr>
        <p:spPr>
          <a:xfrm>
            <a:off x="1238250" y="1122363"/>
            <a:ext cx="7429500" cy="2387600"/>
          </a:xfrm>
        </p:spPr>
        <p:txBody>
          <a:bodyPr rtlCol="0" anchor="b"/>
          <a:lstStyle>
            <a:lvl1pPr algn="ctr">
              <a:defRPr sz="4875"/>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5D140298-3E00-4E73-B947-697E69282864}"/>
              </a:ext>
            </a:extLst>
          </p:cNvPr>
          <p:cNvSpPr>
            <a:spLocks noGrp="1"/>
          </p:cNvSpPr>
          <p:nvPr>
            <p:ph type="subTitle" idx="1"/>
          </p:nvPr>
        </p:nvSpPr>
        <p:spPr>
          <a:xfrm>
            <a:off x="1238250" y="3602038"/>
            <a:ext cx="7429500" cy="1655762"/>
          </a:xfrm>
        </p:spPr>
        <p:txBody>
          <a:bodyPr rtlCol="0"/>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rtl="0"/>
            <a:r>
              <a:rPr lang="ja-JP" altLang="en-US" noProof="0"/>
              <a:t>マスター サブタイトルの書式設定</a:t>
            </a:r>
            <a:endParaRPr lang="ja-JP" altLang="en-US" noProof="0" dirty="0"/>
          </a:p>
        </p:txBody>
      </p:sp>
      <p:sp>
        <p:nvSpPr>
          <p:cNvPr id="4" name="日付プレースホルダー 3">
            <a:extLst>
              <a:ext uri="{FF2B5EF4-FFF2-40B4-BE49-F238E27FC236}">
                <a16:creationId xmlns:a16="http://schemas.microsoft.com/office/drawing/2014/main" id="{A6BB99EB-0E86-4FEA-A9C4-501D4E755A2B}"/>
              </a:ext>
            </a:extLst>
          </p:cNvPr>
          <p:cNvSpPr>
            <a:spLocks noGrp="1"/>
          </p:cNvSpPr>
          <p:nvPr>
            <p:ph type="dt" sz="half" idx="10"/>
          </p:nvPr>
        </p:nvSpPr>
        <p:spPr/>
        <p:txBody>
          <a:bodyPr rtlCol="0"/>
          <a:lstStyle/>
          <a:p>
            <a:pPr defTabSz="742950"/>
            <a:fld id="{8C6BCCC3-4A8B-47A6-8496-1FD9A4D9AE43}" type="datetime1">
              <a:rPr lang="ja-JP" altLang="en-US" smtClean="0">
                <a:solidFill>
                  <a:prstClr val="black">
                    <a:tint val="75000"/>
                  </a:prstClr>
                </a:solidFill>
              </a:rPr>
              <a:pPr defTabSz="742950"/>
              <a:t>2024/8/28</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6731F536-58DF-4935-AE3B-7A08C03124E4}"/>
              </a:ext>
            </a:extLst>
          </p:cNvPr>
          <p:cNvSpPr>
            <a:spLocks noGrp="1"/>
          </p:cNvSpPr>
          <p:nvPr>
            <p:ph type="ftr" sz="quarter" idx="11"/>
          </p:nvPr>
        </p:nvSpPr>
        <p:spPr/>
        <p:txBody>
          <a:bodyPr rtlCol="0"/>
          <a:lstStyle/>
          <a:p>
            <a:pPr defTabSz="742950"/>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rtlCol="0"/>
          <a:lstStyle/>
          <a:p>
            <a:pPr defTabSz="742950"/>
            <a:fld id="{ACEC5C30-0B3A-4B13-ADDD-7C63C8AA921B}" type="slidenum">
              <a:rPr lang="en-US" altLang="ja-JP" smtClean="0">
                <a:solidFill>
                  <a:prstClr val="black">
                    <a:tint val="75000"/>
                  </a:prstClr>
                </a:solidFill>
              </a:rPr>
              <a:pPr defTabSz="742950"/>
              <a:t>‹#›</a:t>
            </a:fld>
            <a:endParaRPr lang="ja-JP" altLang="en-US">
              <a:solidFill>
                <a:prstClr val="black">
                  <a:tint val="75000"/>
                </a:prstClr>
              </a:solidFill>
            </a:endParaRPr>
          </a:p>
        </p:txBody>
      </p:sp>
    </p:spTree>
    <p:extLst>
      <p:ext uri="{BB962C8B-B14F-4D97-AF65-F5344CB8AC3E}">
        <p14:creationId xmlns:p14="http://schemas.microsoft.com/office/powerpoint/2010/main" val="3090986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AE108-9C7F-4CDC-AD71-B576580A199F}"/>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5A103746-779A-435F-995A-5BF82C86C297}"/>
              </a:ext>
            </a:extLst>
          </p:cNvPr>
          <p:cNvSpPr>
            <a:spLocks noGrp="1"/>
          </p:cNvSpPr>
          <p:nvPr>
            <p:ph idx="1" hasCustomPrompt="1"/>
          </p:nvPr>
        </p:nvSpPr>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5984E866-B322-455F-AC32-8C164B8CD9C7}"/>
              </a:ext>
            </a:extLst>
          </p:cNvPr>
          <p:cNvSpPr>
            <a:spLocks noGrp="1"/>
          </p:cNvSpPr>
          <p:nvPr>
            <p:ph type="dt" sz="half" idx="10"/>
          </p:nvPr>
        </p:nvSpPr>
        <p:spPr/>
        <p:txBody>
          <a:bodyPr rtlCol="0"/>
          <a:lstStyle/>
          <a:p>
            <a:pPr defTabSz="742950"/>
            <a:fld id="{69C97B18-0360-4D12-99AB-C315ACEDBE16}" type="datetime1">
              <a:rPr lang="ja-JP" altLang="en-US" smtClean="0">
                <a:solidFill>
                  <a:prstClr val="black">
                    <a:tint val="75000"/>
                  </a:prstClr>
                </a:solidFill>
              </a:rPr>
              <a:pPr defTabSz="742950"/>
              <a:t>2024/8/28</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AC0D61E0-F80F-48E7-A817-F1CECBEE9A37}"/>
              </a:ext>
            </a:extLst>
          </p:cNvPr>
          <p:cNvSpPr>
            <a:spLocks noGrp="1"/>
          </p:cNvSpPr>
          <p:nvPr>
            <p:ph type="ftr" sz="quarter" idx="11"/>
          </p:nvPr>
        </p:nvSpPr>
        <p:spPr/>
        <p:txBody>
          <a:bodyPr rtlCol="0"/>
          <a:lstStyle/>
          <a:p>
            <a:pPr defTabSz="742950"/>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rtlCol="0"/>
          <a:lstStyle/>
          <a:p>
            <a:pPr defTabSz="742950"/>
            <a:fld id="{ACEC5C30-0B3A-4B13-ADDD-7C63C8AA921B}" type="slidenum">
              <a:rPr lang="en-US" altLang="ja-JP" smtClean="0">
                <a:solidFill>
                  <a:prstClr val="black">
                    <a:tint val="75000"/>
                  </a:prstClr>
                </a:solidFill>
              </a:rPr>
              <a:pPr defTabSz="742950"/>
              <a:t>‹#›</a:t>
            </a:fld>
            <a:endParaRPr lang="ja-JP" altLang="en-US">
              <a:solidFill>
                <a:prstClr val="black">
                  <a:tint val="75000"/>
                </a:prstClr>
              </a:solidFill>
            </a:endParaRPr>
          </a:p>
        </p:txBody>
      </p:sp>
    </p:spTree>
    <p:extLst>
      <p:ext uri="{BB962C8B-B14F-4D97-AF65-F5344CB8AC3E}">
        <p14:creationId xmlns:p14="http://schemas.microsoft.com/office/powerpoint/2010/main" val="46413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85004" y="235626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98FE8E7F-9108-4C74-8524-5D65AECB0213}" type="slidenum">
              <a:rPr lang="ja-JP" altLang="en-US" smtClean="0"/>
              <a:pPr/>
              <a:t>‹#›</a:t>
            </a:fld>
            <a:endParaRPr lang="en-US" altLang="ja-JP"/>
          </a:p>
        </p:txBody>
      </p:sp>
    </p:spTree>
    <p:extLst>
      <p:ext uri="{BB962C8B-B14F-4D97-AF65-F5344CB8AC3E}">
        <p14:creationId xmlns:p14="http://schemas.microsoft.com/office/powerpoint/2010/main" val="2285088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1E1D3E-E4B6-4EAA-BFB4-25A0557A6CB8}"/>
              </a:ext>
            </a:extLst>
          </p:cNvPr>
          <p:cNvSpPr>
            <a:spLocks noGrp="1"/>
          </p:cNvSpPr>
          <p:nvPr>
            <p:ph type="title"/>
          </p:nvPr>
        </p:nvSpPr>
        <p:spPr>
          <a:xfrm>
            <a:off x="675878" y="1709739"/>
            <a:ext cx="8543925" cy="2852737"/>
          </a:xfrm>
        </p:spPr>
        <p:txBody>
          <a:bodyPr rtlCol="0" anchor="b"/>
          <a:lstStyle>
            <a:lvl1pPr>
              <a:defRPr sz="4875"/>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6F7E0856-45A8-4EAD-A9D6-8A993968A1A8}"/>
              </a:ext>
            </a:extLst>
          </p:cNvPr>
          <p:cNvSpPr>
            <a:spLocks noGrp="1"/>
          </p:cNvSpPr>
          <p:nvPr>
            <p:ph type="body" idx="1" hasCustomPrompt="1"/>
          </p:nvPr>
        </p:nvSpPr>
        <p:spPr>
          <a:xfrm>
            <a:off x="675878" y="4589464"/>
            <a:ext cx="8543925" cy="1500187"/>
          </a:xfrm>
        </p:spPr>
        <p:txBody>
          <a:bodyPr rtlCol="0"/>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rtl="0"/>
            <a:r>
              <a:rPr lang="ja-JP" altLang="en-US" noProof="0"/>
              <a:t>マスター テキストのスタイルを編集する</a:t>
            </a:r>
          </a:p>
        </p:txBody>
      </p:sp>
      <p:sp>
        <p:nvSpPr>
          <p:cNvPr id="4" name="日付プレースホルダー 3">
            <a:extLst>
              <a:ext uri="{FF2B5EF4-FFF2-40B4-BE49-F238E27FC236}">
                <a16:creationId xmlns:a16="http://schemas.microsoft.com/office/drawing/2014/main" id="{E90EEBE1-2BAF-4C94-8403-6E8454F9BC46}"/>
              </a:ext>
            </a:extLst>
          </p:cNvPr>
          <p:cNvSpPr>
            <a:spLocks noGrp="1"/>
          </p:cNvSpPr>
          <p:nvPr>
            <p:ph type="dt" sz="half" idx="10"/>
          </p:nvPr>
        </p:nvSpPr>
        <p:spPr/>
        <p:txBody>
          <a:bodyPr rtlCol="0"/>
          <a:lstStyle/>
          <a:p>
            <a:pPr defTabSz="742950"/>
            <a:fld id="{DF8A310E-8B8F-4A9B-B2DC-984EAAE5D292}" type="datetime1">
              <a:rPr lang="ja-JP" altLang="en-US" smtClean="0">
                <a:solidFill>
                  <a:prstClr val="black">
                    <a:tint val="75000"/>
                  </a:prstClr>
                </a:solidFill>
              </a:rPr>
              <a:pPr defTabSz="742950"/>
              <a:t>2024/8/28</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F3358F46-E931-4D79-94A5-037AFD07333B}"/>
              </a:ext>
            </a:extLst>
          </p:cNvPr>
          <p:cNvSpPr>
            <a:spLocks noGrp="1"/>
          </p:cNvSpPr>
          <p:nvPr>
            <p:ph type="ftr" sz="quarter" idx="11"/>
          </p:nvPr>
        </p:nvSpPr>
        <p:spPr/>
        <p:txBody>
          <a:bodyPr rtlCol="0"/>
          <a:lstStyle/>
          <a:p>
            <a:pPr defTabSz="742950"/>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rtlCol="0"/>
          <a:lstStyle/>
          <a:p>
            <a:pPr defTabSz="742950"/>
            <a:fld id="{ACEC5C30-0B3A-4B13-ADDD-7C63C8AA921B}" type="slidenum">
              <a:rPr lang="en-US" altLang="ja-JP" smtClean="0">
                <a:solidFill>
                  <a:prstClr val="black">
                    <a:tint val="75000"/>
                  </a:prstClr>
                </a:solidFill>
              </a:rPr>
              <a:pPr defTabSz="742950"/>
              <a:t>‹#›</a:t>
            </a:fld>
            <a:endParaRPr lang="ja-JP" altLang="en-US">
              <a:solidFill>
                <a:prstClr val="black">
                  <a:tint val="75000"/>
                </a:prstClr>
              </a:solidFill>
            </a:endParaRPr>
          </a:p>
        </p:txBody>
      </p:sp>
    </p:spTree>
    <p:extLst>
      <p:ext uri="{BB962C8B-B14F-4D97-AF65-F5344CB8AC3E}">
        <p14:creationId xmlns:p14="http://schemas.microsoft.com/office/powerpoint/2010/main" val="270039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BABEC0-6253-4360-B586-B9D20933DE37}"/>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A946E20B-8661-4C60-84FB-4892E8B48608}"/>
              </a:ext>
            </a:extLst>
          </p:cNvPr>
          <p:cNvSpPr>
            <a:spLocks noGrp="1"/>
          </p:cNvSpPr>
          <p:nvPr>
            <p:ph sz="half" idx="1" hasCustomPrompt="1"/>
          </p:nvPr>
        </p:nvSpPr>
        <p:spPr>
          <a:xfrm>
            <a:off x="681038" y="1825625"/>
            <a:ext cx="4210050" cy="435133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a:extLst>
              <a:ext uri="{FF2B5EF4-FFF2-40B4-BE49-F238E27FC236}">
                <a16:creationId xmlns:a16="http://schemas.microsoft.com/office/drawing/2014/main" id="{5132BE45-79E4-479B-BD2F-46CCB0BEE628}"/>
              </a:ext>
            </a:extLst>
          </p:cNvPr>
          <p:cNvSpPr>
            <a:spLocks noGrp="1"/>
          </p:cNvSpPr>
          <p:nvPr>
            <p:ph sz="half" idx="2" hasCustomPrompt="1"/>
          </p:nvPr>
        </p:nvSpPr>
        <p:spPr>
          <a:xfrm>
            <a:off x="5014913" y="1825625"/>
            <a:ext cx="4210050" cy="435133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a:extLst>
              <a:ext uri="{FF2B5EF4-FFF2-40B4-BE49-F238E27FC236}">
                <a16:creationId xmlns:a16="http://schemas.microsoft.com/office/drawing/2014/main" id="{0589105E-DF25-4F38-BDE2-9B00C2C44FC6}"/>
              </a:ext>
            </a:extLst>
          </p:cNvPr>
          <p:cNvSpPr>
            <a:spLocks noGrp="1"/>
          </p:cNvSpPr>
          <p:nvPr>
            <p:ph type="dt" sz="half" idx="10"/>
          </p:nvPr>
        </p:nvSpPr>
        <p:spPr/>
        <p:txBody>
          <a:bodyPr rtlCol="0"/>
          <a:lstStyle/>
          <a:p>
            <a:pPr defTabSz="742950"/>
            <a:fld id="{806FDC69-F4EC-496C-973C-94E31417D324}" type="datetime1">
              <a:rPr lang="ja-JP" altLang="en-US" smtClean="0">
                <a:solidFill>
                  <a:prstClr val="black">
                    <a:tint val="75000"/>
                  </a:prstClr>
                </a:solidFill>
              </a:rPr>
              <a:pPr defTabSz="742950"/>
              <a:t>2024/8/28</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B1D9C4A8-7467-4BAD-98A2-0B63CAC19B66}"/>
              </a:ext>
            </a:extLst>
          </p:cNvPr>
          <p:cNvSpPr>
            <a:spLocks noGrp="1"/>
          </p:cNvSpPr>
          <p:nvPr>
            <p:ph type="ftr" sz="quarter" idx="11"/>
          </p:nvPr>
        </p:nvSpPr>
        <p:spPr/>
        <p:txBody>
          <a:bodyPr rtlCol="0"/>
          <a:lstStyle/>
          <a:p>
            <a:pPr defTabSz="742950"/>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rtlCol="0"/>
          <a:lstStyle/>
          <a:p>
            <a:pPr defTabSz="742950"/>
            <a:fld id="{ACEC5C30-0B3A-4B13-ADDD-7C63C8AA921B}" type="slidenum">
              <a:rPr lang="en-US" altLang="ja-JP" smtClean="0">
                <a:solidFill>
                  <a:prstClr val="black">
                    <a:tint val="75000"/>
                  </a:prstClr>
                </a:solidFill>
              </a:rPr>
              <a:pPr defTabSz="742950"/>
              <a:t>‹#›</a:t>
            </a:fld>
            <a:endParaRPr lang="ja-JP" altLang="en-US">
              <a:solidFill>
                <a:prstClr val="black">
                  <a:tint val="75000"/>
                </a:prstClr>
              </a:solidFill>
            </a:endParaRPr>
          </a:p>
        </p:txBody>
      </p:sp>
    </p:spTree>
    <p:extLst>
      <p:ext uri="{BB962C8B-B14F-4D97-AF65-F5344CB8AC3E}">
        <p14:creationId xmlns:p14="http://schemas.microsoft.com/office/powerpoint/2010/main" val="2024434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7FF641-A5CC-4263-A394-2112D623A8AD}"/>
              </a:ext>
            </a:extLst>
          </p:cNvPr>
          <p:cNvSpPr>
            <a:spLocks noGrp="1"/>
          </p:cNvSpPr>
          <p:nvPr>
            <p:ph type="title"/>
          </p:nvPr>
        </p:nvSpPr>
        <p:spPr>
          <a:xfrm>
            <a:off x="682328" y="365126"/>
            <a:ext cx="8543925" cy="1325563"/>
          </a:xfrm>
        </p:spPr>
        <p:txBody>
          <a:bodyPr rtlCol="0"/>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B24D6865-C632-473C-AEC8-8D3F71562BE6}"/>
              </a:ext>
            </a:extLst>
          </p:cNvPr>
          <p:cNvSpPr>
            <a:spLocks noGrp="1"/>
          </p:cNvSpPr>
          <p:nvPr>
            <p:ph type="body" idx="1" hasCustomPrompt="1"/>
          </p:nvPr>
        </p:nvSpPr>
        <p:spPr>
          <a:xfrm>
            <a:off x="682328" y="1681163"/>
            <a:ext cx="4190702" cy="823912"/>
          </a:xfrm>
        </p:spPr>
        <p:txBody>
          <a:bodyPr rtlCol="0"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rtl="0"/>
            <a:r>
              <a:rPr lang="ja-JP" altLang="en-US" noProof="0"/>
              <a:t>マスター テキストのスタイルを編集する</a:t>
            </a:r>
          </a:p>
        </p:txBody>
      </p:sp>
      <p:sp>
        <p:nvSpPr>
          <p:cNvPr id="4" name="コンテンツ プレースホルダー 3">
            <a:extLst>
              <a:ext uri="{FF2B5EF4-FFF2-40B4-BE49-F238E27FC236}">
                <a16:creationId xmlns:a16="http://schemas.microsoft.com/office/drawing/2014/main" id="{D9FDBD19-4D33-4F6A-9938-6A04B3888ECC}"/>
              </a:ext>
            </a:extLst>
          </p:cNvPr>
          <p:cNvSpPr>
            <a:spLocks noGrp="1"/>
          </p:cNvSpPr>
          <p:nvPr>
            <p:ph sz="half" idx="2" hasCustomPrompt="1"/>
          </p:nvPr>
        </p:nvSpPr>
        <p:spPr>
          <a:xfrm>
            <a:off x="682328" y="2505075"/>
            <a:ext cx="4190702" cy="368458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a:extLst>
              <a:ext uri="{FF2B5EF4-FFF2-40B4-BE49-F238E27FC236}">
                <a16:creationId xmlns:a16="http://schemas.microsoft.com/office/drawing/2014/main" id="{51697E46-CE4D-480E-A997-2B53B2DF55B2}"/>
              </a:ext>
            </a:extLst>
          </p:cNvPr>
          <p:cNvSpPr>
            <a:spLocks noGrp="1"/>
          </p:cNvSpPr>
          <p:nvPr>
            <p:ph type="body" sz="quarter" idx="3" hasCustomPrompt="1"/>
          </p:nvPr>
        </p:nvSpPr>
        <p:spPr>
          <a:xfrm>
            <a:off x="5014913" y="1681163"/>
            <a:ext cx="4211340" cy="823912"/>
          </a:xfrm>
        </p:spPr>
        <p:txBody>
          <a:bodyPr rtlCol="0"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rtl="0"/>
            <a:r>
              <a:rPr lang="ja-JP" altLang="en-US" noProof="0"/>
              <a:t>マスター テキストのスタイルを編集する</a:t>
            </a:r>
          </a:p>
        </p:txBody>
      </p:sp>
      <p:sp>
        <p:nvSpPr>
          <p:cNvPr id="6" name="コンテンツ プレースホルダー 5">
            <a:extLst>
              <a:ext uri="{FF2B5EF4-FFF2-40B4-BE49-F238E27FC236}">
                <a16:creationId xmlns:a16="http://schemas.microsoft.com/office/drawing/2014/main" id="{8B8B7E36-823F-4FD4-B826-E450A1248008}"/>
              </a:ext>
            </a:extLst>
          </p:cNvPr>
          <p:cNvSpPr>
            <a:spLocks noGrp="1"/>
          </p:cNvSpPr>
          <p:nvPr>
            <p:ph sz="quarter" idx="4" hasCustomPrompt="1"/>
          </p:nvPr>
        </p:nvSpPr>
        <p:spPr>
          <a:xfrm>
            <a:off x="5014913" y="2505075"/>
            <a:ext cx="4211340" cy="368458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a:extLst>
              <a:ext uri="{FF2B5EF4-FFF2-40B4-BE49-F238E27FC236}">
                <a16:creationId xmlns:a16="http://schemas.microsoft.com/office/drawing/2014/main" id="{8DBB3B14-C886-4F84-9FD5-11C8320E1FED}"/>
              </a:ext>
            </a:extLst>
          </p:cNvPr>
          <p:cNvSpPr>
            <a:spLocks noGrp="1"/>
          </p:cNvSpPr>
          <p:nvPr>
            <p:ph type="dt" sz="half" idx="10"/>
          </p:nvPr>
        </p:nvSpPr>
        <p:spPr/>
        <p:txBody>
          <a:bodyPr rtlCol="0"/>
          <a:lstStyle/>
          <a:p>
            <a:pPr defTabSz="742950"/>
            <a:fld id="{FA55685C-45B4-4D56-AF9A-AC6607C9D3EF}" type="datetime1">
              <a:rPr lang="ja-JP" altLang="en-US" smtClean="0">
                <a:solidFill>
                  <a:prstClr val="black">
                    <a:tint val="75000"/>
                  </a:prstClr>
                </a:solidFill>
              </a:rPr>
              <a:pPr defTabSz="742950"/>
              <a:t>2024/8/28</a:t>
            </a:fld>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DF9AF591-4BBF-4BF2-9EF7-F8B114DFA16A}"/>
              </a:ext>
            </a:extLst>
          </p:cNvPr>
          <p:cNvSpPr>
            <a:spLocks noGrp="1"/>
          </p:cNvSpPr>
          <p:nvPr>
            <p:ph type="ftr" sz="quarter" idx="11"/>
          </p:nvPr>
        </p:nvSpPr>
        <p:spPr/>
        <p:txBody>
          <a:bodyPr rtlCol="0"/>
          <a:lstStyle/>
          <a:p>
            <a:pPr defTabSz="742950"/>
            <a:endParaRPr lang="ja-JP" altLang="en-US">
              <a:solidFill>
                <a:prstClr val="black">
                  <a:tint val="75000"/>
                </a:prstClr>
              </a:solidFill>
            </a:endParaRPr>
          </a:p>
        </p:txBody>
      </p:sp>
      <p:sp>
        <p:nvSpPr>
          <p:cNvPr id="9" name="スライド番号プレースホルダー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rtlCol="0"/>
          <a:lstStyle/>
          <a:p>
            <a:pPr defTabSz="742950"/>
            <a:fld id="{ACEC5C30-0B3A-4B13-ADDD-7C63C8AA921B}" type="slidenum">
              <a:rPr lang="en-US" altLang="ja-JP" smtClean="0">
                <a:solidFill>
                  <a:prstClr val="black">
                    <a:tint val="75000"/>
                  </a:prstClr>
                </a:solidFill>
              </a:rPr>
              <a:pPr defTabSz="742950"/>
              <a:t>‹#›</a:t>
            </a:fld>
            <a:endParaRPr lang="ja-JP" altLang="en-US">
              <a:solidFill>
                <a:prstClr val="black">
                  <a:tint val="75000"/>
                </a:prstClr>
              </a:solidFill>
            </a:endParaRPr>
          </a:p>
        </p:txBody>
      </p:sp>
    </p:spTree>
    <p:extLst>
      <p:ext uri="{BB962C8B-B14F-4D97-AF65-F5344CB8AC3E}">
        <p14:creationId xmlns:p14="http://schemas.microsoft.com/office/powerpoint/2010/main" val="3754213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5408F1-BB29-4C6F-91C9-653A730BECC6}"/>
              </a:ext>
            </a:extLst>
          </p:cNvPr>
          <p:cNvSpPr>
            <a:spLocks noGrp="1"/>
          </p:cNvSpPr>
          <p:nvPr>
            <p:ph type="title"/>
          </p:nvPr>
        </p:nvSpPr>
        <p:spPr/>
        <p:txBody>
          <a:bodyPr rtlCol="0"/>
          <a:lstStyle/>
          <a:p>
            <a:pPr rtl="0"/>
            <a:r>
              <a:rPr lang="ja-JP" altLang="en-US" noProof="0"/>
              <a:t>マスター タイトルの書式設定</a:t>
            </a:r>
          </a:p>
        </p:txBody>
      </p:sp>
      <p:sp>
        <p:nvSpPr>
          <p:cNvPr id="3" name="日付プレースホルダー 2">
            <a:extLst>
              <a:ext uri="{FF2B5EF4-FFF2-40B4-BE49-F238E27FC236}">
                <a16:creationId xmlns:a16="http://schemas.microsoft.com/office/drawing/2014/main" id="{2F54FEF9-8D09-4091-BE99-B6264EBD34B3}"/>
              </a:ext>
            </a:extLst>
          </p:cNvPr>
          <p:cNvSpPr>
            <a:spLocks noGrp="1"/>
          </p:cNvSpPr>
          <p:nvPr>
            <p:ph type="dt" sz="half" idx="10"/>
          </p:nvPr>
        </p:nvSpPr>
        <p:spPr/>
        <p:txBody>
          <a:bodyPr rtlCol="0"/>
          <a:lstStyle/>
          <a:p>
            <a:pPr defTabSz="742950"/>
            <a:fld id="{C18F11A1-0A5C-4EE3-AFAE-493AB1D1A456}" type="datetime1">
              <a:rPr lang="ja-JP" altLang="en-US" smtClean="0">
                <a:solidFill>
                  <a:prstClr val="black">
                    <a:tint val="75000"/>
                  </a:prstClr>
                </a:solidFill>
              </a:rPr>
              <a:pPr defTabSz="742950"/>
              <a:t>2024/8/28</a:t>
            </a:fld>
            <a:endParaRPr lang="ja-JP" altLang="en-US">
              <a:solidFill>
                <a:prstClr val="black">
                  <a:tint val="75000"/>
                </a:prstClr>
              </a:solidFill>
            </a:endParaRPr>
          </a:p>
        </p:txBody>
      </p:sp>
      <p:sp>
        <p:nvSpPr>
          <p:cNvPr id="4" name="フッター プレースホルダー 3">
            <a:extLst>
              <a:ext uri="{FF2B5EF4-FFF2-40B4-BE49-F238E27FC236}">
                <a16:creationId xmlns:a16="http://schemas.microsoft.com/office/drawing/2014/main" id="{0B5F49AA-83D5-4063-9CDE-AA7763048B63}"/>
              </a:ext>
            </a:extLst>
          </p:cNvPr>
          <p:cNvSpPr>
            <a:spLocks noGrp="1"/>
          </p:cNvSpPr>
          <p:nvPr>
            <p:ph type="ftr" sz="quarter" idx="11"/>
          </p:nvPr>
        </p:nvSpPr>
        <p:spPr/>
        <p:txBody>
          <a:bodyPr rtlCol="0"/>
          <a:lstStyle/>
          <a:p>
            <a:pPr defTabSz="742950"/>
            <a:endParaRPr lang="ja-JP" altLang="en-US">
              <a:solidFill>
                <a:prstClr val="black">
                  <a:tint val="75000"/>
                </a:prstClr>
              </a:solidFill>
            </a:endParaRPr>
          </a:p>
        </p:txBody>
      </p:sp>
      <p:sp>
        <p:nvSpPr>
          <p:cNvPr id="5" name="スライド番号プレースホルダー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rtlCol="0"/>
          <a:lstStyle/>
          <a:p>
            <a:pPr defTabSz="742950"/>
            <a:fld id="{ACEC5C30-0B3A-4B13-ADDD-7C63C8AA921B}" type="slidenum">
              <a:rPr lang="en-US" altLang="ja-JP" smtClean="0">
                <a:solidFill>
                  <a:prstClr val="black">
                    <a:tint val="75000"/>
                  </a:prstClr>
                </a:solidFill>
              </a:rPr>
              <a:pPr defTabSz="742950"/>
              <a:t>‹#›</a:t>
            </a:fld>
            <a:endParaRPr lang="ja-JP" altLang="en-US">
              <a:solidFill>
                <a:prstClr val="black">
                  <a:tint val="75000"/>
                </a:prstClr>
              </a:solidFill>
            </a:endParaRPr>
          </a:p>
        </p:txBody>
      </p:sp>
    </p:spTree>
    <p:extLst>
      <p:ext uri="{BB962C8B-B14F-4D97-AF65-F5344CB8AC3E}">
        <p14:creationId xmlns:p14="http://schemas.microsoft.com/office/powerpoint/2010/main" val="1436377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2A62B2-A6D1-4A6F-8B20-80606F478544}"/>
              </a:ext>
            </a:extLst>
          </p:cNvPr>
          <p:cNvSpPr>
            <a:spLocks noGrp="1"/>
          </p:cNvSpPr>
          <p:nvPr>
            <p:ph type="dt" sz="half" idx="10"/>
          </p:nvPr>
        </p:nvSpPr>
        <p:spPr/>
        <p:txBody>
          <a:bodyPr rtlCol="0"/>
          <a:lstStyle/>
          <a:p>
            <a:pPr defTabSz="742950"/>
            <a:fld id="{87603C9B-F2B2-4BE2-AE74-517DD99694AF}" type="datetime1">
              <a:rPr lang="ja-JP" altLang="en-US" smtClean="0">
                <a:solidFill>
                  <a:prstClr val="black">
                    <a:tint val="75000"/>
                  </a:prstClr>
                </a:solidFill>
              </a:rPr>
              <a:pPr defTabSz="742950"/>
              <a:t>2024/8/28</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C02E4958-7A46-4331-B2D8-2C31D8FCBD73}"/>
              </a:ext>
            </a:extLst>
          </p:cNvPr>
          <p:cNvSpPr>
            <a:spLocks noGrp="1"/>
          </p:cNvSpPr>
          <p:nvPr>
            <p:ph type="ftr" sz="quarter" idx="11"/>
          </p:nvPr>
        </p:nvSpPr>
        <p:spPr/>
        <p:txBody>
          <a:bodyPr rtlCol="0"/>
          <a:lstStyle/>
          <a:p>
            <a:pPr defTabSz="742950"/>
            <a:endParaRPr lang="ja-JP" altLang="en-US">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rtlCol="0"/>
          <a:lstStyle/>
          <a:p>
            <a:pPr defTabSz="742950"/>
            <a:fld id="{ACEC5C30-0B3A-4B13-ADDD-7C63C8AA921B}" type="slidenum">
              <a:rPr lang="en-US" altLang="ja-JP" smtClean="0">
                <a:solidFill>
                  <a:prstClr val="black">
                    <a:tint val="75000"/>
                  </a:prstClr>
                </a:solidFill>
              </a:rPr>
              <a:pPr defTabSz="742950"/>
              <a:t>‹#›</a:t>
            </a:fld>
            <a:endParaRPr lang="ja-JP" altLang="en-US">
              <a:solidFill>
                <a:prstClr val="black">
                  <a:tint val="75000"/>
                </a:prstClr>
              </a:solidFill>
            </a:endParaRPr>
          </a:p>
        </p:txBody>
      </p:sp>
    </p:spTree>
    <p:extLst>
      <p:ext uri="{BB962C8B-B14F-4D97-AF65-F5344CB8AC3E}">
        <p14:creationId xmlns:p14="http://schemas.microsoft.com/office/powerpoint/2010/main" val="1500568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F408F-8083-4F07-9628-074C7AFE41C0}"/>
              </a:ext>
            </a:extLst>
          </p:cNvPr>
          <p:cNvSpPr>
            <a:spLocks noGrp="1"/>
          </p:cNvSpPr>
          <p:nvPr>
            <p:ph type="title"/>
          </p:nvPr>
        </p:nvSpPr>
        <p:spPr>
          <a:xfrm>
            <a:off x="682328" y="457200"/>
            <a:ext cx="3194943" cy="1600200"/>
          </a:xfrm>
        </p:spPr>
        <p:txBody>
          <a:bodyPr rtlCol="0" anchor="b"/>
          <a:lstStyle>
            <a:lvl1pPr>
              <a:defRPr sz="2600"/>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B70477E0-A333-439D-A531-30B39A813465}"/>
              </a:ext>
            </a:extLst>
          </p:cNvPr>
          <p:cNvSpPr>
            <a:spLocks noGrp="1"/>
          </p:cNvSpPr>
          <p:nvPr>
            <p:ph idx="1" hasCustomPrompt="1"/>
          </p:nvPr>
        </p:nvSpPr>
        <p:spPr>
          <a:xfrm>
            <a:off x="4211340" y="987426"/>
            <a:ext cx="5014913" cy="4873625"/>
          </a:xfrm>
        </p:spPr>
        <p:txBody>
          <a:bodyPr rtlCol="0"/>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a:extLst>
              <a:ext uri="{FF2B5EF4-FFF2-40B4-BE49-F238E27FC236}">
                <a16:creationId xmlns:a16="http://schemas.microsoft.com/office/drawing/2014/main" id="{D5D59501-D187-414C-AACE-F838720036CC}"/>
              </a:ext>
            </a:extLst>
          </p:cNvPr>
          <p:cNvSpPr>
            <a:spLocks noGrp="1"/>
          </p:cNvSpPr>
          <p:nvPr>
            <p:ph type="body" sz="half" idx="2" hasCustomPrompt="1"/>
          </p:nvPr>
        </p:nvSpPr>
        <p:spPr>
          <a:xfrm>
            <a:off x="682328" y="2057400"/>
            <a:ext cx="3194943" cy="3811588"/>
          </a:xfrm>
        </p:spPr>
        <p:txBody>
          <a:bodyPr rtlCol="0"/>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rtl="0"/>
            <a:r>
              <a:rPr lang="ja-JP" altLang="en-US" noProof="0"/>
              <a:t>マスター テキストのスタイルを編集する</a:t>
            </a:r>
          </a:p>
        </p:txBody>
      </p:sp>
      <p:sp>
        <p:nvSpPr>
          <p:cNvPr id="5" name="日付プレースホルダー 4">
            <a:extLst>
              <a:ext uri="{FF2B5EF4-FFF2-40B4-BE49-F238E27FC236}">
                <a16:creationId xmlns:a16="http://schemas.microsoft.com/office/drawing/2014/main" id="{1235F890-BB8A-49E1-880A-924FD6FE4026}"/>
              </a:ext>
            </a:extLst>
          </p:cNvPr>
          <p:cNvSpPr>
            <a:spLocks noGrp="1"/>
          </p:cNvSpPr>
          <p:nvPr>
            <p:ph type="dt" sz="half" idx="10"/>
          </p:nvPr>
        </p:nvSpPr>
        <p:spPr/>
        <p:txBody>
          <a:bodyPr rtlCol="0"/>
          <a:lstStyle/>
          <a:p>
            <a:pPr defTabSz="742950"/>
            <a:fld id="{25D09790-B0EB-4A26-9684-FE87992A87E8}" type="datetime1">
              <a:rPr lang="ja-JP" altLang="en-US" smtClean="0">
                <a:solidFill>
                  <a:prstClr val="black">
                    <a:tint val="75000"/>
                  </a:prstClr>
                </a:solidFill>
              </a:rPr>
              <a:pPr defTabSz="742950"/>
              <a:t>2024/8/28</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51CA38FE-429A-41E7-942D-ECCE639D3CA5}"/>
              </a:ext>
            </a:extLst>
          </p:cNvPr>
          <p:cNvSpPr>
            <a:spLocks noGrp="1"/>
          </p:cNvSpPr>
          <p:nvPr>
            <p:ph type="ftr" sz="quarter" idx="11"/>
          </p:nvPr>
        </p:nvSpPr>
        <p:spPr/>
        <p:txBody>
          <a:bodyPr rtlCol="0"/>
          <a:lstStyle/>
          <a:p>
            <a:pPr defTabSz="742950"/>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rtlCol="0"/>
          <a:lstStyle/>
          <a:p>
            <a:pPr defTabSz="742950"/>
            <a:fld id="{ACEC5C30-0B3A-4B13-ADDD-7C63C8AA921B}" type="slidenum">
              <a:rPr lang="en-US" altLang="ja-JP" smtClean="0">
                <a:solidFill>
                  <a:prstClr val="black">
                    <a:tint val="75000"/>
                  </a:prstClr>
                </a:solidFill>
              </a:rPr>
              <a:pPr defTabSz="742950"/>
              <a:t>‹#›</a:t>
            </a:fld>
            <a:endParaRPr lang="ja-JP" altLang="en-US">
              <a:solidFill>
                <a:prstClr val="black">
                  <a:tint val="75000"/>
                </a:prstClr>
              </a:solidFill>
            </a:endParaRPr>
          </a:p>
        </p:txBody>
      </p:sp>
    </p:spTree>
    <p:extLst>
      <p:ext uri="{BB962C8B-B14F-4D97-AF65-F5344CB8AC3E}">
        <p14:creationId xmlns:p14="http://schemas.microsoft.com/office/powerpoint/2010/main" val="1205674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956CFD-7F35-482C-A50F-B3D43ACB0AE3}"/>
              </a:ext>
            </a:extLst>
          </p:cNvPr>
          <p:cNvSpPr>
            <a:spLocks noGrp="1"/>
          </p:cNvSpPr>
          <p:nvPr>
            <p:ph type="title"/>
          </p:nvPr>
        </p:nvSpPr>
        <p:spPr>
          <a:xfrm>
            <a:off x="682328" y="457200"/>
            <a:ext cx="3194943" cy="1600200"/>
          </a:xfrm>
        </p:spPr>
        <p:txBody>
          <a:bodyPr rtlCol="0" anchor="b"/>
          <a:lstStyle>
            <a:lvl1pPr>
              <a:defRPr sz="2600"/>
            </a:lvl1pPr>
          </a:lstStyle>
          <a:p>
            <a:pPr rtl="0"/>
            <a:r>
              <a:rPr lang="ja-JP" altLang="en-US" noProof="0"/>
              <a:t>マスター タイトルの書式設定</a:t>
            </a:r>
          </a:p>
        </p:txBody>
      </p:sp>
      <p:sp>
        <p:nvSpPr>
          <p:cNvPr id="3" name="図プレースホルダー 2">
            <a:extLst>
              <a:ext uri="{FF2B5EF4-FFF2-40B4-BE49-F238E27FC236}">
                <a16:creationId xmlns:a16="http://schemas.microsoft.com/office/drawing/2014/main" id="{7FD7F3EF-0FE9-46C4-A116-5DA6E26B0D5D}"/>
              </a:ext>
            </a:extLst>
          </p:cNvPr>
          <p:cNvSpPr>
            <a:spLocks noGrp="1"/>
          </p:cNvSpPr>
          <p:nvPr>
            <p:ph type="pic" idx="1" hasCustomPrompt="1"/>
          </p:nvPr>
        </p:nvSpPr>
        <p:spPr>
          <a:xfrm>
            <a:off x="4211340" y="987426"/>
            <a:ext cx="5014913" cy="4873625"/>
          </a:xfrm>
        </p:spPr>
        <p:txBody>
          <a:bodyPr rtlCol="0"/>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rtl="0"/>
            <a:r>
              <a:rPr lang="ja-JP" altLang="en-US" noProof="0"/>
              <a:t>アイコンをクリックして画像を追加</a:t>
            </a:r>
          </a:p>
        </p:txBody>
      </p:sp>
      <p:sp>
        <p:nvSpPr>
          <p:cNvPr id="4" name="テキスト プレースホルダー 3">
            <a:extLst>
              <a:ext uri="{FF2B5EF4-FFF2-40B4-BE49-F238E27FC236}">
                <a16:creationId xmlns:a16="http://schemas.microsoft.com/office/drawing/2014/main" id="{D10B4041-0F17-42D8-AF16-AB099A39FFBD}"/>
              </a:ext>
            </a:extLst>
          </p:cNvPr>
          <p:cNvSpPr>
            <a:spLocks noGrp="1"/>
          </p:cNvSpPr>
          <p:nvPr>
            <p:ph type="body" sz="half" idx="2" hasCustomPrompt="1"/>
          </p:nvPr>
        </p:nvSpPr>
        <p:spPr>
          <a:xfrm>
            <a:off x="682328" y="2057400"/>
            <a:ext cx="3194943" cy="3811588"/>
          </a:xfrm>
        </p:spPr>
        <p:txBody>
          <a:bodyPr rtlCol="0"/>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rtl="0"/>
            <a:r>
              <a:rPr lang="ja-JP" altLang="en-US" noProof="0"/>
              <a:t>マスター テキストのスタイルを編集する</a:t>
            </a:r>
          </a:p>
        </p:txBody>
      </p:sp>
      <p:sp>
        <p:nvSpPr>
          <p:cNvPr id="5" name="日付プレースホルダー 4">
            <a:extLst>
              <a:ext uri="{FF2B5EF4-FFF2-40B4-BE49-F238E27FC236}">
                <a16:creationId xmlns:a16="http://schemas.microsoft.com/office/drawing/2014/main" id="{8BAF67FF-F8F1-4B22-A471-9317ED3A25F0}"/>
              </a:ext>
            </a:extLst>
          </p:cNvPr>
          <p:cNvSpPr>
            <a:spLocks noGrp="1"/>
          </p:cNvSpPr>
          <p:nvPr>
            <p:ph type="dt" sz="half" idx="10"/>
          </p:nvPr>
        </p:nvSpPr>
        <p:spPr/>
        <p:txBody>
          <a:bodyPr rtlCol="0"/>
          <a:lstStyle/>
          <a:p>
            <a:pPr defTabSz="742950"/>
            <a:fld id="{53BB12B4-F7EC-454F-A64A-98B39AE54586}" type="datetime1">
              <a:rPr lang="ja-JP" altLang="en-US" smtClean="0">
                <a:solidFill>
                  <a:prstClr val="black">
                    <a:tint val="75000"/>
                  </a:prstClr>
                </a:solidFill>
              </a:rPr>
              <a:pPr defTabSz="742950"/>
              <a:t>2024/8/28</a:t>
            </a:fld>
            <a:endParaRPr lang="ja-JP" altLang="en-US" dirty="0">
              <a:solidFill>
                <a:prstClr val="black">
                  <a:tint val="75000"/>
                </a:prstClr>
              </a:solidFill>
            </a:endParaRPr>
          </a:p>
        </p:txBody>
      </p:sp>
      <p:sp>
        <p:nvSpPr>
          <p:cNvPr id="6" name="フッター プレースホルダー 5">
            <a:extLst>
              <a:ext uri="{FF2B5EF4-FFF2-40B4-BE49-F238E27FC236}">
                <a16:creationId xmlns:a16="http://schemas.microsoft.com/office/drawing/2014/main" id="{A73D6993-98F8-4234-B24A-02D4DB41CE93}"/>
              </a:ext>
            </a:extLst>
          </p:cNvPr>
          <p:cNvSpPr>
            <a:spLocks noGrp="1"/>
          </p:cNvSpPr>
          <p:nvPr>
            <p:ph type="ftr" sz="quarter" idx="11"/>
          </p:nvPr>
        </p:nvSpPr>
        <p:spPr/>
        <p:txBody>
          <a:bodyPr rtlCol="0"/>
          <a:lstStyle/>
          <a:p>
            <a:pPr defTabSz="742950"/>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rtlCol="0"/>
          <a:lstStyle/>
          <a:p>
            <a:pPr defTabSz="742950"/>
            <a:fld id="{ACEC5C30-0B3A-4B13-ADDD-7C63C8AA921B}" type="slidenum">
              <a:rPr lang="en-US" altLang="ja-JP" smtClean="0">
                <a:solidFill>
                  <a:prstClr val="black">
                    <a:tint val="75000"/>
                  </a:prstClr>
                </a:solidFill>
              </a:rPr>
              <a:pPr defTabSz="742950"/>
              <a:t>‹#›</a:t>
            </a:fld>
            <a:endParaRPr lang="ja-JP" altLang="en-US">
              <a:solidFill>
                <a:prstClr val="black">
                  <a:tint val="75000"/>
                </a:prstClr>
              </a:solidFill>
            </a:endParaRPr>
          </a:p>
        </p:txBody>
      </p:sp>
    </p:spTree>
    <p:extLst>
      <p:ext uri="{BB962C8B-B14F-4D97-AF65-F5344CB8AC3E}">
        <p14:creationId xmlns:p14="http://schemas.microsoft.com/office/powerpoint/2010/main" val="807572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3E45D4-0CAB-43AD-8327-A4B3BCA50B63}"/>
              </a:ext>
            </a:extLst>
          </p:cNvPr>
          <p:cNvSpPr>
            <a:spLocks noGrp="1"/>
          </p:cNvSpPr>
          <p:nvPr>
            <p:ph type="title"/>
          </p:nvPr>
        </p:nvSpPr>
        <p:spPr/>
        <p:txBody>
          <a:bodyPr rtlCol="0"/>
          <a:lstStyle/>
          <a:p>
            <a:pPr rtl="0"/>
            <a:r>
              <a:rPr lang="ja-JP" altLang="en-US"/>
              <a:t>マスター タイトルの書式設定</a:t>
            </a:r>
            <a:endParaRPr lang="ja"/>
          </a:p>
        </p:txBody>
      </p:sp>
      <p:sp>
        <p:nvSpPr>
          <p:cNvPr id="3" name="縦書きテキスト プレースホルダー 2">
            <a:extLst>
              <a:ext uri="{FF2B5EF4-FFF2-40B4-BE49-F238E27FC236}">
                <a16:creationId xmlns:a16="http://schemas.microsoft.com/office/drawing/2014/main" id="{1D9CA3B9-594A-4133-B4F9-D27AA5726D0B}"/>
              </a:ext>
            </a:extLst>
          </p:cNvPr>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
          </a:p>
        </p:txBody>
      </p:sp>
      <p:sp>
        <p:nvSpPr>
          <p:cNvPr id="4" name="日付プレースホルダー 3">
            <a:extLst>
              <a:ext uri="{FF2B5EF4-FFF2-40B4-BE49-F238E27FC236}">
                <a16:creationId xmlns:a16="http://schemas.microsoft.com/office/drawing/2014/main" id="{A1FF6F31-09CB-47A3-AEDB-7CA7BE1E327B}"/>
              </a:ext>
            </a:extLst>
          </p:cNvPr>
          <p:cNvSpPr>
            <a:spLocks noGrp="1"/>
          </p:cNvSpPr>
          <p:nvPr>
            <p:ph type="dt" sz="half" idx="10"/>
          </p:nvPr>
        </p:nvSpPr>
        <p:spPr/>
        <p:txBody>
          <a:bodyPr rtlCol="0"/>
          <a:lstStyle/>
          <a:p>
            <a:pPr defTabSz="742950"/>
            <a:fld id="{0DB6C002-0365-4489-AFD5-29822E43B5D8}" type="datetime1">
              <a:rPr lang="ja-JP" altLang="en-US" smtClean="0">
                <a:solidFill>
                  <a:prstClr val="black">
                    <a:tint val="75000"/>
                  </a:prstClr>
                </a:solidFill>
              </a:rPr>
              <a:pPr defTabSz="742950"/>
              <a:t>2024/8/28</a:t>
            </a:fld>
            <a:endParaRPr lang="en-US" dirty="0">
              <a:solidFill>
                <a:prstClr val="black">
                  <a:tint val="75000"/>
                </a:prstClr>
              </a:solidFill>
            </a:endParaRPr>
          </a:p>
        </p:txBody>
      </p:sp>
      <p:sp>
        <p:nvSpPr>
          <p:cNvPr id="5" name="フッター プレースホルダー 4">
            <a:extLst>
              <a:ext uri="{FF2B5EF4-FFF2-40B4-BE49-F238E27FC236}">
                <a16:creationId xmlns:a16="http://schemas.microsoft.com/office/drawing/2014/main" id="{51EFC938-9C31-4327-9275-3EB93C5B55CE}"/>
              </a:ext>
            </a:extLst>
          </p:cNvPr>
          <p:cNvSpPr>
            <a:spLocks noGrp="1"/>
          </p:cNvSpPr>
          <p:nvPr>
            <p:ph type="ftr" sz="quarter" idx="11"/>
          </p:nvPr>
        </p:nvSpPr>
        <p:spPr/>
        <p:txBody>
          <a:bodyPr rtlCol="0"/>
          <a:lstStyle/>
          <a:p>
            <a:pPr defTabSz="742950"/>
            <a:endParaRPr lang="en-US" dirty="0">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FE30415C-79F5-4EAA-8D86-27D6FD1A708D}"/>
              </a:ext>
            </a:extLst>
          </p:cNvPr>
          <p:cNvSpPr>
            <a:spLocks noGrp="1"/>
          </p:cNvSpPr>
          <p:nvPr>
            <p:ph type="sldNum" sz="quarter" idx="12"/>
          </p:nvPr>
        </p:nvSpPr>
        <p:spPr/>
        <p:txBody>
          <a:bodyPr rtlCol="0"/>
          <a:lstStyle/>
          <a:p>
            <a:pPr defTabSz="742950"/>
            <a:fld id="{ACEC5C30-0B3A-4B13-ADDD-7C63C8AA921B}" type="slidenum">
              <a:rPr lang="en-US" smtClean="0">
                <a:solidFill>
                  <a:prstClr val="black">
                    <a:tint val="75000"/>
                  </a:prstClr>
                </a:solidFill>
              </a:rPr>
              <a:pPr defTabSz="742950"/>
              <a:t>‹#›</a:t>
            </a:fld>
            <a:endParaRPr lang="en-US" dirty="0">
              <a:solidFill>
                <a:prstClr val="black">
                  <a:tint val="75000"/>
                </a:prstClr>
              </a:solidFill>
            </a:endParaRPr>
          </a:p>
        </p:txBody>
      </p:sp>
    </p:spTree>
    <p:extLst>
      <p:ext uri="{BB962C8B-B14F-4D97-AF65-F5344CB8AC3E}">
        <p14:creationId xmlns:p14="http://schemas.microsoft.com/office/powerpoint/2010/main" val="2778720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F9AA0A-4FF4-45DA-8DEC-4437E2DD9111}"/>
              </a:ext>
            </a:extLst>
          </p:cNvPr>
          <p:cNvSpPr>
            <a:spLocks noGrp="1"/>
          </p:cNvSpPr>
          <p:nvPr>
            <p:ph type="title" orient="vert"/>
          </p:nvPr>
        </p:nvSpPr>
        <p:spPr>
          <a:xfrm>
            <a:off x="7088981" y="365125"/>
            <a:ext cx="2135981" cy="5811838"/>
          </a:xfrm>
        </p:spPr>
        <p:txBody>
          <a:bodyPr vert="eaVert" rtlCol="0"/>
          <a:lstStyle/>
          <a:p>
            <a:pPr rtl="0"/>
            <a:r>
              <a:rPr lang="ja-JP" altLang="en-US" noProof="0"/>
              <a:t>マスター タイトルの書式設定</a:t>
            </a:r>
          </a:p>
        </p:txBody>
      </p:sp>
      <p:sp>
        <p:nvSpPr>
          <p:cNvPr id="3" name="縦書きテキスト プレースホルダー 2">
            <a:extLst>
              <a:ext uri="{FF2B5EF4-FFF2-40B4-BE49-F238E27FC236}">
                <a16:creationId xmlns:a16="http://schemas.microsoft.com/office/drawing/2014/main" id="{303D255C-51DF-421E-A067-5E9E80CD9A86}"/>
              </a:ext>
            </a:extLst>
          </p:cNvPr>
          <p:cNvSpPr>
            <a:spLocks noGrp="1"/>
          </p:cNvSpPr>
          <p:nvPr>
            <p:ph type="body" orient="vert" idx="1" hasCustomPrompt="1"/>
          </p:nvPr>
        </p:nvSpPr>
        <p:spPr>
          <a:xfrm>
            <a:off x="681037" y="365125"/>
            <a:ext cx="6284119" cy="5811838"/>
          </a:xfrm>
        </p:spPr>
        <p:txBody>
          <a:bodyPr vert="eaVert"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9B627DEB-7DEA-43CC-A21F-F81EEC6CE7D9}"/>
              </a:ext>
            </a:extLst>
          </p:cNvPr>
          <p:cNvSpPr>
            <a:spLocks noGrp="1"/>
          </p:cNvSpPr>
          <p:nvPr>
            <p:ph type="dt" sz="half" idx="10"/>
          </p:nvPr>
        </p:nvSpPr>
        <p:spPr/>
        <p:txBody>
          <a:bodyPr rtlCol="0"/>
          <a:lstStyle/>
          <a:p>
            <a:pPr defTabSz="742950"/>
            <a:fld id="{603AF006-8903-4FA3-A576-27212EC289E5}" type="datetime1">
              <a:rPr lang="ja-JP" altLang="en-US" smtClean="0">
                <a:solidFill>
                  <a:prstClr val="black">
                    <a:tint val="75000"/>
                  </a:prstClr>
                </a:solidFill>
              </a:rPr>
              <a:pPr defTabSz="742950"/>
              <a:t>2024/8/28</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F53EDAFC-3543-4A0D-80D2-F4871AED36D4}"/>
              </a:ext>
            </a:extLst>
          </p:cNvPr>
          <p:cNvSpPr>
            <a:spLocks noGrp="1"/>
          </p:cNvSpPr>
          <p:nvPr>
            <p:ph type="ftr" sz="quarter" idx="11"/>
          </p:nvPr>
        </p:nvSpPr>
        <p:spPr/>
        <p:txBody>
          <a:bodyPr rtlCol="0"/>
          <a:lstStyle/>
          <a:p>
            <a:pPr defTabSz="742950"/>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30F550C7-3342-49D6-8734-F9809E853CA2}"/>
              </a:ext>
            </a:extLst>
          </p:cNvPr>
          <p:cNvSpPr>
            <a:spLocks noGrp="1"/>
          </p:cNvSpPr>
          <p:nvPr>
            <p:ph type="sldNum" sz="quarter" idx="12"/>
          </p:nvPr>
        </p:nvSpPr>
        <p:spPr/>
        <p:txBody>
          <a:bodyPr rtlCol="0"/>
          <a:lstStyle/>
          <a:p>
            <a:pPr defTabSz="742950"/>
            <a:fld id="{ACEC5C30-0B3A-4B13-ADDD-7C63C8AA921B}" type="slidenum">
              <a:rPr lang="en-US" altLang="ja-JP" smtClean="0">
                <a:solidFill>
                  <a:prstClr val="black">
                    <a:tint val="75000"/>
                  </a:prstClr>
                </a:solidFill>
              </a:rPr>
              <a:pPr defTabSz="742950"/>
              <a:t>‹#›</a:t>
            </a:fld>
            <a:endParaRPr lang="ja-JP" altLang="en-US">
              <a:solidFill>
                <a:prstClr val="black">
                  <a:tint val="75000"/>
                </a:prstClr>
              </a:solidFill>
            </a:endParaRPr>
          </a:p>
        </p:txBody>
      </p:sp>
    </p:spTree>
    <p:extLst>
      <p:ext uri="{BB962C8B-B14F-4D97-AF65-F5344CB8AC3E}">
        <p14:creationId xmlns:p14="http://schemas.microsoft.com/office/powerpoint/2010/main" val="260396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385004" y="1641413"/>
            <a:ext cx="7145162"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85004" y="3734860"/>
            <a:ext cx="7145162"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1788F6E2-D9C8-442E-9E58-286C796BDEA6}" type="slidenum">
              <a:rPr lang="ja-JP" altLang="en-US" smtClean="0"/>
              <a:pPr/>
              <a:t>‹#›</a:t>
            </a:fld>
            <a:endParaRPr lang="en-US" altLang="ja-JP"/>
          </a:p>
        </p:txBody>
      </p:sp>
      <p:cxnSp>
        <p:nvCxnSpPr>
          <p:cNvPr id="31" name="Straight Connector 30"/>
          <p:cNvCxnSpPr/>
          <p:nvPr/>
        </p:nvCxnSpPr>
        <p:spPr>
          <a:xfrm>
            <a:off x="1385005" y="3599392"/>
            <a:ext cx="71451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029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85004" y="235626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4938" y="915338"/>
            <a:ext cx="7365295"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74938" y="2487168"/>
            <a:ext cx="361569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32248" y="2487168"/>
            <a:ext cx="361569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09DCC439-1029-4840-916A-6E0F0028C688}" type="slidenum">
              <a:rPr lang="ja-JP" altLang="en-US" smtClean="0"/>
              <a:pPr/>
              <a:t>‹#›</a:t>
            </a:fld>
            <a:endParaRPr lang="en-US" altLang="ja-JP"/>
          </a:p>
        </p:txBody>
      </p:sp>
    </p:spTree>
    <p:extLst>
      <p:ext uri="{BB962C8B-B14F-4D97-AF65-F5344CB8AC3E}">
        <p14:creationId xmlns:p14="http://schemas.microsoft.com/office/powerpoint/2010/main" val="318873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4940"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74940" y="3243263"/>
            <a:ext cx="361569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28651"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28651" y="3243263"/>
            <a:ext cx="361569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n-US" altLang="ja-JP"/>
          </a:p>
        </p:txBody>
      </p:sp>
      <p:sp>
        <p:nvSpPr>
          <p:cNvPr id="8" name="Footer Placeholder 7"/>
          <p:cNvSpPr>
            <a:spLocks noGrp="1"/>
          </p:cNvSpPr>
          <p:nvPr>
            <p:ph type="ftr" sz="quarter" idx="11"/>
          </p:nvPr>
        </p:nvSpPr>
        <p:spPr/>
        <p:txBody>
          <a:bodyPr/>
          <a:lstStyle/>
          <a:p>
            <a:endParaRPr lang="en-US" altLang="ja-JP"/>
          </a:p>
        </p:txBody>
      </p:sp>
      <p:sp>
        <p:nvSpPr>
          <p:cNvPr id="9" name="Slide Number Placeholder 8"/>
          <p:cNvSpPr>
            <a:spLocks noGrp="1"/>
          </p:cNvSpPr>
          <p:nvPr>
            <p:ph type="sldNum" sz="quarter" idx="12"/>
          </p:nvPr>
        </p:nvSpPr>
        <p:spPr/>
        <p:txBody>
          <a:bodyPr/>
          <a:lstStyle/>
          <a:p>
            <a:fld id="{84B8AD6B-5EE9-4113-9CA2-F8B2057DFEDE}" type="slidenum">
              <a:rPr lang="ja-JP" altLang="en-US" smtClean="0"/>
              <a:pPr/>
              <a:t>‹#›</a:t>
            </a:fld>
            <a:endParaRPr lang="en-US" altLang="ja-JP"/>
          </a:p>
        </p:txBody>
      </p:sp>
      <p:cxnSp>
        <p:nvCxnSpPr>
          <p:cNvPr id="41" name="Straight Connector 40"/>
          <p:cNvCxnSpPr/>
          <p:nvPr/>
        </p:nvCxnSpPr>
        <p:spPr>
          <a:xfrm>
            <a:off x="1385005" y="235467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165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274938" y="915338"/>
            <a:ext cx="7365296"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altLang="ja-JP"/>
          </a:p>
        </p:txBody>
      </p:sp>
      <p:sp>
        <p:nvSpPr>
          <p:cNvPr id="4" name="Footer Placeholder 3"/>
          <p:cNvSpPr>
            <a:spLocks noGrp="1"/>
          </p:cNvSpPr>
          <p:nvPr>
            <p:ph type="ftr" sz="quarter" idx="11"/>
          </p:nvPr>
        </p:nvSpPr>
        <p:spPr/>
        <p:txBody>
          <a:bodyPr/>
          <a:lstStyle/>
          <a:p>
            <a:endParaRPr lang="en-US" altLang="ja-JP"/>
          </a:p>
        </p:txBody>
      </p:sp>
      <p:sp>
        <p:nvSpPr>
          <p:cNvPr id="5" name="Slide Number Placeholder 4"/>
          <p:cNvSpPr>
            <a:spLocks noGrp="1"/>
          </p:cNvSpPr>
          <p:nvPr>
            <p:ph type="sldNum" sz="quarter" idx="12"/>
          </p:nvPr>
        </p:nvSpPr>
        <p:spPr/>
        <p:txBody>
          <a:bodyPr/>
          <a:lstStyle/>
          <a:p>
            <a:fld id="{7C8C26C7-9845-4E6B-A011-EE82E56733BE}" type="slidenum">
              <a:rPr lang="ja-JP" altLang="en-US" smtClean="0"/>
              <a:pPr/>
              <a:t>‹#›</a:t>
            </a:fld>
            <a:endParaRPr lang="en-US" altLang="ja-JP"/>
          </a:p>
        </p:txBody>
      </p:sp>
      <p:cxnSp>
        <p:nvCxnSpPr>
          <p:cNvPr id="14" name="Straight Connector 13"/>
          <p:cNvCxnSpPr/>
          <p:nvPr/>
        </p:nvCxnSpPr>
        <p:spPr>
          <a:xfrm>
            <a:off x="1385005" y="235467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24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ja-JP"/>
          </a:p>
        </p:txBody>
      </p:sp>
      <p:sp>
        <p:nvSpPr>
          <p:cNvPr id="3" name="Footer Placeholder 2"/>
          <p:cNvSpPr>
            <a:spLocks noGrp="1"/>
          </p:cNvSpPr>
          <p:nvPr>
            <p:ph type="ftr" sz="quarter" idx="11"/>
          </p:nvPr>
        </p:nvSpPr>
        <p:spPr/>
        <p:txBody>
          <a:bodyPr/>
          <a:lstStyle/>
          <a:p>
            <a:endParaRPr lang="en-US" altLang="ja-JP"/>
          </a:p>
        </p:txBody>
      </p:sp>
      <p:sp>
        <p:nvSpPr>
          <p:cNvPr id="4" name="Slide Number Placeholder 3"/>
          <p:cNvSpPr>
            <a:spLocks noGrp="1"/>
          </p:cNvSpPr>
          <p:nvPr>
            <p:ph type="sldNum" sz="quarter" idx="12"/>
          </p:nvPr>
        </p:nvSpPr>
        <p:spPr/>
        <p:txBody>
          <a:bodyPr/>
          <a:lstStyle/>
          <a:p>
            <a:fld id="{1B4E0983-AE2A-4766-B3E7-89E128F5251B}" type="slidenum">
              <a:rPr lang="ja-JP" altLang="en-US" smtClean="0"/>
              <a:pPr/>
              <a:t>‹#›</a:t>
            </a:fld>
            <a:endParaRPr lang="en-US" altLang="ja-JP"/>
          </a:p>
        </p:txBody>
      </p:sp>
    </p:spTree>
    <p:extLst>
      <p:ext uri="{BB962C8B-B14F-4D97-AF65-F5344CB8AC3E}">
        <p14:creationId xmlns:p14="http://schemas.microsoft.com/office/powerpoint/2010/main" val="56763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74937" y="1388534"/>
            <a:ext cx="27481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463401" y="982133"/>
            <a:ext cx="4176834"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74937" y="3031065"/>
            <a:ext cx="27481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8A00DC92-978C-4D11-9884-4BF186D49183}" type="slidenum">
              <a:rPr lang="ja-JP" altLang="en-US" smtClean="0"/>
              <a:pPr/>
              <a:t>‹#›</a:t>
            </a:fld>
            <a:endParaRPr lang="en-US" altLang="ja-JP"/>
          </a:p>
        </p:txBody>
      </p:sp>
      <p:cxnSp>
        <p:nvCxnSpPr>
          <p:cNvPr id="16" name="Straight Connector 15"/>
          <p:cNvCxnSpPr/>
          <p:nvPr/>
        </p:nvCxnSpPr>
        <p:spPr>
          <a:xfrm>
            <a:off x="1385005" y="2912533"/>
            <a:ext cx="25280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053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74937" y="1883832"/>
            <a:ext cx="3934886"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614992" y="1032933"/>
            <a:ext cx="3173585"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274938" y="3255432"/>
            <a:ext cx="3934884"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09DCC439-1029-4840-916A-6E0F0028C688}" type="slidenum">
              <a:rPr lang="ja-JP" altLang="en-US" smtClean="0"/>
              <a:pPr/>
              <a:t>‹#›</a:t>
            </a:fld>
            <a:endParaRPr lang="en-US" altLang="ja-JP"/>
          </a:p>
        </p:txBody>
      </p:sp>
    </p:spTree>
    <p:extLst>
      <p:ext uri="{BB962C8B-B14F-4D97-AF65-F5344CB8AC3E}">
        <p14:creationId xmlns:p14="http://schemas.microsoft.com/office/powerpoint/2010/main" val="182898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915173"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274938" y="915338"/>
            <a:ext cx="7365295"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74937" y="2490136"/>
            <a:ext cx="7365297"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86393" y="5960533"/>
            <a:ext cx="124397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ltLang="ja-JP"/>
          </a:p>
        </p:txBody>
      </p:sp>
      <p:sp>
        <p:nvSpPr>
          <p:cNvPr id="5" name="Footer Placeholder 4"/>
          <p:cNvSpPr>
            <a:spLocks noGrp="1"/>
          </p:cNvSpPr>
          <p:nvPr>
            <p:ph type="ftr" sz="quarter" idx="3"/>
          </p:nvPr>
        </p:nvSpPr>
        <p:spPr>
          <a:xfrm>
            <a:off x="1274938" y="5960533"/>
            <a:ext cx="5530056"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ltLang="ja-JP"/>
          </a:p>
        </p:txBody>
      </p:sp>
      <p:sp>
        <p:nvSpPr>
          <p:cNvPr id="6" name="Slide Number Placeholder 5"/>
          <p:cNvSpPr>
            <a:spLocks noGrp="1"/>
          </p:cNvSpPr>
          <p:nvPr>
            <p:ph type="sldNum" sz="quarter" idx="4"/>
          </p:nvPr>
        </p:nvSpPr>
        <p:spPr>
          <a:xfrm>
            <a:off x="8211765" y="5960533"/>
            <a:ext cx="428469"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DCC439-1029-4840-916A-6E0F0028C688}" type="slidenum">
              <a:rPr lang="ja-JP" altLang="en-US" smtClean="0"/>
              <a:pPr/>
              <a:t>‹#›</a:t>
            </a:fld>
            <a:endParaRPr lang="en-US" altLang="ja-JP"/>
          </a:p>
        </p:txBody>
      </p:sp>
    </p:spTree>
    <p:extLst>
      <p:ext uri="{BB962C8B-B14F-4D97-AF65-F5344CB8AC3E}">
        <p14:creationId xmlns:p14="http://schemas.microsoft.com/office/powerpoint/2010/main" val="236147552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Lst>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45B175-C851-453B-B2A0-9A5CFCADC073}"/>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2E65F4A2-0E4F-4E49-A0BF-BEEC72203309}"/>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a:extLst>
              <a:ext uri="{FF2B5EF4-FFF2-40B4-BE49-F238E27FC236}">
                <a16:creationId xmlns:a16="http://schemas.microsoft.com/office/drawing/2014/main" id="{9328AA27-3F13-4BFD-B949-21CF3191088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latin typeface="Meiryo UI" panose="020B0604030504040204" pitchFamily="50" charset="-128"/>
                <a:ea typeface="Meiryo UI" panose="020B0604030504040204" pitchFamily="50" charset="-128"/>
              </a:defRPr>
            </a:lvl1pPr>
          </a:lstStyle>
          <a:p>
            <a:pPr defTabSz="742950"/>
            <a:fld id="{EA565F22-2DB3-47E6-95F7-BE8E92B29154}" type="datetime1">
              <a:rPr lang="ja-JP" altLang="en-US" smtClean="0">
                <a:solidFill>
                  <a:prstClr val="black">
                    <a:tint val="75000"/>
                  </a:prstClr>
                </a:solidFill>
              </a:rPr>
              <a:pPr defTabSz="742950"/>
              <a:t>2024/8/28</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EEEE99A2-0FED-42D4-9FBD-08CC1C3F81BC}"/>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latin typeface="Meiryo UI" panose="020B0604030504040204" pitchFamily="50" charset="-128"/>
                <a:ea typeface="Meiryo UI" panose="020B0604030504040204" pitchFamily="50" charset="-128"/>
              </a:defRPr>
            </a:lvl1pPr>
          </a:lstStyle>
          <a:p>
            <a:pPr defTabSz="742950"/>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DF2468D4-5440-4CE2-BAB3-61D83F628C58}"/>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latin typeface="Meiryo UI" panose="020B0604030504040204" pitchFamily="50" charset="-128"/>
                <a:ea typeface="Meiryo UI" panose="020B0604030504040204" pitchFamily="50" charset="-128"/>
              </a:defRPr>
            </a:lvl1pPr>
          </a:lstStyle>
          <a:p>
            <a:pPr defTabSz="742950"/>
            <a:fld id="{ACEC5C30-0B3A-4B13-ADDD-7C63C8AA921B}" type="slidenum">
              <a:rPr lang="en-US" altLang="ja-JP" smtClean="0">
                <a:solidFill>
                  <a:prstClr val="black">
                    <a:tint val="75000"/>
                  </a:prstClr>
                </a:solidFill>
              </a:rPr>
              <a:pPr defTabSz="742950"/>
              <a:t>‹#›</a:t>
            </a:fld>
            <a:endParaRPr lang="ja-JP" altLang="en-US">
              <a:solidFill>
                <a:prstClr val="black">
                  <a:tint val="75000"/>
                </a:prstClr>
              </a:solidFill>
            </a:endParaRPr>
          </a:p>
        </p:txBody>
      </p:sp>
    </p:spTree>
    <p:extLst>
      <p:ext uri="{BB962C8B-B14F-4D97-AF65-F5344CB8AC3E}">
        <p14:creationId xmlns:p14="http://schemas.microsoft.com/office/powerpoint/2010/main" val="35625624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eiryo UI" panose="020B0604030504040204" pitchFamily="50" charset="-128"/>
          <a:ea typeface="Meiryo UI"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352600" y="2729245"/>
            <a:ext cx="7167339" cy="769441"/>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pPr algn="ctr"/>
            <a:r>
              <a:rPr lang="en-US" altLang="ja-JP" sz="4400" dirty="0">
                <a:latin typeface="Arial" panose="020B0604020202020204" pitchFamily="34" charset="0"/>
                <a:ea typeface="+mn-ea"/>
                <a:cs typeface="Arial" panose="020B0604020202020204" pitchFamily="34" charset="0"/>
              </a:rPr>
              <a:t>SDGs</a:t>
            </a:r>
            <a:r>
              <a:rPr lang="ja-JP" altLang="en-US" sz="4400" dirty="0">
                <a:ea typeface="ＭＳ Ｐゴシック" pitchFamily="50" charset="-128"/>
              </a:rPr>
              <a:t>に関する基礎知識</a:t>
            </a:r>
          </a:p>
        </p:txBody>
      </p:sp>
      <p:sp>
        <p:nvSpPr>
          <p:cNvPr id="35845" name="Rectangle 5"/>
          <p:cNvSpPr>
            <a:spLocks noChangeArrowheads="1"/>
          </p:cNvSpPr>
          <p:nvPr/>
        </p:nvSpPr>
        <p:spPr bwMode="auto">
          <a:xfrm>
            <a:off x="1928664" y="1700808"/>
            <a:ext cx="50353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800" b="1" dirty="0">
                <a:solidFill>
                  <a:schemeClr val="accent2"/>
                </a:solidFill>
              </a:rPr>
              <a:t>高津高校　ｌ　課題研究基礎</a:t>
            </a:r>
            <a:endParaRPr lang="en-US" altLang="ja-JP" sz="2800" b="1"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３</a:t>
            </a:r>
            <a:r>
              <a:rPr kumimoji="1" lang="ja-JP" altLang="en-US" dirty="0"/>
              <a:t>要素の調和</a:t>
            </a:r>
          </a:p>
        </p:txBody>
      </p:sp>
      <p:sp>
        <p:nvSpPr>
          <p:cNvPr id="4" name="楕円 3"/>
          <p:cNvSpPr/>
          <p:nvPr/>
        </p:nvSpPr>
        <p:spPr>
          <a:xfrm>
            <a:off x="3822491" y="2852936"/>
            <a:ext cx="2340000" cy="2340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 name="楕円 4"/>
          <p:cNvSpPr/>
          <p:nvPr/>
        </p:nvSpPr>
        <p:spPr>
          <a:xfrm>
            <a:off x="3224808" y="3573016"/>
            <a:ext cx="2340000" cy="2340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楕円 5"/>
          <p:cNvSpPr/>
          <p:nvPr/>
        </p:nvSpPr>
        <p:spPr>
          <a:xfrm>
            <a:off x="4376936" y="3573016"/>
            <a:ext cx="2340000" cy="234000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2" name="直線コネクタ 11"/>
          <p:cNvCxnSpPr/>
          <p:nvPr/>
        </p:nvCxnSpPr>
        <p:spPr>
          <a:xfrm flipV="1">
            <a:off x="2720752" y="4437112"/>
            <a:ext cx="2225351" cy="727789"/>
          </a:xfrm>
          <a:prstGeom prst="line">
            <a:avLst/>
          </a:prstGeom>
          <a:ln w="28575">
            <a:solidFill>
              <a:srgbClr val="369E3B"/>
            </a:solidFill>
          </a:ln>
        </p:spPr>
        <p:style>
          <a:lnRef idx="1">
            <a:schemeClr val="accent3"/>
          </a:lnRef>
          <a:fillRef idx="0">
            <a:schemeClr val="accent3"/>
          </a:fillRef>
          <a:effectRef idx="0">
            <a:schemeClr val="accent3"/>
          </a:effectRef>
          <a:fontRef idx="minor">
            <a:schemeClr val="tx1"/>
          </a:fontRef>
        </p:style>
      </p:cxnSp>
      <p:sp>
        <p:nvSpPr>
          <p:cNvPr id="14" name="テキスト ボックス 13"/>
          <p:cNvSpPr txBox="1"/>
          <p:nvPr/>
        </p:nvSpPr>
        <p:spPr>
          <a:xfrm>
            <a:off x="704528" y="4941168"/>
            <a:ext cx="2016224" cy="954107"/>
          </a:xfrm>
          <a:prstGeom prst="rect">
            <a:avLst/>
          </a:prstGeom>
          <a:solidFill>
            <a:schemeClr val="bg1"/>
          </a:solidFill>
          <a:ln w="28575">
            <a:solidFill>
              <a:srgbClr val="369E3B"/>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800" dirty="0">
                <a:solidFill>
                  <a:schemeClr val="tx1">
                    <a:lumMod val="85000"/>
                    <a:lumOff val="15000"/>
                  </a:schemeClr>
                </a:solidFill>
                <a:latin typeface="游ゴシック" panose="020B0400000000000000" pitchFamily="50" charset="-128"/>
                <a:ea typeface="游ゴシック" panose="020B0400000000000000" pitchFamily="50" charset="-128"/>
              </a:rPr>
              <a:t>持続可能な</a:t>
            </a:r>
            <a:endParaRPr kumimoji="1" lang="en-US" altLang="ja-JP" sz="28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2800" dirty="0">
                <a:solidFill>
                  <a:schemeClr val="tx1">
                    <a:lumMod val="85000"/>
                    <a:lumOff val="15000"/>
                  </a:schemeClr>
                </a:solidFill>
                <a:latin typeface="游ゴシック" panose="020B0400000000000000" pitchFamily="50" charset="-128"/>
                <a:ea typeface="游ゴシック" panose="020B0400000000000000" pitchFamily="50" charset="-128"/>
              </a:rPr>
              <a:t>開発目標</a:t>
            </a:r>
            <a:endParaRPr kumimoji="1" lang="en-US" altLang="ja-JP" dirty="0">
              <a:latin typeface="游ゴシック" panose="020B0400000000000000" pitchFamily="50" charset="-128"/>
              <a:ea typeface="游ゴシック" panose="020B0400000000000000" pitchFamily="50" charset="-128"/>
            </a:endParaRPr>
          </a:p>
        </p:txBody>
      </p:sp>
      <p:cxnSp>
        <p:nvCxnSpPr>
          <p:cNvPr id="16" name="直線コネクタ 15"/>
          <p:cNvCxnSpPr/>
          <p:nvPr/>
        </p:nvCxnSpPr>
        <p:spPr>
          <a:xfrm flipH="1">
            <a:off x="4992491" y="3140968"/>
            <a:ext cx="1703824" cy="254974"/>
          </a:xfrm>
          <a:prstGeom prst="line">
            <a:avLst/>
          </a:prstGeom>
          <a:ln w="28575">
            <a:solidFill>
              <a:schemeClr val="tx1"/>
            </a:solidFill>
          </a:ln>
        </p:spPr>
        <p:style>
          <a:lnRef idx="1">
            <a:schemeClr val="accent3"/>
          </a:lnRef>
          <a:fillRef idx="0">
            <a:schemeClr val="accent3"/>
          </a:fillRef>
          <a:effectRef idx="0">
            <a:schemeClr val="accent3"/>
          </a:effectRef>
          <a:fontRef idx="minor">
            <a:schemeClr val="tx1"/>
          </a:fontRef>
        </p:style>
      </p:cxnSp>
      <p:sp>
        <p:nvSpPr>
          <p:cNvPr id="18" name="テキスト ボックス 17"/>
          <p:cNvSpPr txBox="1"/>
          <p:nvPr/>
        </p:nvSpPr>
        <p:spPr>
          <a:xfrm>
            <a:off x="704528" y="3212976"/>
            <a:ext cx="1944216" cy="523220"/>
          </a:xfrm>
          <a:prstGeom prst="rect">
            <a:avLst/>
          </a:prstGeom>
          <a:ln w="2857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2800" dirty="0">
                <a:solidFill>
                  <a:schemeClr val="tx1">
                    <a:lumMod val="85000"/>
                    <a:lumOff val="15000"/>
                  </a:schemeClr>
                </a:solidFill>
                <a:latin typeface="游ゴシック" panose="020B0400000000000000" pitchFamily="50" charset="-128"/>
                <a:ea typeface="游ゴシック" panose="020B0400000000000000" pitchFamily="50" charset="-128"/>
              </a:rPr>
              <a:t>環境保護</a:t>
            </a:r>
            <a:endParaRPr kumimoji="1" lang="en-US" altLang="ja-JP" sz="28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6695340" y="2852936"/>
            <a:ext cx="2146092" cy="605294"/>
          </a:xfrm>
          <a:prstGeom prst="rect">
            <a:avLst/>
          </a:prstGeom>
          <a:ln w="2857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ts val="4000"/>
              </a:lnSpc>
            </a:pPr>
            <a:r>
              <a:rPr kumimoji="1" lang="ja-JP" altLang="en-US" sz="2800" dirty="0">
                <a:solidFill>
                  <a:schemeClr val="tx1">
                    <a:lumMod val="85000"/>
                    <a:lumOff val="15000"/>
                  </a:schemeClr>
                </a:solidFill>
                <a:latin typeface="游ゴシック" panose="020B0400000000000000" pitchFamily="50" charset="-128"/>
                <a:ea typeface="游ゴシック" panose="020B0400000000000000" pitchFamily="50" charset="-128"/>
              </a:rPr>
              <a:t>経済成長</a:t>
            </a:r>
            <a:endParaRPr kumimoji="1" lang="en-US" altLang="ja-JP" dirty="0">
              <a:latin typeface="游ゴシック" panose="020B0400000000000000" pitchFamily="50" charset="-128"/>
              <a:ea typeface="游ゴシック" panose="020B0400000000000000" pitchFamily="50" charset="-128"/>
            </a:endParaRPr>
          </a:p>
        </p:txBody>
      </p:sp>
      <p:cxnSp>
        <p:nvCxnSpPr>
          <p:cNvPr id="22" name="直線コネクタ 21"/>
          <p:cNvCxnSpPr/>
          <p:nvPr/>
        </p:nvCxnSpPr>
        <p:spPr>
          <a:xfrm flipH="1" flipV="1">
            <a:off x="6068864" y="5157192"/>
            <a:ext cx="837005" cy="295131"/>
          </a:xfrm>
          <a:prstGeom prst="line">
            <a:avLst/>
          </a:prstGeom>
          <a:ln w="28575">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テキスト ボックス 24"/>
          <p:cNvSpPr txBox="1"/>
          <p:nvPr/>
        </p:nvSpPr>
        <p:spPr>
          <a:xfrm>
            <a:off x="6905869" y="5157192"/>
            <a:ext cx="2146092" cy="605294"/>
          </a:xfrm>
          <a:prstGeom prst="rect">
            <a:avLst/>
          </a:prstGeom>
          <a:ln w="2857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ts val="4000"/>
              </a:lnSpc>
            </a:pPr>
            <a:r>
              <a:rPr kumimoji="1" lang="ja-JP" altLang="en-US" sz="2800" dirty="0">
                <a:solidFill>
                  <a:schemeClr val="tx1">
                    <a:lumMod val="85000"/>
                    <a:lumOff val="15000"/>
                  </a:schemeClr>
                </a:solidFill>
                <a:latin typeface="游ゴシック" panose="020B0400000000000000" pitchFamily="50" charset="-128"/>
                <a:ea typeface="游ゴシック" panose="020B0400000000000000" pitchFamily="50" charset="-128"/>
              </a:rPr>
              <a:t>社会的包摂</a:t>
            </a:r>
            <a:endParaRPr kumimoji="1" lang="en-US" altLang="ja-JP" dirty="0">
              <a:latin typeface="游ゴシック" panose="020B0400000000000000" pitchFamily="50" charset="-128"/>
              <a:ea typeface="游ゴシック" panose="020B0400000000000000" pitchFamily="50" charset="-128"/>
            </a:endParaRPr>
          </a:p>
        </p:txBody>
      </p:sp>
      <p:cxnSp>
        <p:nvCxnSpPr>
          <p:cNvPr id="28" name="直線コネクタ 27"/>
          <p:cNvCxnSpPr/>
          <p:nvPr/>
        </p:nvCxnSpPr>
        <p:spPr>
          <a:xfrm flipH="1" flipV="1">
            <a:off x="2670363" y="3501008"/>
            <a:ext cx="900101" cy="819838"/>
          </a:xfrm>
          <a:prstGeom prst="line">
            <a:avLst/>
          </a:prstGeom>
          <a:ln w="28575">
            <a:solidFill>
              <a:schemeClr val="tx1"/>
            </a:solidFill>
          </a:ln>
        </p:spPr>
        <p:style>
          <a:lnRef idx="1">
            <a:schemeClr val="accent3"/>
          </a:lnRef>
          <a:fillRef idx="0">
            <a:schemeClr val="accent3"/>
          </a:fillRef>
          <a:effectRef idx="0">
            <a:schemeClr val="accent3"/>
          </a:effectRef>
          <a:fontRef idx="minor">
            <a:schemeClr val="tx1"/>
          </a:fontRef>
        </p:style>
      </p:cxnSp>
      <p:sp>
        <p:nvSpPr>
          <p:cNvPr id="32" name="フリーフォーム 31"/>
          <p:cNvSpPr/>
          <p:nvPr/>
        </p:nvSpPr>
        <p:spPr>
          <a:xfrm>
            <a:off x="4376738" y="3717032"/>
            <a:ext cx="1185862" cy="1476375"/>
          </a:xfrm>
          <a:custGeom>
            <a:avLst/>
            <a:gdLst>
              <a:gd name="connsiteX0" fmla="*/ 38100 w 1185862"/>
              <a:gd name="connsiteY0" fmla="*/ 1328738 h 1476375"/>
              <a:gd name="connsiteX1" fmla="*/ 23812 w 1185862"/>
              <a:gd name="connsiteY1" fmla="*/ 1238250 h 1476375"/>
              <a:gd name="connsiteX2" fmla="*/ 4762 w 1185862"/>
              <a:gd name="connsiteY2" fmla="*/ 1138238 h 1476375"/>
              <a:gd name="connsiteX3" fmla="*/ 4762 w 1185862"/>
              <a:gd name="connsiteY3" fmla="*/ 1047750 h 1476375"/>
              <a:gd name="connsiteX4" fmla="*/ 0 w 1185862"/>
              <a:gd name="connsiteY4" fmla="*/ 981075 h 1476375"/>
              <a:gd name="connsiteX5" fmla="*/ 0 w 1185862"/>
              <a:gd name="connsiteY5" fmla="*/ 904875 h 1476375"/>
              <a:gd name="connsiteX6" fmla="*/ 9525 w 1185862"/>
              <a:gd name="connsiteY6" fmla="*/ 823913 h 1476375"/>
              <a:gd name="connsiteX7" fmla="*/ 23812 w 1185862"/>
              <a:gd name="connsiteY7" fmla="*/ 747713 h 1476375"/>
              <a:gd name="connsiteX8" fmla="*/ 52387 w 1185862"/>
              <a:gd name="connsiteY8" fmla="*/ 657225 h 1476375"/>
              <a:gd name="connsiteX9" fmla="*/ 95250 w 1185862"/>
              <a:gd name="connsiteY9" fmla="*/ 523875 h 1476375"/>
              <a:gd name="connsiteX10" fmla="*/ 138112 w 1185862"/>
              <a:gd name="connsiteY10" fmla="*/ 452438 h 1476375"/>
              <a:gd name="connsiteX11" fmla="*/ 180975 w 1185862"/>
              <a:gd name="connsiteY11" fmla="*/ 381000 h 1476375"/>
              <a:gd name="connsiteX12" fmla="*/ 238125 w 1185862"/>
              <a:gd name="connsiteY12" fmla="*/ 285750 h 1476375"/>
              <a:gd name="connsiteX13" fmla="*/ 309562 w 1185862"/>
              <a:gd name="connsiteY13" fmla="*/ 209550 h 1476375"/>
              <a:gd name="connsiteX14" fmla="*/ 381000 w 1185862"/>
              <a:gd name="connsiteY14" fmla="*/ 142875 h 1476375"/>
              <a:gd name="connsiteX15" fmla="*/ 457200 w 1185862"/>
              <a:gd name="connsiteY15" fmla="*/ 85725 h 1476375"/>
              <a:gd name="connsiteX16" fmla="*/ 495300 w 1185862"/>
              <a:gd name="connsiteY16" fmla="*/ 52388 h 1476375"/>
              <a:gd name="connsiteX17" fmla="*/ 538162 w 1185862"/>
              <a:gd name="connsiteY17" fmla="*/ 19050 h 1476375"/>
              <a:gd name="connsiteX18" fmla="*/ 590550 w 1185862"/>
              <a:gd name="connsiteY18" fmla="*/ 0 h 1476375"/>
              <a:gd name="connsiteX19" fmla="*/ 728662 w 1185862"/>
              <a:gd name="connsiteY19" fmla="*/ 76200 h 1476375"/>
              <a:gd name="connsiteX20" fmla="*/ 800100 w 1185862"/>
              <a:gd name="connsiteY20" fmla="*/ 142875 h 1476375"/>
              <a:gd name="connsiteX21" fmla="*/ 857250 w 1185862"/>
              <a:gd name="connsiteY21" fmla="*/ 195263 h 1476375"/>
              <a:gd name="connsiteX22" fmla="*/ 919162 w 1185862"/>
              <a:gd name="connsiteY22" fmla="*/ 266700 h 1476375"/>
              <a:gd name="connsiteX23" fmla="*/ 966787 w 1185862"/>
              <a:gd name="connsiteY23" fmla="*/ 338138 h 1476375"/>
              <a:gd name="connsiteX24" fmla="*/ 1023937 w 1185862"/>
              <a:gd name="connsiteY24" fmla="*/ 414338 h 1476375"/>
              <a:gd name="connsiteX25" fmla="*/ 1057275 w 1185862"/>
              <a:gd name="connsiteY25" fmla="*/ 481013 h 1476375"/>
              <a:gd name="connsiteX26" fmla="*/ 1095375 w 1185862"/>
              <a:gd name="connsiteY26" fmla="*/ 557213 h 1476375"/>
              <a:gd name="connsiteX27" fmla="*/ 1128712 w 1185862"/>
              <a:gd name="connsiteY27" fmla="*/ 628650 h 1476375"/>
              <a:gd name="connsiteX28" fmla="*/ 1157287 w 1185862"/>
              <a:gd name="connsiteY28" fmla="*/ 733425 h 1476375"/>
              <a:gd name="connsiteX29" fmla="*/ 1171575 w 1185862"/>
              <a:gd name="connsiteY29" fmla="*/ 809625 h 1476375"/>
              <a:gd name="connsiteX30" fmla="*/ 1181100 w 1185862"/>
              <a:gd name="connsiteY30" fmla="*/ 909638 h 1476375"/>
              <a:gd name="connsiteX31" fmla="*/ 1185862 w 1185862"/>
              <a:gd name="connsiteY31" fmla="*/ 1004888 h 1476375"/>
              <a:gd name="connsiteX32" fmla="*/ 1181100 w 1185862"/>
              <a:gd name="connsiteY32" fmla="*/ 1090613 h 1476375"/>
              <a:gd name="connsiteX33" fmla="*/ 1171575 w 1185862"/>
              <a:gd name="connsiteY33" fmla="*/ 1152525 h 1476375"/>
              <a:gd name="connsiteX34" fmla="*/ 1162050 w 1185862"/>
              <a:gd name="connsiteY34" fmla="*/ 1262063 h 1476375"/>
              <a:gd name="connsiteX35" fmla="*/ 1147762 w 1185862"/>
              <a:gd name="connsiteY35" fmla="*/ 1328738 h 1476375"/>
              <a:gd name="connsiteX36" fmla="*/ 1133475 w 1185862"/>
              <a:gd name="connsiteY36" fmla="*/ 1362075 h 1476375"/>
              <a:gd name="connsiteX37" fmla="*/ 1033462 w 1185862"/>
              <a:gd name="connsiteY37" fmla="*/ 1395413 h 1476375"/>
              <a:gd name="connsiteX38" fmla="*/ 928687 w 1185862"/>
              <a:gd name="connsiteY38" fmla="*/ 1433513 h 1476375"/>
              <a:gd name="connsiteX39" fmla="*/ 842962 w 1185862"/>
              <a:gd name="connsiteY39" fmla="*/ 1452563 h 1476375"/>
              <a:gd name="connsiteX40" fmla="*/ 738187 w 1185862"/>
              <a:gd name="connsiteY40" fmla="*/ 1466850 h 1476375"/>
              <a:gd name="connsiteX41" fmla="*/ 642937 w 1185862"/>
              <a:gd name="connsiteY41" fmla="*/ 1476375 h 1476375"/>
              <a:gd name="connsiteX42" fmla="*/ 533400 w 1185862"/>
              <a:gd name="connsiteY42" fmla="*/ 1476375 h 1476375"/>
              <a:gd name="connsiteX43" fmla="*/ 485775 w 1185862"/>
              <a:gd name="connsiteY43" fmla="*/ 1471613 h 1476375"/>
              <a:gd name="connsiteX44" fmla="*/ 376237 w 1185862"/>
              <a:gd name="connsiteY44" fmla="*/ 1452563 h 1476375"/>
              <a:gd name="connsiteX45" fmla="*/ 271462 w 1185862"/>
              <a:gd name="connsiteY45" fmla="*/ 1428750 h 1476375"/>
              <a:gd name="connsiteX46" fmla="*/ 185737 w 1185862"/>
              <a:gd name="connsiteY46" fmla="*/ 1400175 h 1476375"/>
              <a:gd name="connsiteX47" fmla="*/ 114300 w 1185862"/>
              <a:gd name="connsiteY47" fmla="*/ 1376363 h 1476375"/>
              <a:gd name="connsiteX48" fmla="*/ 38100 w 1185862"/>
              <a:gd name="connsiteY48" fmla="*/ 1328738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85862" h="1476375">
                <a:moveTo>
                  <a:pt x="38100" y="1328738"/>
                </a:moveTo>
                <a:lnTo>
                  <a:pt x="23812" y="1238250"/>
                </a:lnTo>
                <a:lnTo>
                  <a:pt x="4762" y="1138238"/>
                </a:lnTo>
                <a:lnTo>
                  <a:pt x="4762" y="1047750"/>
                </a:lnTo>
                <a:lnTo>
                  <a:pt x="0" y="981075"/>
                </a:lnTo>
                <a:lnTo>
                  <a:pt x="0" y="904875"/>
                </a:lnTo>
                <a:lnTo>
                  <a:pt x="9525" y="823913"/>
                </a:lnTo>
                <a:lnTo>
                  <a:pt x="23812" y="747713"/>
                </a:lnTo>
                <a:lnTo>
                  <a:pt x="52387" y="657225"/>
                </a:lnTo>
                <a:lnTo>
                  <a:pt x="95250" y="523875"/>
                </a:lnTo>
                <a:lnTo>
                  <a:pt x="138112" y="452438"/>
                </a:lnTo>
                <a:lnTo>
                  <a:pt x="180975" y="381000"/>
                </a:lnTo>
                <a:lnTo>
                  <a:pt x="238125" y="285750"/>
                </a:lnTo>
                <a:lnTo>
                  <a:pt x="309562" y="209550"/>
                </a:lnTo>
                <a:lnTo>
                  <a:pt x="381000" y="142875"/>
                </a:lnTo>
                <a:lnTo>
                  <a:pt x="457200" y="85725"/>
                </a:lnTo>
                <a:lnTo>
                  <a:pt x="495300" y="52388"/>
                </a:lnTo>
                <a:lnTo>
                  <a:pt x="538162" y="19050"/>
                </a:lnTo>
                <a:lnTo>
                  <a:pt x="590550" y="0"/>
                </a:lnTo>
                <a:lnTo>
                  <a:pt x="728662" y="76200"/>
                </a:lnTo>
                <a:lnTo>
                  <a:pt x="800100" y="142875"/>
                </a:lnTo>
                <a:lnTo>
                  <a:pt x="857250" y="195263"/>
                </a:lnTo>
                <a:lnTo>
                  <a:pt x="919162" y="266700"/>
                </a:lnTo>
                <a:lnTo>
                  <a:pt x="966787" y="338138"/>
                </a:lnTo>
                <a:lnTo>
                  <a:pt x="1023937" y="414338"/>
                </a:lnTo>
                <a:lnTo>
                  <a:pt x="1057275" y="481013"/>
                </a:lnTo>
                <a:lnTo>
                  <a:pt x="1095375" y="557213"/>
                </a:lnTo>
                <a:lnTo>
                  <a:pt x="1128712" y="628650"/>
                </a:lnTo>
                <a:lnTo>
                  <a:pt x="1157287" y="733425"/>
                </a:lnTo>
                <a:lnTo>
                  <a:pt x="1171575" y="809625"/>
                </a:lnTo>
                <a:lnTo>
                  <a:pt x="1181100" y="909638"/>
                </a:lnTo>
                <a:lnTo>
                  <a:pt x="1185862" y="1004888"/>
                </a:lnTo>
                <a:lnTo>
                  <a:pt x="1181100" y="1090613"/>
                </a:lnTo>
                <a:lnTo>
                  <a:pt x="1171575" y="1152525"/>
                </a:lnTo>
                <a:lnTo>
                  <a:pt x="1162050" y="1262063"/>
                </a:lnTo>
                <a:lnTo>
                  <a:pt x="1147762" y="1328738"/>
                </a:lnTo>
                <a:lnTo>
                  <a:pt x="1133475" y="1362075"/>
                </a:lnTo>
                <a:lnTo>
                  <a:pt x="1033462" y="1395413"/>
                </a:lnTo>
                <a:lnTo>
                  <a:pt x="928687" y="1433513"/>
                </a:lnTo>
                <a:lnTo>
                  <a:pt x="842962" y="1452563"/>
                </a:lnTo>
                <a:lnTo>
                  <a:pt x="738187" y="1466850"/>
                </a:lnTo>
                <a:lnTo>
                  <a:pt x="642937" y="1476375"/>
                </a:lnTo>
                <a:lnTo>
                  <a:pt x="533400" y="1476375"/>
                </a:lnTo>
                <a:lnTo>
                  <a:pt x="485775" y="1471613"/>
                </a:lnTo>
                <a:lnTo>
                  <a:pt x="376237" y="1452563"/>
                </a:lnTo>
                <a:lnTo>
                  <a:pt x="271462" y="1428750"/>
                </a:lnTo>
                <a:lnTo>
                  <a:pt x="185737" y="1400175"/>
                </a:lnTo>
                <a:lnTo>
                  <a:pt x="114300" y="1376363"/>
                </a:lnTo>
                <a:lnTo>
                  <a:pt x="38100" y="1328738"/>
                </a:lnTo>
                <a:close/>
              </a:path>
            </a:pathLst>
          </a:custGeom>
          <a:solidFill>
            <a:srgbClr val="369E3B"/>
          </a:solidFill>
          <a:ln>
            <a:solidFill>
              <a:srgbClr val="369E3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849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5"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「５つの主要原則」</a:t>
            </a:r>
          </a:p>
        </p:txBody>
      </p:sp>
      <p:sp>
        <p:nvSpPr>
          <p:cNvPr id="5" name="角丸四角形 4"/>
          <p:cNvSpPr/>
          <p:nvPr/>
        </p:nvSpPr>
        <p:spPr>
          <a:xfrm>
            <a:off x="1064568" y="2492896"/>
            <a:ext cx="2453926"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3600" dirty="0">
                <a:latin typeface="+mj-ea"/>
                <a:ea typeface="+mj-ea"/>
              </a:rPr>
              <a:t>普遍性</a:t>
            </a:r>
            <a:endParaRPr kumimoji="1" lang="en-US" altLang="ja-JP" sz="3600" dirty="0">
              <a:latin typeface="+mj-ea"/>
              <a:ea typeface="+mj-ea"/>
            </a:endParaRPr>
          </a:p>
          <a:p>
            <a:r>
              <a:rPr kumimoji="1" lang="ja-JP" altLang="en-US" sz="2400" dirty="0">
                <a:latin typeface="+mj-ea"/>
                <a:ea typeface="+mj-ea"/>
              </a:rPr>
              <a:t>国内実施と</a:t>
            </a:r>
            <a:endParaRPr kumimoji="1" lang="en-US" altLang="ja-JP" sz="2400" dirty="0">
              <a:latin typeface="+mj-ea"/>
              <a:ea typeface="+mj-ea"/>
            </a:endParaRPr>
          </a:p>
          <a:p>
            <a:r>
              <a:rPr kumimoji="1" lang="ja-JP" altLang="en-US" sz="2400" dirty="0">
                <a:latin typeface="+mj-ea"/>
                <a:ea typeface="+mj-ea"/>
              </a:rPr>
              <a:t>　　　　国際協力</a:t>
            </a:r>
            <a:endParaRPr kumimoji="1" lang="en-US" altLang="ja-JP" sz="2400" dirty="0">
              <a:latin typeface="+mj-ea"/>
              <a:ea typeface="+mj-ea"/>
            </a:endParaRPr>
          </a:p>
        </p:txBody>
      </p:sp>
      <p:sp>
        <p:nvSpPr>
          <p:cNvPr id="6" name="角丸四角形 5"/>
          <p:cNvSpPr/>
          <p:nvPr/>
        </p:nvSpPr>
        <p:spPr>
          <a:xfrm>
            <a:off x="3656856" y="2492896"/>
            <a:ext cx="2453926" cy="16561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a:latin typeface="+mj-ea"/>
                <a:ea typeface="+mj-ea"/>
              </a:rPr>
              <a:t>包摂性</a:t>
            </a:r>
            <a:endParaRPr kumimoji="1" lang="en-US" altLang="ja-JP" sz="3600" dirty="0">
              <a:latin typeface="+mj-ea"/>
              <a:ea typeface="+mj-ea"/>
            </a:endParaRPr>
          </a:p>
          <a:p>
            <a:pPr algn="ctr"/>
            <a:r>
              <a:rPr kumimoji="1" lang="ja-JP" altLang="en-US" sz="2400" dirty="0">
                <a:latin typeface="+mj-ea"/>
                <a:ea typeface="+mj-ea"/>
              </a:rPr>
              <a:t>誰ひとり</a:t>
            </a:r>
            <a:endParaRPr kumimoji="1" lang="en-US" altLang="ja-JP" sz="2400" dirty="0">
              <a:latin typeface="+mj-ea"/>
              <a:ea typeface="+mj-ea"/>
            </a:endParaRPr>
          </a:p>
          <a:p>
            <a:pPr algn="ctr"/>
            <a:r>
              <a:rPr kumimoji="1" lang="ja-JP" altLang="en-US" sz="2400" dirty="0">
                <a:latin typeface="+mj-ea"/>
                <a:ea typeface="+mj-ea"/>
              </a:rPr>
              <a:t>取り残さない</a:t>
            </a:r>
          </a:p>
        </p:txBody>
      </p:sp>
      <p:sp>
        <p:nvSpPr>
          <p:cNvPr id="7" name="角丸四角形 6"/>
          <p:cNvSpPr/>
          <p:nvPr/>
        </p:nvSpPr>
        <p:spPr>
          <a:xfrm>
            <a:off x="6249144" y="2492896"/>
            <a:ext cx="2453926" cy="16561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3600" dirty="0">
                <a:latin typeface="+mj-ea"/>
                <a:ea typeface="+mj-ea"/>
              </a:rPr>
              <a:t>参画型</a:t>
            </a:r>
            <a:endParaRPr kumimoji="1" lang="en-US" altLang="ja-JP" sz="3600" dirty="0">
              <a:latin typeface="+mj-ea"/>
              <a:ea typeface="+mj-ea"/>
            </a:endParaRPr>
          </a:p>
          <a:p>
            <a:pPr algn="ctr"/>
            <a:r>
              <a:rPr kumimoji="1" lang="ja-JP" altLang="en-US" sz="2400" dirty="0">
                <a:latin typeface="+mj-ea"/>
                <a:ea typeface="+mj-ea"/>
              </a:rPr>
              <a:t>全員参加型での</a:t>
            </a:r>
            <a:endParaRPr kumimoji="1" lang="en-US" altLang="ja-JP" sz="2400" dirty="0">
              <a:latin typeface="+mj-ea"/>
              <a:ea typeface="+mj-ea"/>
            </a:endParaRPr>
          </a:p>
          <a:p>
            <a:pPr algn="ctr"/>
            <a:r>
              <a:rPr kumimoji="1" lang="ja-JP" altLang="en-US" sz="2400" dirty="0">
                <a:latin typeface="+mj-ea"/>
                <a:ea typeface="+mj-ea"/>
              </a:rPr>
              <a:t>取り組み</a:t>
            </a:r>
          </a:p>
        </p:txBody>
      </p:sp>
      <p:sp>
        <p:nvSpPr>
          <p:cNvPr id="8" name="角丸四角形 7"/>
          <p:cNvSpPr/>
          <p:nvPr/>
        </p:nvSpPr>
        <p:spPr>
          <a:xfrm>
            <a:off x="2360712" y="4293096"/>
            <a:ext cx="2453926" cy="165618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3600" dirty="0">
                <a:latin typeface="+mj-ea"/>
                <a:ea typeface="+mj-ea"/>
              </a:rPr>
              <a:t>統合性</a:t>
            </a:r>
          </a:p>
          <a:p>
            <a:r>
              <a:rPr kumimoji="1" lang="ja-JP" altLang="en-US" sz="2400" dirty="0">
                <a:latin typeface="+mj-ea"/>
                <a:ea typeface="+mj-ea"/>
              </a:rPr>
              <a:t>経済・社会・</a:t>
            </a:r>
            <a:endParaRPr kumimoji="1" lang="en-US" altLang="ja-JP" sz="2400" dirty="0">
              <a:latin typeface="+mj-ea"/>
              <a:ea typeface="+mj-ea"/>
            </a:endParaRPr>
          </a:p>
          <a:p>
            <a:r>
              <a:rPr kumimoji="1" lang="ja-JP" altLang="en-US" sz="2400" dirty="0">
                <a:latin typeface="+mj-ea"/>
                <a:ea typeface="+mj-ea"/>
              </a:rPr>
              <a:t>　　　環境を統合</a:t>
            </a:r>
          </a:p>
        </p:txBody>
      </p:sp>
      <p:sp>
        <p:nvSpPr>
          <p:cNvPr id="9" name="角丸四角形 8"/>
          <p:cNvSpPr/>
          <p:nvPr/>
        </p:nvSpPr>
        <p:spPr>
          <a:xfrm>
            <a:off x="4988147" y="4293096"/>
            <a:ext cx="2453926" cy="165618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3600" dirty="0">
                <a:latin typeface="+mj-ea"/>
                <a:ea typeface="+mj-ea"/>
              </a:rPr>
              <a:t>透明性</a:t>
            </a:r>
          </a:p>
          <a:p>
            <a:r>
              <a:rPr kumimoji="1" lang="ja-JP" altLang="en-US" sz="2400" dirty="0">
                <a:latin typeface="+mj-ea"/>
                <a:ea typeface="+mj-ea"/>
              </a:rPr>
              <a:t>状況を定期的に評価・公表</a:t>
            </a:r>
          </a:p>
        </p:txBody>
      </p:sp>
    </p:spTree>
    <p:extLst>
      <p:ext uri="{BB962C8B-B14F-4D97-AF65-F5344CB8AC3E}">
        <p14:creationId xmlns:p14="http://schemas.microsoft.com/office/powerpoint/2010/main" val="2380398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0828" y="908720"/>
            <a:ext cx="7365295" cy="1303867"/>
          </a:xfrm>
        </p:spPr>
        <p:txBody>
          <a:bodyPr>
            <a:normAutofit/>
          </a:bodyPr>
          <a:lstStyle/>
          <a:p>
            <a:r>
              <a:rPr lang="ja-JP" altLang="en-US" dirty="0" smtClean="0"/>
              <a:t>どのよう</a:t>
            </a:r>
            <a:r>
              <a:rPr lang="ja-JP" altLang="en-US" dirty="0"/>
              <a:t>に</a:t>
            </a:r>
            <a:r>
              <a:rPr kumimoji="1" lang="ja-JP" altLang="en-US" dirty="0" smtClean="0"/>
              <a:t>ＳＤＧｓは誕生したか</a:t>
            </a:r>
            <a:endParaRPr kumimoji="1" lang="ja-JP" altLang="en-US" dirty="0"/>
          </a:p>
        </p:txBody>
      </p:sp>
      <p:sp>
        <p:nvSpPr>
          <p:cNvPr id="3" name="コンテンツ プレースホルダー 2"/>
          <p:cNvSpPr>
            <a:spLocks noGrp="1"/>
          </p:cNvSpPr>
          <p:nvPr>
            <p:ph idx="1"/>
          </p:nvPr>
        </p:nvSpPr>
        <p:spPr>
          <a:xfrm>
            <a:off x="1290828" y="2720307"/>
            <a:ext cx="7365297" cy="3444997"/>
          </a:xfrm>
        </p:spPr>
        <p:txBody>
          <a:bodyPr>
            <a:noAutofit/>
          </a:bodyPr>
          <a:lstStyle/>
          <a:p>
            <a:pPr marL="0" indent="0" algn="ctr">
              <a:lnSpc>
                <a:spcPts val="2400"/>
              </a:lnSpc>
              <a:buNone/>
            </a:pPr>
            <a:r>
              <a:rPr kumimoji="1" lang="ja-JP" altLang="en-US" sz="3600" b="1" dirty="0" smtClean="0"/>
              <a:t>地球環境の悪化</a:t>
            </a:r>
            <a:endParaRPr kumimoji="1" lang="en-US" altLang="ja-JP" sz="3600" b="1" dirty="0" smtClean="0"/>
          </a:p>
          <a:p>
            <a:pPr marL="0" indent="0" algn="ctr">
              <a:lnSpc>
                <a:spcPts val="2400"/>
              </a:lnSpc>
              <a:buNone/>
            </a:pPr>
            <a:r>
              <a:rPr lang="ja-JP" altLang="en-US" sz="3600" b="1" dirty="0" smtClean="0"/>
              <a:t>↓</a:t>
            </a:r>
            <a:endParaRPr lang="en-US" altLang="ja-JP" sz="3600" b="1" dirty="0" smtClean="0"/>
          </a:p>
          <a:p>
            <a:pPr marL="0" indent="0" algn="ctr">
              <a:lnSpc>
                <a:spcPts val="2400"/>
              </a:lnSpc>
              <a:buNone/>
            </a:pPr>
            <a:r>
              <a:rPr kumimoji="1" lang="ja-JP" altLang="en-US" sz="3600" b="1" dirty="0" smtClean="0"/>
              <a:t>「持続可能」という価値観の誕生</a:t>
            </a:r>
            <a:endParaRPr kumimoji="1" lang="en-US" altLang="ja-JP" sz="3600" b="1" dirty="0" smtClean="0"/>
          </a:p>
          <a:p>
            <a:pPr marL="0" indent="0" algn="ctr">
              <a:lnSpc>
                <a:spcPts val="2400"/>
              </a:lnSpc>
              <a:buNone/>
            </a:pPr>
            <a:r>
              <a:rPr lang="ja-JP" altLang="en-US" sz="3600" b="1" dirty="0" smtClean="0"/>
              <a:t>↓</a:t>
            </a:r>
            <a:endParaRPr lang="en-US" altLang="ja-JP" sz="3600" b="1" dirty="0" smtClean="0"/>
          </a:p>
          <a:p>
            <a:pPr marL="0" indent="0" algn="ctr">
              <a:lnSpc>
                <a:spcPts val="2400"/>
              </a:lnSpc>
              <a:buNone/>
            </a:pPr>
            <a:r>
              <a:rPr kumimoji="1" lang="en-US" altLang="ja-JP" sz="3600" b="1" dirty="0" smtClean="0">
                <a:latin typeface="+mn-ea"/>
              </a:rPr>
              <a:t>MDG</a:t>
            </a:r>
            <a:r>
              <a:rPr kumimoji="1" lang="ja-JP" altLang="en-US" sz="3600" b="1" dirty="0" err="1" smtClean="0">
                <a:latin typeface="+mn-ea"/>
              </a:rPr>
              <a:t>ｓ</a:t>
            </a:r>
            <a:r>
              <a:rPr kumimoji="1" lang="ja-JP" altLang="en-US" sz="3600" b="1" dirty="0" smtClean="0"/>
              <a:t>誕生</a:t>
            </a:r>
            <a:endParaRPr kumimoji="1" lang="en-US" altLang="ja-JP" sz="3600" b="1" dirty="0" smtClean="0"/>
          </a:p>
          <a:p>
            <a:pPr marL="0" indent="0" algn="ctr">
              <a:lnSpc>
                <a:spcPts val="2400"/>
              </a:lnSpc>
              <a:buNone/>
            </a:pPr>
            <a:r>
              <a:rPr lang="ja-JP" altLang="en-US" sz="3600" b="1" dirty="0" smtClean="0"/>
              <a:t>↓</a:t>
            </a:r>
            <a:endParaRPr lang="en-US" altLang="ja-JP" sz="3600" b="1" dirty="0" smtClean="0"/>
          </a:p>
          <a:p>
            <a:pPr marL="0" indent="0" algn="ctr">
              <a:lnSpc>
                <a:spcPts val="2400"/>
              </a:lnSpc>
              <a:buNone/>
            </a:pPr>
            <a:r>
              <a:rPr kumimoji="1" lang="ja-JP" altLang="en-US" sz="3600" b="1" dirty="0" smtClean="0"/>
              <a:t>ＳＤＧｓ誕生</a:t>
            </a:r>
            <a:endParaRPr kumimoji="1" lang="ja-JP" altLang="en-US" sz="3600" b="1" dirty="0"/>
          </a:p>
        </p:txBody>
      </p:sp>
    </p:spTree>
    <p:extLst>
      <p:ext uri="{BB962C8B-B14F-4D97-AF65-F5344CB8AC3E}">
        <p14:creationId xmlns:p14="http://schemas.microsoft.com/office/powerpoint/2010/main" val="4286091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57431" y="2062956"/>
            <a:ext cx="7704856" cy="429940"/>
          </a:xfrm>
          <a:prstGeom prst="rect">
            <a:avLst/>
          </a:prstGeom>
          <a:solidFill>
            <a:srgbClr val="F4F4F4"/>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274937" y="764704"/>
            <a:ext cx="7365295" cy="1303867"/>
          </a:xfrm>
        </p:spPr>
        <p:txBody>
          <a:bodyPr/>
          <a:lstStyle/>
          <a:p>
            <a:r>
              <a:rPr kumimoji="1" lang="ja-JP" altLang="en-US" dirty="0"/>
              <a:t>環境悪化の原因</a:t>
            </a:r>
          </a:p>
        </p:txBody>
      </p:sp>
      <p:sp>
        <p:nvSpPr>
          <p:cNvPr id="4" name="コンテンツ プレースホルダー 2"/>
          <p:cNvSpPr>
            <a:spLocks noGrp="1"/>
          </p:cNvSpPr>
          <p:nvPr>
            <p:ph idx="1"/>
          </p:nvPr>
        </p:nvSpPr>
        <p:spPr>
          <a:xfrm>
            <a:off x="1270352" y="1988840"/>
            <a:ext cx="7365296" cy="578824"/>
          </a:xfrm>
        </p:spPr>
        <p:txBody>
          <a:bodyPr>
            <a:normAutofit lnSpcReduction="10000"/>
          </a:bodyPr>
          <a:lstStyle/>
          <a:p>
            <a:pPr marL="0" indent="0" algn="ctr">
              <a:lnSpc>
                <a:spcPct val="90000"/>
              </a:lnSpc>
              <a:buNone/>
            </a:pPr>
            <a:r>
              <a:rPr lang="ja-JP" altLang="en-US" sz="3000" b="1" dirty="0">
                <a:solidFill>
                  <a:srgbClr val="FF0000"/>
                </a:solidFill>
                <a:latin typeface="游ゴシック" panose="020B0400000000000000" pitchFamily="50" charset="-128"/>
                <a:ea typeface="游ゴシック" panose="020B0400000000000000" pitchFamily="50" charset="-128"/>
              </a:rPr>
              <a:t>① 経済活動＝生産＋消費</a:t>
            </a:r>
            <a:endParaRPr lang="en-US" altLang="ja-JP" sz="3000" b="1" dirty="0">
              <a:solidFill>
                <a:srgbClr val="FF0000"/>
              </a:solidFill>
              <a:latin typeface="游ゴシック" panose="020B0400000000000000" pitchFamily="50" charset="-128"/>
              <a:ea typeface="游ゴシック" panose="020B0400000000000000" pitchFamily="50" charset="-128"/>
            </a:endParaRPr>
          </a:p>
          <a:p>
            <a:pPr marL="0" indent="0">
              <a:lnSpc>
                <a:spcPct val="110000"/>
              </a:lnSpc>
              <a:buNone/>
            </a:pPr>
            <a:endParaRPr lang="ja-JP" altLang="en-US" sz="4000" dirty="0"/>
          </a:p>
        </p:txBody>
      </p:sp>
      <p:pic>
        <p:nvPicPr>
          <p:cNvPr id="5" name="コンテンツ プレースホルダ 7" descr="20110203-00005248-r25-001-2-thum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92560" y="2636912"/>
            <a:ext cx="3643312" cy="2733675"/>
          </a:xfrm>
          <a:prstGeom prst="rect">
            <a:avLst/>
          </a:prstGeom>
        </p:spPr>
      </p:pic>
      <p:sp>
        <p:nvSpPr>
          <p:cNvPr id="7" name="コンテンツ プレースホルダー 2"/>
          <p:cNvSpPr txBox="1">
            <a:spLocks/>
          </p:cNvSpPr>
          <p:nvPr/>
        </p:nvSpPr>
        <p:spPr>
          <a:xfrm>
            <a:off x="704528" y="5514603"/>
            <a:ext cx="8424936" cy="79208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buFont typeface="Arial"/>
              <a:buNone/>
            </a:pPr>
            <a:r>
              <a:rPr lang="ja-JP" altLang="en-US" sz="3000" b="1" dirty="0">
                <a:solidFill>
                  <a:schemeClr val="tx1"/>
                </a:solidFill>
                <a:latin typeface="游ゴシック" panose="020B0400000000000000" pitchFamily="50" charset="-128"/>
                <a:ea typeface="游ゴシック" panose="020B0400000000000000" pitchFamily="50" charset="-128"/>
              </a:rPr>
              <a:t>過度な生産</a:t>
            </a:r>
            <a:r>
              <a:rPr lang="en-US" altLang="ja-JP" sz="3000" b="1" dirty="0">
                <a:solidFill>
                  <a:schemeClr val="tx1"/>
                </a:solidFill>
                <a:latin typeface="游ゴシック" panose="020B0400000000000000" pitchFamily="50" charset="-128"/>
                <a:ea typeface="游ゴシック" panose="020B0400000000000000" pitchFamily="50" charset="-128"/>
              </a:rPr>
              <a:t>(</a:t>
            </a:r>
            <a:r>
              <a:rPr lang="ja-JP" altLang="en-US" sz="3000" b="1" dirty="0">
                <a:solidFill>
                  <a:schemeClr val="tx1"/>
                </a:solidFill>
                <a:latin typeface="游ゴシック" panose="020B0400000000000000" pitchFamily="50" charset="-128"/>
                <a:ea typeface="游ゴシック" panose="020B0400000000000000" pitchFamily="50" charset="-128"/>
              </a:rPr>
              <a:t>資源の利用</a:t>
            </a:r>
            <a:r>
              <a:rPr lang="en-US" altLang="ja-JP" sz="3000" b="1" dirty="0">
                <a:solidFill>
                  <a:schemeClr val="tx1"/>
                </a:solidFill>
                <a:latin typeface="游ゴシック" panose="020B0400000000000000" pitchFamily="50" charset="-128"/>
                <a:ea typeface="游ゴシック" panose="020B0400000000000000" pitchFamily="50" charset="-128"/>
              </a:rPr>
              <a:t>)</a:t>
            </a:r>
            <a:r>
              <a:rPr lang="ja-JP" altLang="en-US" sz="3000" b="1" dirty="0">
                <a:solidFill>
                  <a:schemeClr val="tx1"/>
                </a:solidFill>
                <a:latin typeface="游ゴシック" panose="020B0400000000000000" pitchFamily="50" charset="-128"/>
                <a:ea typeface="游ゴシック" panose="020B0400000000000000" pitchFamily="50" charset="-128"/>
              </a:rPr>
              <a:t>　　　　資源劣化</a:t>
            </a:r>
            <a:endParaRPr lang="en-US" altLang="ja-JP" sz="3000" b="1" dirty="0">
              <a:solidFill>
                <a:schemeClr val="tx1"/>
              </a:solidFill>
              <a:latin typeface="游ゴシック" panose="020B0400000000000000" pitchFamily="50" charset="-128"/>
              <a:ea typeface="游ゴシック" panose="020B0400000000000000" pitchFamily="50" charset="-128"/>
            </a:endParaRPr>
          </a:p>
          <a:p>
            <a:pPr marL="0" indent="0">
              <a:buFont typeface="Arial"/>
              <a:buNone/>
            </a:pPr>
            <a:endParaRPr lang="ja-JP" altLang="en-US" sz="4000" dirty="0"/>
          </a:p>
        </p:txBody>
      </p:sp>
      <p:pic>
        <p:nvPicPr>
          <p:cNvPr id="8" name="図 10" descr="800px-Lacanja_bur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5848" y="2636912"/>
            <a:ext cx="3644392"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右矢印 2"/>
          <p:cNvSpPr/>
          <p:nvPr/>
        </p:nvSpPr>
        <p:spPr>
          <a:xfrm>
            <a:off x="4340932" y="3590528"/>
            <a:ext cx="1224136" cy="7200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0095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57431" y="2062956"/>
            <a:ext cx="7704856" cy="429940"/>
          </a:xfrm>
          <a:prstGeom prst="rect">
            <a:avLst/>
          </a:prstGeom>
          <a:solidFill>
            <a:srgbClr val="F4F4F4"/>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274937" y="764704"/>
            <a:ext cx="7365295" cy="1303867"/>
          </a:xfrm>
        </p:spPr>
        <p:txBody>
          <a:bodyPr/>
          <a:lstStyle/>
          <a:p>
            <a:r>
              <a:rPr kumimoji="1" lang="ja-JP" altLang="en-US" dirty="0"/>
              <a:t>環境悪化の原因</a:t>
            </a:r>
          </a:p>
        </p:txBody>
      </p:sp>
      <p:sp>
        <p:nvSpPr>
          <p:cNvPr id="4" name="コンテンツ プレースホルダー 2"/>
          <p:cNvSpPr>
            <a:spLocks noGrp="1"/>
          </p:cNvSpPr>
          <p:nvPr>
            <p:ph idx="1"/>
          </p:nvPr>
        </p:nvSpPr>
        <p:spPr>
          <a:xfrm>
            <a:off x="1270352" y="1935418"/>
            <a:ext cx="7365296" cy="578824"/>
          </a:xfrm>
        </p:spPr>
        <p:txBody>
          <a:bodyPr>
            <a:normAutofit lnSpcReduction="10000"/>
          </a:bodyPr>
          <a:lstStyle/>
          <a:p>
            <a:pPr marL="0" indent="0" algn="ctr">
              <a:lnSpc>
                <a:spcPct val="90000"/>
              </a:lnSpc>
              <a:buNone/>
            </a:pPr>
            <a:r>
              <a:rPr lang="ja-JP" altLang="en-US" sz="3000" b="1" dirty="0">
                <a:solidFill>
                  <a:srgbClr val="FF0000"/>
                </a:solidFill>
                <a:latin typeface="游ゴシック" panose="020B0400000000000000" pitchFamily="50" charset="-128"/>
                <a:ea typeface="游ゴシック" panose="020B0400000000000000" pitchFamily="50" charset="-128"/>
              </a:rPr>
              <a:t>① 経済活動＝生産＋消費</a:t>
            </a:r>
            <a:endParaRPr lang="en-US" altLang="ja-JP" sz="3000" b="1" dirty="0">
              <a:solidFill>
                <a:srgbClr val="FF0000"/>
              </a:solidFill>
              <a:latin typeface="游ゴシック" panose="020B0400000000000000" pitchFamily="50" charset="-128"/>
              <a:ea typeface="游ゴシック" panose="020B0400000000000000" pitchFamily="50" charset="-128"/>
            </a:endParaRPr>
          </a:p>
          <a:p>
            <a:pPr marL="0" indent="0">
              <a:lnSpc>
                <a:spcPct val="110000"/>
              </a:lnSpc>
              <a:buNone/>
            </a:pPr>
            <a:endParaRPr lang="ja-JP" altLang="en-US" sz="4000" dirty="0"/>
          </a:p>
        </p:txBody>
      </p:sp>
      <p:sp>
        <p:nvSpPr>
          <p:cNvPr id="7" name="コンテンツ プレースホルダー 2"/>
          <p:cNvSpPr txBox="1">
            <a:spLocks/>
          </p:cNvSpPr>
          <p:nvPr/>
        </p:nvSpPr>
        <p:spPr>
          <a:xfrm>
            <a:off x="632520" y="5325963"/>
            <a:ext cx="4096321" cy="134339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lgn="ctr">
              <a:buFont typeface="Arial"/>
              <a:buNone/>
            </a:pPr>
            <a:r>
              <a:rPr lang="ja-JP" altLang="en-US" sz="3000" b="1" dirty="0">
                <a:solidFill>
                  <a:schemeClr val="tx1"/>
                </a:solidFill>
                <a:latin typeface="游ゴシック" panose="020B0400000000000000" pitchFamily="50" charset="-128"/>
                <a:ea typeface="游ゴシック" panose="020B0400000000000000" pitchFamily="50" charset="-128"/>
              </a:rPr>
              <a:t>浄化作用を超えた消費</a:t>
            </a:r>
            <a:r>
              <a:rPr lang="en-US" altLang="ja-JP" sz="3000" b="1" dirty="0">
                <a:solidFill>
                  <a:schemeClr val="tx1"/>
                </a:solidFill>
                <a:latin typeface="游ゴシック" panose="020B0400000000000000" pitchFamily="50" charset="-128"/>
                <a:ea typeface="游ゴシック" panose="020B0400000000000000" pitchFamily="50" charset="-128"/>
              </a:rPr>
              <a:t>(</a:t>
            </a:r>
            <a:r>
              <a:rPr lang="ja-JP" altLang="en-US" sz="3000" b="1" dirty="0">
                <a:solidFill>
                  <a:schemeClr val="tx1"/>
                </a:solidFill>
                <a:latin typeface="游ゴシック" panose="020B0400000000000000" pitchFamily="50" charset="-128"/>
                <a:ea typeface="游ゴシック" panose="020B0400000000000000" pitchFamily="50" charset="-128"/>
              </a:rPr>
              <a:t>不要物の発生</a:t>
            </a:r>
            <a:r>
              <a:rPr lang="en-US" altLang="ja-JP" sz="3000" b="1" dirty="0">
                <a:solidFill>
                  <a:schemeClr val="tx1"/>
                </a:solidFill>
                <a:latin typeface="游ゴシック" panose="020B0400000000000000" pitchFamily="50" charset="-128"/>
                <a:ea typeface="游ゴシック" panose="020B0400000000000000" pitchFamily="50" charset="-128"/>
              </a:rPr>
              <a:t>)</a:t>
            </a:r>
          </a:p>
          <a:p>
            <a:pPr marL="0" indent="0" algn="ctr">
              <a:buFont typeface="Arial"/>
              <a:buNone/>
            </a:pPr>
            <a:endParaRPr lang="ja-JP" altLang="en-US" sz="4000" dirty="0"/>
          </a:p>
        </p:txBody>
      </p:sp>
      <p:pic>
        <p:nvPicPr>
          <p:cNvPr id="9" name="コンテンツ プレースホルダ 7" descr="a09a978da973cee7652d798d9a032f5d.jpg"/>
          <p:cNvPicPr>
            <a:picLocks noChangeAspect="1"/>
          </p:cNvPicPr>
          <p:nvPr/>
        </p:nvPicPr>
        <p:blipFill rotWithShape="1">
          <a:blip r:embed="rId3">
            <a:extLst>
              <a:ext uri="{28A0092B-C50C-407E-A947-70E740481C1C}">
                <a14:useLocalDpi xmlns:a14="http://schemas.microsoft.com/office/drawing/2010/main" val="0"/>
              </a:ext>
            </a:extLst>
          </a:blip>
          <a:srcRect l="7570" r="4222" b="7605"/>
          <a:stretch/>
        </p:blipFill>
        <p:spPr>
          <a:xfrm>
            <a:off x="808472" y="2602123"/>
            <a:ext cx="3744416" cy="2614613"/>
          </a:xfrm>
          <a:prstGeom prst="rect">
            <a:avLst/>
          </a:prstGeom>
        </p:spPr>
      </p:pic>
      <p:pic>
        <p:nvPicPr>
          <p:cNvPr id="10" name="コンテンツ プレースホルダ 9" descr="introduction_02.jpg"/>
          <p:cNvPicPr>
            <a:picLocks noChangeAspect="1"/>
          </p:cNvPicPr>
          <p:nvPr/>
        </p:nvPicPr>
        <p:blipFill rotWithShape="1">
          <a:blip r:embed="rId4">
            <a:extLst>
              <a:ext uri="{28A0092B-C50C-407E-A947-70E740481C1C}">
                <a14:useLocalDpi xmlns:a14="http://schemas.microsoft.com/office/drawing/2010/main" val="0"/>
              </a:ext>
            </a:extLst>
          </a:blip>
          <a:srcRect l="15946" t="-1092" r="-25" b="1092"/>
          <a:stretch/>
        </p:blipFill>
        <p:spPr>
          <a:xfrm>
            <a:off x="4953000" y="2618813"/>
            <a:ext cx="4046982" cy="2601236"/>
          </a:xfrm>
          <a:prstGeom prst="rect">
            <a:avLst/>
          </a:prstGeom>
        </p:spPr>
      </p:pic>
      <p:sp>
        <p:nvSpPr>
          <p:cNvPr id="3" name="右矢印 2"/>
          <p:cNvSpPr/>
          <p:nvPr/>
        </p:nvSpPr>
        <p:spPr>
          <a:xfrm>
            <a:off x="4211449" y="3560062"/>
            <a:ext cx="1224136" cy="7200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4805465" y="5517232"/>
            <a:ext cx="4096321" cy="118782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lgn="ctr">
              <a:buFont typeface="Arial"/>
              <a:buNone/>
            </a:pPr>
            <a:r>
              <a:rPr lang="ja-JP" altLang="en-US" sz="3000" b="1" dirty="0">
                <a:solidFill>
                  <a:schemeClr val="tx1"/>
                </a:solidFill>
                <a:latin typeface="游ゴシック" panose="020B0400000000000000" pitchFamily="50" charset="-128"/>
                <a:ea typeface="游ゴシック" panose="020B0400000000000000" pitchFamily="50" charset="-128"/>
              </a:rPr>
              <a:t>汚染</a:t>
            </a:r>
            <a:endParaRPr lang="en-US" altLang="ja-JP" sz="3000" b="1" dirty="0">
              <a:solidFill>
                <a:schemeClr val="tx1"/>
              </a:solidFill>
              <a:latin typeface="游ゴシック" panose="020B0400000000000000" pitchFamily="50" charset="-128"/>
              <a:ea typeface="游ゴシック" panose="020B0400000000000000" pitchFamily="50" charset="-128"/>
            </a:endParaRPr>
          </a:p>
          <a:p>
            <a:pPr marL="0" indent="0" algn="ctr">
              <a:buFont typeface="Arial"/>
              <a:buNone/>
            </a:pPr>
            <a:endParaRPr lang="ja-JP" altLang="en-US" sz="4000" dirty="0"/>
          </a:p>
        </p:txBody>
      </p:sp>
    </p:spTree>
    <p:extLst>
      <p:ext uri="{BB962C8B-B14F-4D97-AF65-F5344CB8AC3E}">
        <p14:creationId xmlns:p14="http://schemas.microsoft.com/office/powerpoint/2010/main" val="1793355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4937" y="908720"/>
            <a:ext cx="7365295" cy="1303867"/>
          </a:xfrm>
        </p:spPr>
        <p:txBody>
          <a:bodyPr/>
          <a:lstStyle/>
          <a:p>
            <a:r>
              <a:rPr kumimoji="1" lang="ja-JP" altLang="en-US" dirty="0"/>
              <a:t>環境悪化の原因</a:t>
            </a:r>
          </a:p>
        </p:txBody>
      </p:sp>
      <p:sp>
        <p:nvSpPr>
          <p:cNvPr id="5" name="コンテンツ プレースホルダー 2"/>
          <p:cNvSpPr txBox="1">
            <a:spLocks/>
          </p:cNvSpPr>
          <p:nvPr/>
        </p:nvSpPr>
        <p:spPr>
          <a:xfrm>
            <a:off x="1274937" y="2492896"/>
            <a:ext cx="7365296" cy="64807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lgn="ctr">
              <a:lnSpc>
                <a:spcPct val="90000"/>
              </a:lnSpc>
              <a:buNone/>
            </a:pPr>
            <a:r>
              <a:rPr lang="ja-JP" altLang="en-US" sz="3000" b="1" dirty="0">
                <a:solidFill>
                  <a:srgbClr val="FF0000"/>
                </a:solidFill>
                <a:latin typeface="游ゴシック" panose="020B0400000000000000" pitchFamily="50" charset="-128"/>
                <a:ea typeface="游ゴシック" panose="020B0400000000000000" pitchFamily="50" charset="-128"/>
              </a:rPr>
              <a:t>② 阻害要因＝各国間の関係、責任問題</a:t>
            </a:r>
          </a:p>
          <a:p>
            <a:pPr marL="0" indent="0">
              <a:lnSpc>
                <a:spcPct val="110000"/>
              </a:lnSpc>
              <a:buFont typeface="Arial"/>
              <a:buNone/>
            </a:pPr>
            <a:endParaRPr lang="ja-JP" altLang="en-US" sz="4000" dirty="0"/>
          </a:p>
        </p:txBody>
      </p:sp>
      <p:pic>
        <p:nvPicPr>
          <p:cNvPr id="4" name="図 3" descr="コンピュータ が含まれている画像&#10;&#10;自動的に生成された説明">
            <a:extLst>
              <a:ext uri="{FF2B5EF4-FFF2-40B4-BE49-F238E27FC236}">
                <a16:creationId xmlns:a16="http://schemas.microsoft.com/office/drawing/2014/main" id="{BBC5739A-66BA-41A4-A1E4-D457F05E2764}"/>
              </a:ext>
            </a:extLst>
          </p:cNvPr>
          <p:cNvPicPr>
            <a:picLocks noChangeAspect="1"/>
          </p:cNvPicPr>
          <p:nvPr/>
        </p:nvPicPr>
        <p:blipFill rotWithShape="1">
          <a:blip r:embed="rId3">
            <a:extLst>
              <a:ext uri="{28A0092B-C50C-407E-A947-70E740481C1C}">
                <a14:useLocalDpi xmlns:a14="http://schemas.microsoft.com/office/drawing/2010/main" val="0"/>
              </a:ext>
            </a:extLst>
          </a:blip>
          <a:srcRect t="9687" r="9035" b="14761"/>
          <a:stretch/>
        </p:blipFill>
        <p:spPr>
          <a:xfrm>
            <a:off x="5014520" y="2996952"/>
            <a:ext cx="4042936" cy="3132348"/>
          </a:xfrm>
          <a:prstGeom prst="rect">
            <a:avLst/>
          </a:prstGeom>
        </p:spPr>
      </p:pic>
      <p:pic>
        <p:nvPicPr>
          <p:cNvPr id="7" name="図 6">
            <a:extLst>
              <a:ext uri="{FF2B5EF4-FFF2-40B4-BE49-F238E27FC236}">
                <a16:creationId xmlns:a16="http://schemas.microsoft.com/office/drawing/2014/main" id="{9F9CB90C-CEA9-401E-AA30-B38DE37E20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8013" y="2816932"/>
            <a:ext cx="3159403" cy="2820258"/>
          </a:xfrm>
          <a:prstGeom prst="rect">
            <a:avLst/>
          </a:prstGeom>
        </p:spPr>
      </p:pic>
      <p:pic>
        <p:nvPicPr>
          <p:cNvPr id="11" name="図 10">
            <a:extLst>
              <a:ext uri="{FF2B5EF4-FFF2-40B4-BE49-F238E27FC236}">
                <a16:creationId xmlns:a16="http://schemas.microsoft.com/office/drawing/2014/main" id="{BD151CA6-C747-4D7F-9AB4-3E35936F3E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36" y="4293096"/>
            <a:ext cx="2158956" cy="2002887"/>
          </a:xfrm>
          <a:prstGeom prst="rect">
            <a:avLst/>
          </a:prstGeom>
        </p:spPr>
      </p:pic>
      <p:pic>
        <p:nvPicPr>
          <p:cNvPr id="13" name="図 12" descr="衣類, 持つ, クマ, ぬいぐるみ が含まれている画像&#10;&#10;自動的に生成された説明">
            <a:extLst>
              <a:ext uri="{FF2B5EF4-FFF2-40B4-BE49-F238E27FC236}">
                <a16:creationId xmlns:a16="http://schemas.microsoft.com/office/drawing/2014/main" id="{0B3B5641-863C-4310-B4B8-1A1E59C78C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9024" y="4869705"/>
            <a:ext cx="1024996" cy="1259595"/>
          </a:xfrm>
          <a:prstGeom prst="rect">
            <a:avLst/>
          </a:prstGeom>
        </p:spPr>
      </p:pic>
      <p:pic>
        <p:nvPicPr>
          <p:cNvPr id="17" name="図 16">
            <a:extLst>
              <a:ext uri="{FF2B5EF4-FFF2-40B4-BE49-F238E27FC236}">
                <a16:creationId xmlns:a16="http://schemas.microsoft.com/office/drawing/2014/main" id="{92E2BE3A-52E6-497F-8762-91EF38D84F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024932" y="4828089"/>
            <a:ext cx="1258900" cy="1342826"/>
          </a:xfrm>
          <a:prstGeom prst="rect">
            <a:avLst/>
          </a:prstGeom>
        </p:spPr>
      </p:pic>
      <p:pic>
        <p:nvPicPr>
          <p:cNvPr id="19" name="図 18" descr="時計, 部屋 が含まれている画像&#10;&#10;自動的に生成された説明">
            <a:extLst>
              <a:ext uri="{FF2B5EF4-FFF2-40B4-BE49-F238E27FC236}">
                <a16:creationId xmlns:a16="http://schemas.microsoft.com/office/drawing/2014/main" id="{D4A7030A-444E-4858-A6AE-667D16231773}"/>
              </a:ext>
            </a:extLst>
          </p:cNvPr>
          <p:cNvPicPr>
            <a:picLocks noChangeAspect="1"/>
          </p:cNvPicPr>
          <p:nvPr/>
        </p:nvPicPr>
        <p:blipFill rotWithShape="1">
          <a:blip r:embed="rId8">
            <a:extLst>
              <a:ext uri="{28A0092B-C50C-407E-A947-70E740481C1C}">
                <a14:useLocalDpi xmlns:a14="http://schemas.microsoft.com/office/drawing/2010/main" val="0"/>
              </a:ext>
            </a:extLst>
          </a:blip>
          <a:srcRect r="56158" b="66707"/>
          <a:stretch/>
        </p:blipFill>
        <p:spPr>
          <a:xfrm>
            <a:off x="3296816" y="2852936"/>
            <a:ext cx="1258900" cy="1121390"/>
          </a:xfrm>
          <a:prstGeom prst="rect">
            <a:avLst/>
          </a:prstGeom>
        </p:spPr>
      </p:pic>
    </p:spTree>
    <p:extLst>
      <p:ext uri="{BB962C8B-B14F-4D97-AF65-F5344CB8AC3E}">
        <p14:creationId xmlns:p14="http://schemas.microsoft.com/office/powerpoint/2010/main" val="2669308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1064568" y="3212976"/>
            <a:ext cx="7992888" cy="48463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560512" y="548680"/>
            <a:ext cx="4315605" cy="646331"/>
          </a:xfrm>
          <a:prstGeom prst="rect">
            <a:avLst/>
          </a:prstGeom>
          <a:noFill/>
        </p:spPr>
        <p:txBody>
          <a:bodyPr wrap="none" rtlCol="0">
            <a:spAutoFit/>
          </a:bodyPr>
          <a:lstStyle/>
          <a:p>
            <a:r>
              <a:rPr kumimoji="1" lang="ja-JP" altLang="en-US" sz="3600" dirty="0" smtClean="0"/>
              <a:t>地球環境悪化の認識</a:t>
            </a:r>
            <a:endParaRPr kumimoji="1" lang="ja-JP" altLang="en-US" sz="3600" dirty="0"/>
          </a:p>
        </p:txBody>
      </p:sp>
      <p:sp>
        <p:nvSpPr>
          <p:cNvPr id="4" name="四角形吹き出し 3"/>
          <p:cNvSpPr/>
          <p:nvPr/>
        </p:nvSpPr>
        <p:spPr>
          <a:xfrm>
            <a:off x="848544" y="1471152"/>
            <a:ext cx="2232248" cy="1350468"/>
          </a:xfrm>
          <a:prstGeom prst="wedgeRectCallout">
            <a:avLst>
              <a:gd name="adj1" fmla="val -32537"/>
              <a:gd name="adj2" fmla="val 86398"/>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1962</a:t>
            </a:r>
            <a:r>
              <a:rPr kumimoji="1" lang="ja-JP" altLang="en-US" dirty="0" smtClean="0"/>
              <a:t>年「沈黙の春」</a:t>
            </a:r>
            <a:endParaRPr kumimoji="1" lang="en-US" altLang="ja-JP" dirty="0" smtClean="0"/>
          </a:p>
          <a:p>
            <a:pPr algn="ctr"/>
            <a:r>
              <a:rPr kumimoji="1" lang="ja-JP" altLang="en-US" dirty="0" smtClean="0"/>
              <a:t>レイチェルカーソン</a:t>
            </a:r>
            <a:endParaRPr kumimoji="1" lang="en-US" altLang="ja-JP" dirty="0" smtClean="0"/>
          </a:p>
          <a:p>
            <a:pPr algn="ctr"/>
            <a:r>
              <a:rPr kumimoji="1" lang="ja-JP" altLang="en-US" dirty="0" smtClean="0"/>
              <a:t>農薬</a:t>
            </a:r>
            <a:r>
              <a:rPr kumimoji="1" lang="ja-JP" altLang="en-US" dirty="0"/>
              <a:t>汚染</a:t>
            </a:r>
            <a:r>
              <a:rPr kumimoji="1" lang="ja-JP" altLang="en-US" dirty="0" smtClean="0"/>
              <a:t>の恐怖</a:t>
            </a:r>
            <a:endParaRPr kumimoji="1" lang="en-US" altLang="ja-JP" dirty="0" smtClean="0"/>
          </a:p>
        </p:txBody>
      </p:sp>
      <p:sp>
        <p:nvSpPr>
          <p:cNvPr id="5" name="四角形吹き出し 4"/>
          <p:cNvSpPr/>
          <p:nvPr/>
        </p:nvSpPr>
        <p:spPr>
          <a:xfrm>
            <a:off x="1093033" y="4365104"/>
            <a:ext cx="2304256" cy="1656184"/>
          </a:xfrm>
          <a:prstGeom prst="wedgeRectCallout">
            <a:avLst>
              <a:gd name="adj1" fmla="val 1505"/>
              <a:gd name="adj2" fmla="val -10907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1972</a:t>
            </a:r>
            <a:r>
              <a:rPr kumimoji="1" lang="ja-JP" altLang="en-US" dirty="0" smtClean="0"/>
              <a:t>年</a:t>
            </a:r>
            <a:r>
              <a:rPr kumimoji="1" lang="en-US" altLang="ja-JP" dirty="0" smtClean="0"/>
              <a:t>『</a:t>
            </a:r>
            <a:r>
              <a:rPr kumimoji="1" lang="ja-JP" altLang="en-US" dirty="0" smtClean="0"/>
              <a:t>成長の限界</a:t>
            </a:r>
            <a:r>
              <a:rPr kumimoji="1" lang="en-US" altLang="ja-JP" dirty="0" smtClean="0"/>
              <a:t>』</a:t>
            </a:r>
          </a:p>
          <a:p>
            <a:pPr algn="ctr"/>
            <a:r>
              <a:rPr kumimoji="1" lang="ja-JP" altLang="en-US" dirty="0" smtClean="0"/>
              <a:t>ローマクラブ</a:t>
            </a:r>
            <a:endParaRPr kumimoji="1" lang="en-US" altLang="ja-JP" dirty="0" smtClean="0"/>
          </a:p>
          <a:p>
            <a:pPr algn="ctr"/>
            <a:r>
              <a:rPr kumimoji="1" lang="ja-JP" altLang="en-US" dirty="0" smtClean="0"/>
              <a:t>人口増加による経済崩壊を示唆</a:t>
            </a:r>
            <a:endParaRPr kumimoji="1" lang="ja-JP" altLang="en-US" dirty="0"/>
          </a:p>
        </p:txBody>
      </p:sp>
      <p:sp>
        <p:nvSpPr>
          <p:cNvPr id="6" name="四角形吹き出し 5"/>
          <p:cNvSpPr/>
          <p:nvPr/>
        </p:nvSpPr>
        <p:spPr>
          <a:xfrm>
            <a:off x="3400197" y="1471151"/>
            <a:ext cx="3384376" cy="1350469"/>
          </a:xfrm>
          <a:prstGeom prst="wedgeRectCallout">
            <a:avLst>
              <a:gd name="adj1" fmla="val -19698"/>
              <a:gd name="adj2" fmla="val 96893"/>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1990</a:t>
            </a:r>
            <a:r>
              <a:rPr kumimoji="1" lang="ja-JP" altLang="en-US" dirty="0"/>
              <a:t>年「</a:t>
            </a:r>
            <a:r>
              <a:rPr kumimoji="1" lang="en-US" altLang="ja-JP" dirty="0"/>
              <a:t>IPCC</a:t>
            </a:r>
            <a:r>
              <a:rPr kumimoji="1" lang="ja-JP" altLang="en-US" dirty="0"/>
              <a:t>第</a:t>
            </a:r>
            <a:r>
              <a:rPr kumimoji="1" lang="en-US" altLang="ja-JP" dirty="0"/>
              <a:t>1</a:t>
            </a:r>
            <a:r>
              <a:rPr kumimoji="1" lang="ja-JP" altLang="en-US" dirty="0"/>
              <a:t>次評価報告書</a:t>
            </a:r>
            <a:r>
              <a:rPr kumimoji="1" lang="ja-JP" altLang="en-US" dirty="0" smtClean="0"/>
              <a:t>」</a:t>
            </a:r>
            <a:endParaRPr kumimoji="1" lang="en-US" altLang="ja-JP" dirty="0" smtClean="0"/>
          </a:p>
          <a:p>
            <a:pPr algn="ctr"/>
            <a:r>
              <a:rPr kumimoji="1" lang="ja-JP" altLang="en-US" dirty="0" smtClean="0"/>
              <a:t>気候</a:t>
            </a:r>
            <a:r>
              <a:rPr kumimoji="1" lang="ja-JP" altLang="en-US" dirty="0"/>
              <a:t>変動に関する政府間</a:t>
            </a:r>
            <a:r>
              <a:rPr kumimoji="1" lang="ja-JP" altLang="en-US" dirty="0" smtClean="0"/>
              <a:t>パネル</a:t>
            </a:r>
            <a:endParaRPr kumimoji="1" lang="en-US" altLang="ja-JP" dirty="0" smtClean="0"/>
          </a:p>
          <a:p>
            <a:pPr algn="ctr"/>
            <a:r>
              <a:rPr kumimoji="1" lang="ja-JP" altLang="en-US" dirty="0" smtClean="0"/>
              <a:t>地球温暖化を示唆</a:t>
            </a:r>
            <a:endParaRPr kumimoji="1" lang="ja-JP" altLang="en-US" dirty="0"/>
          </a:p>
        </p:txBody>
      </p:sp>
      <p:sp>
        <p:nvSpPr>
          <p:cNvPr id="7" name="四角形吹き出し 6"/>
          <p:cNvSpPr/>
          <p:nvPr/>
        </p:nvSpPr>
        <p:spPr>
          <a:xfrm>
            <a:off x="6454385" y="4365103"/>
            <a:ext cx="2498576" cy="1656185"/>
          </a:xfrm>
          <a:prstGeom prst="wedgeRectCallout">
            <a:avLst>
              <a:gd name="adj1" fmla="val -94774"/>
              <a:gd name="adj2" fmla="val -99358"/>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1996</a:t>
            </a:r>
            <a:r>
              <a:rPr kumimoji="1" lang="ja-JP" altLang="en-US" dirty="0"/>
              <a:t>年「奪われ</a:t>
            </a:r>
            <a:r>
              <a:rPr kumimoji="1" lang="ja-JP" altLang="en-US" dirty="0" err="1"/>
              <a:t>し</a:t>
            </a:r>
            <a:r>
              <a:rPr kumimoji="1" lang="ja-JP" altLang="en-US" dirty="0"/>
              <a:t>未来</a:t>
            </a:r>
            <a:r>
              <a:rPr kumimoji="1" lang="ja-JP" altLang="en-US" dirty="0" smtClean="0"/>
              <a:t>」シーア</a:t>
            </a:r>
            <a:r>
              <a:rPr kumimoji="1" lang="ja-JP" altLang="en-US" dirty="0"/>
              <a:t>・</a:t>
            </a:r>
            <a:r>
              <a:rPr kumimoji="1" lang="ja-JP" altLang="en-US" dirty="0" smtClean="0"/>
              <a:t>コルボーン</a:t>
            </a:r>
            <a:endParaRPr kumimoji="1" lang="en-US" altLang="ja-JP" dirty="0"/>
          </a:p>
          <a:p>
            <a:pPr algn="ctr"/>
            <a:r>
              <a:rPr kumimoji="1" lang="ja-JP" altLang="en-US" dirty="0" smtClean="0"/>
              <a:t>環境ホルモンの恐怖</a:t>
            </a:r>
            <a:endParaRPr kumimoji="1" lang="ja-JP" altLang="en-US" dirty="0"/>
          </a:p>
        </p:txBody>
      </p:sp>
      <p:sp>
        <p:nvSpPr>
          <p:cNvPr id="8" name="四角形吹き出し 7"/>
          <p:cNvSpPr/>
          <p:nvPr/>
        </p:nvSpPr>
        <p:spPr>
          <a:xfrm>
            <a:off x="7042754" y="1471152"/>
            <a:ext cx="2476737" cy="1350469"/>
          </a:xfrm>
          <a:prstGeom prst="wedgeRectCallout">
            <a:avLst>
              <a:gd name="adj1" fmla="val -58461"/>
              <a:gd name="adj2" fmla="val 94056"/>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2006</a:t>
            </a:r>
            <a:r>
              <a:rPr kumimoji="1" lang="ja-JP" altLang="en-US" dirty="0"/>
              <a:t>年「不都合な真実</a:t>
            </a:r>
            <a:r>
              <a:rPr kumimoji="1" lang="ja-JP" altLang="en-US" dirty="0" smtClean="0"/>
              <a:t>」アル</a:t>
            </a:r>
            <a:r>
              <a:rPr kumimoji="1" lang="ja-JP" altLang="en-US" dirty="0"/>
              <a:t>・</a:t>
            </a:r>
            <a:r>
              <a:rPr kumimoji="1" lang="ja-JP" altLang="en-US" dirty="0" smtClean="0"/>
              <a:t>ゴア</a:t>
            </a:r>
            <a:endParaRPr kumimoji="1" lang="en-US" altLang="ja-JP" dirty="0" smtClean="0"/>
          </a:p>
          <a:p>
            <a:pPr algn="ctr"/>
            <a:r>
              <a:rPr kumimoji="1" lang="ja-JP" altLang="en-US" dirty="0"/>
              <a:t>「スターンレビュー</a:t>
            </a:r>
            <a:r>
              <a:rPr kumimoji="1" lang="ja-JP" altLang="en-US" dirty="0" smtClean="0"/>
              <a:t>」</a:t>
            </a:r>
            <a:endParaRPr kumimoji="1" lang="en-US" altLang="ja-JP" dirty="0" smtClean="0"/>
          </a:p>
          <a:p>
            <a:pPr algn="ctr"/>
            <a:r>
              <a:rPr kumimoji="1" lang="ja-JP" altLang="en-US" dirty="0" smtClean="0"/>
              <a:t>ニコライ</a:t>
            </a:r>
            <a:r>
              <a:rPr kumimoji="1" lang="ja-JP" altLang="en-US" dirty="0"/>
              <a:t>・スターン</a:t>
            </a:r>
          </a:p>
        </p:txBody>
      </p:sp>
      <p:sp>
        <p:nvSpPr>
          <p:cNvPr id="9" name="四角形吹き出し 8"/>
          <p:cNvSpPr/>
          <p:nvPr/>
        </p:nvSpPr>
        <p:spPr>
          <a:xfrm>
            <a:off x="3626829" y="4376869"/>
            <a:ext cx="2498576" cy="1644419"/>
          </a:xfrm>
          <a:prstGeom prst="wedgeRectCallout">
            <a:avLst>
              <a:gd name="adj1" fmla="val 9789"/>
              <a:gd name="adj2" fmla="val -99400"/>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1995</a:t>
            </a:r>
            <a:r>
              <a:rPr kumimoji="1" lang="ja-JP" altLang="en-US" dirty="0" smtClean="0"/>
              <a:t>年　</a:t>
            </a:r>
            <a:r>
              <a:rPr kumimoji="1" lang="en-US" altLang="ja-JP" dirty="0" smtClean="0"/>
              <a:t>COP</a:t>
            </a:r>
            <a:r>
              <a:rPr kumimoji="1" lang="ja-JP" altLang="en-US" dirty="0" smtClean="0"/>
              <a:t>１</a:t>
            </a:r>
            <a:endParaRPr kumimoji="1" lang="en-US" altLang="ja-JP" dirty="0" smtClean="0"/>
          </a:p>
          <a:p>
            <a:r>
              <a:rPr kumimoji="1" lang="ja-JP" altLang="en-US" dirty="0" smtClean="0"/>
              <a:t>第</a:t>
            </a:r>
            <a:r>
              <a:rPr kumimoji="1" lang="en-US" altLang="ja-JP" dirty="0" smtClean="0"/>
              <a:t>1</a:t>
            </a:r>
            <a:r>
              <a:rPr kumimoji="1" lang="ja-JP" altLang="en-US" dirty="0" smtClean="0"/>
              <a:t>回国連気候変動枠組条約締約国会議</a:t>
            </a:r>
            <a:endParaRPr kumimoji="1" lang="en-US" altLang="ja-JP" dirty="0" smtClean="0"/>
          </a:p>
          <a:p>
            <a:r>
              <a:rPr kumimoji="1" lang="ja-JP" altLang="en-US" dirty="0" smtClean="0"/>
              <a:t>気候変動に関する国際会議の開催</a:t>
            </a:r>
            <a:endParaRPr kumimoji="1" lang="ja-JP" altLang="en-US" dirty="0"/>
          </a:p>
        </p:txBody>
      </p:sp>
    </p:spTree>
    <p:extLst>
      <p:ext uri="{BB962C8B-B14F-4D97-AF65-F5344CB8AC3E}">
        <p14:creationId xmlns:p14="http://schemas.microsoft.com/office/powerpoint/2010/main" val="1888320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1064568" y="3212976"/>
            <a:ext cx="7992888" cy="48463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560512" y="548680"/>
            <a:ext cx="4315605" cy="646331"/>
          </a:xfrm>
          <a:prstGeom prst="rect">
            <a:avLst/>
          </a:prstGeom>
          <a:noFill/>
        </p:spPr>
        <p:txBody>
          <a:bodyPr wrap="none" rtlCol="0">
            <a:spAutoFit/>
          </a:bodyPr>
          <a:lstStyle/>
          <a:p>
            <a:r>
              <a:rPr kumimoji="1" lang="ja-JP" altLang="en-US" sz="3600" dirty="0" smtClean="0"/>
              <a:t>地球環境悪化の認識</a:t>
            </a:r>
            <a:endParaRPr kumimoji="1" lang="ja-JP" altLang="en-US" sz="3600" dirty="0"/>
          </a:p>
        </p:txBody>
      </p:sp>
      <p:sp>
        <p:nvSpPr>
          <p:cNvPr id="4" name="四角形吹き出し 3"/>
          <p:cNvSpPr/>
          <p:nvPr/>
        </p:nvSpPr>
        <p:spPr>
          <a:xfrm>
            <a:off x="848544" y="1471152"/>
            <a:ext cx="2232248" cy="1350468"/>
          </a:xfrm>
          <a:prstGeom prst="wedgeRectCallout">
            <a:avLst>
              <a:gd name="adj1" fmla="val -32537"/>
              <a:gd name="adj2" fmla="val 86398"/>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chemeClr val="bg1">
                    <a:lumMod val="85000"/>
                  </a:schemeClr>
                </a:solidFill>
              </a:rPr>
              <a:t>1962</a:t>
            </a:r>
            <a:r>
              <a:rPr kumimoji="1" lang="ja-JP" altLang="en-US" dirty="0" smtClean="0">
                <a:solidFill>
                  <a:schemeClr val="bg1">
                    <a:lumMod val="85000"/>
                  </a:schemeClr>
                </a:solidFill>
              </a:rPr>
              <a:t>年「沈黙の春」</a:t>
            </a:r>
            <a:endParaRPr kumimoji="1" lang="en-US" altLang="ja-JP" dirty="0" smtClean="0">
              <a:solidFill>
                <a:schemeClr val="bg1">
                  <a:lumMod val="85000"/>
                </a:schemeClr>
              </a:solidFill>
            </a:endParaRPr>
          </a:p>
          <a:p>
            <a:pPr algn="ctr"/>
            <a:r>
              <a:rPr kumimoji="1" lang="ja-JP" altLang="en-US" dirty="0" smtClean="0">
                <a:solidFill>
                  <a:schemeClr val="bg1">
                    <a:lumMod val="85000"/>
                  </a:schemeClr>
                </a:solidFill>
              </a:rPr>
              <a:t>レイチェルカーソン</a:t>
            </a:r>
            <a:endParaRPr kumimoji="1" lang="en-US" altLang="ja-JP" dirty="0" smtClean="0">
              <a:solidFill>
                <a:schemeClr val="bg1">
                  <a:lumMod val="85000"/>
                </a:schemeClr>
              </a:solidFill>
            </a:endParaRPr>
          </a:p>
          <a:p>
            <a:pPr algn="ctr"/>
            <a:r>
              <a:rPr kumimoji="1" lang="ja-JP" altLang="en-US" dirty="0" smtClean="0">
                <a:solidFill>
                  <a:schemeClr val="bg1">
                    <a:lumMod val="85000"/>
                  </a:schemeClr>
                </a:solidFill>
              </a:rPr>
              <a:t>農薬</a:t>
            </a:r>
            <a:r>
              <a:rPr kumimoji="1" lang="ja-JP" altLang="en-US" dirty="0">
                <a:solidFill>
                  <a:schemeClr val="bg1">
                    <a:lumMod val="85000"/>
                  </a:schemeClr>
                </a:solidFill>
              </a:rPr>
              <a:t>汚染</a:t>
            </a:r>
            <a:r>
              <a:rPr kumimoji="1" lang="ja-JP" altLang="en-US" dirty="0" smtClean="0">
                <a:solidFill>
                  <a:schemeClr val="bg1">
                    <a:lumMod val="85000"/>
                  </a:schemeClr>
                </a:solidFill>
              </a:rPr>
              <a:t>の恐怖</a:t>
            </a:r>
            <a:endParaRPr kumimoji="1" lang="en-US" altLang="ja-JP" dirty="0" smtClean="0">
              <a:solidFill>
                <a:schemeClr val="bg1">
                  <a:lumMod val="85000"/>
                </a:schemeClr>
              </a:solidFill>
            </a:endParaRPr>
          </a:p>
        </p:txBody>
      </p:sp>
      <p:sp>
        <p:nvSpPr>
          <p:cNvPr id="5" name="四角形吹き出し 4"/>
          <p:cNvSpPr/>
          <p:nvPr/>
        </p:nvSpPr>
        <p:spPr>
          <a:xfrm>
            <a:off x="1093033" y="4365104"/>
            <a:ext cx="2304256" cy="1656184"/>
          </a:xfrm>
          <a:prstGeom prst="wedgeRectCallout">
            <a:avLst>
              <a:gd name="adj1" fmla="val 1505"/>
              <a:gd name="adj2" fmla="val -109077"/>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chemeClr val="bg1">
                    <a:lumMod val="85000"/>
                  </a:schemeClr>
                </a:solidFill>
              </a:rPr>
              <a:t>1972</a:t>
            </a:r>
            <a:r>
              <a:rPr kumimoji="1" lang="ja-JP" altLang="en-US" dirty="0" smtClean="0">
                <a:solidFill>
                  <a:schemeClr val="bg1">
                    <a:lumMod val="85000"/>
                  </a:schemeClr>
                </a:solidFill>
              </a:rPr>
              <a:t>年</a:t>
            </a:r>
            <a:r>
              <a:rPr kumimoji="1" lang="en-US" altLang="ja-JP" dirty="0" smtClean="0">
                <a:solidFill>
                  <a:schemeClr val="bg1">
                    <a:lumMod val="85000"/>
                  </a:schemeClr>
                </a:solidFill>
              </a:rPr>
              <a:t>『</a:t>
            </a:r>
            <a:r>
              <a:rPr kumimoji="1" lang="ja-JP" altLang="en-US" dirty="0" smtClean="0">
                <a:solidFill>
                  <a:schemeClr val="bg1">
                    <a:lumMod val="85000"/>
                  </a:schemeClr>
                </a:solidFill>
              </a:rPr>
              <a:t>成長の限界</a:t>
            </a:r>
            <a:r>
              <a:rPr kumimoji="1" lang="en-US" altLang="ja-JP" dirty="0" smtClean="0">
                <a:solidFill>
                  <a:schemeClr val="bg1">
                    <a:lumMod val="85000"/>
                  </a:schemeClr>
                </a:solidFill>
              </a:rPr>
              <a:t>』</a:t>
            </a:r>
          </a:p>
          <a:p>
            <a:pPr algn="ctr"/>
            <a:r>
              <a:rPr kumimoji="1" lang="ja-JP" altLang="en-US" dirty="0" smtClean="0">
                <a:solidFill>
                  <a:schemeClr val="bg1">
                    <a:lumMod val="85000"/>
                  </a:schemeClr>
                </a:solidFill>
              </a:rPr>
              <a:t>ローマクラブ</a:t>
            </a:r>
            <a:endParaRPr kumimoji="1" lang="en-US" altLang="ja-JP" dirty="0" smtClean="0">
              <a:solidFill>
                <a:schemeClr val="bg1">
                  <a:lumMod val="85000"/>
                </a:schemeClr>
              </a:solidFill>
            </a:endParaRPr>
          </a:p>
          <a:p>
            <a:pPr algn="ctr"/>
            <a:r>
              <a:rPr kumimoji="1" lang="ja-JP" altLang="en-US" dirty="0" smtClean="0">
                <a:solidFill>
                  <a:schemeClr val="bg1">
                    <a:lumMod val="85000"/>
                  </a:schemeClr>
                </a:solidFill>
              </a:rPr>
              <a:t>人口増加による経済崩壊を示唆</a:t>
            </a:r>
            <a:endParaRPr kumimoji="1" lang="ja-JP" altLang="en-US" dirty="0">
              <a:solidFill>
                <a:schemeClr val="bg1">
                  <a:lumMod val="85000"/>
                </a:schemeClr>
              </a:solidFill>
            </a:endParaRPr>
          </a:p>
        </p:txBody>
      </p:sp>
      <p:sp>
        <p:nvSpPr>
          <p:cNvPr id="6" name="四角形吹き出し 5"/>
          <p:cNvSpPr/>
          <p:nvPr/>
        </p:nvSpPr>
        <p:spPr>
          <a:xfrm>
            <a:off x="3400197" y="1471151"/>
            <a:ext cx="3384376" cy="1350469"/>
          </a:xfrm>
          <a:prstGeom prst="wedgeRectCallout">
            <a:avLst>
              <a:gd name="adj1" fmla="val -19698"/>
              <a:gd name="adj2" fmla="val 96893"/>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bg1">
                    <a:lumMod val="85000"/>
                  </a:schemeClr>
                </a:solidFill>
              </a:rPr>
              <a:t>1990</a:t>
            </a:r>
            <a:r>
              <a:rPr kumimoji="1" lang="ja-JP" altLang="en-US" dirty="0">
                <a:solidFill>
                  <a:schemeClr val="bg1">
                    <a:lumMod val="85000"/>
                  </a:schemeClr>
                </a:solidFill>
              </a:rPr>
              <a:t>年「</a:t>
            </a:r>
            <a:r>
              <a:rPr kumimoji="1" lang="en-US" altLang="ja-JP" dirty="0">
                <a:solidFill>
                  <a:schemeClr val="bg1">
                    <a:lumMod val="85000"/>
                  </a:schemeClr>
                </a:solidFill>
              </a:rPr>
              <a:t>IPCC</a:t>
            </a:r>
            <a:r>
              <a:rPr kumimoji="1" lang="ja-JP" altLang="en-US" dirty="0">
                <a:solidFill>
                  <a:schemeClr val="bg1">
                    <a:lumMod val="85000"/>
                  </a:schemeClr>
                </a:solidFill>
              </a:rPr>
              <a:t>第</a:t>
            </a:r>
            <a:r>
              <a:rPr kumimoji="1" lang="en-US" altLang="ja-JP" dirty="0">
                <a:solidFill>
                  <a:schemeClr val="bg1">
                    <a:lumMod val="85000"/>
                  </a:schemeClr>
                </a:solidFill>
              </a:rPr>
              <a:t>1</a:t>
            </a:r>
            <a:r>
              <a:rPr kumimoji="1" lang="ja-JP" altLang="en-US" dirty="0">
                <a:solidFill>
                  <a:schemeClr val="bg1">
                    <a:lumMod val="85000"/>
                  </a:schemeClr>
                </a:solidFill>
              </a:rPr>
              <a:t>次評価報告書</a:t>
            </a:r>
            <a:r>
              <a:rPr kumimoji="1" lang="ja-JP" altLang="en-US" dirty="0" smtClean="0">
                <a:solidFill>
                  <a:schemeClr val="bg1">
                    <a:lumMod val="85000"/>
                  </a:schemeClr>
                </a:solidFill>
              </a:rPr>
              <a:t>」</a:t>
            </a:r>
            <a:endParaRPr kumimoji="1" lang="en-US" altLang="ja-JP" dirty="0" smtClean="0">
              <a:solidFill>
                <a:schemeClr val="bg1">
                  <a:lumMod val="85000"/>
                </a:schemeClr>
              </a:solidFill>
            </a:endParaRPr>
          </a:p>
          <a:p>
            <a:pPr algn="ctr"/>
            <a:r>
              <a:rPr kumimoji="1" lang="ja-JP" altLang="en-US" dirty="0" smtClean="0">
                <a:solidFill>
                  <a:schemeClr val="bg1">
                    <a:lumMod val="85000"/>
                  </a:schemeClr>
                </a:solidFill>
              </a:rPr>
              <a:t>気候</a:t>
            </a:r>
            <a:r>
              <a:rPr kumimoji="1" lang="ja-JP" altLang="en-US" dirty="0">
                <a:solidFill>
                  <a:schemeClr val="bg1">
                    <a:lumMod val="85000"/>
                  </a:schemeClr>
                </a:solidFill>
              </a:rPr>
              <a:t>変動に関する政府間</a:t>
            </a:r>
            <a:r>
              <a:rPr kumimoji="1" lang="ja-JP" altLang="en-US" dirty="0" smtClean="0">
                <a:solidFill>
                  <a:schemeClr val="bg1">
                    <a:lumMod val="85000"/>
                  </a:schemeClr>
                </a:solidFill>
              </a:rPr>
              <a:t>パネル</a:t>
            </a:r>
            <a:endParaRPr kumimoji="1" lang="en-US" altLang="ja-JP" dirty="0" smtClean="0">
              <a:solidFill>
                <a:schemeClr val="bg1">
                  <a:lumMod val="85000"/>
                </a:schemeClr>
              </a:solidFill>
            </a:endParaRPr>
          </a:p>
          <a:p>
            <a:pPr algn="ctr"/>
            <a:r>
              <a:rPr kumimoji="1" lang="ja-JP" altLang="en-US" dirty="0" smtClean="0">
                <a:solidFill>
                  <a:schemeClr val="bg1">
                    <a:lumMod val="85000"/>
                  </a:schemeClr>
                </a:solidFill>
              </a:rPr>
              <a:t>地球温暖化を示唆</a:t>
            </a:r>
            <a:endParaRPr kumimoji="1" lang="ja-JP" altLang="en-US" dirty="0">
              <a:solidFill>
                <a:schemeClr val="bg1">
                  <a:lumMod val="85000"/>
                </a:schemeClr>
              </a:solidFill>
            </a:endParaRPr>
          </a:p>
        </p:txBody>
      </p:sp>
      <p:sp>
        <p:nvSpPr>
          <p:cNvPr id="7" name="四角形吹き出し 6"/>
          <p:cNvSpPr/>
          <p:nvPr/>
        </p:nvSpPr>
        <p:spPr>
          <a:xfrm>
            <a:off x="6454385" y="4365103"/>
            <a:ext cx="2498576" cy="1656185"/>
          </a:xfrm>
          <a:prstGeom prst="wedgeRectCallout">
            <a:avLst>
              <a:gd name="adj1" fmla="val -94774"/>
              <a:gd name="adj2" fmla="val -99358"/>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bg1">
                    <a:lumMod val="85000"/>
                  </a:schemeClr>
                </a:solidFill>
              </a:rPr>
              <a:t>1996</a:t>
            </a:r>
            <a:r>
              <a:rPr kumimoji="1" lang="ja-JP" altLang="en-US" dirty="0">
                <a:solidFill>
                  <a:schemeClr val="bg1">
                    <a:lumMod val="85000"/>
                  </a:schemeClr>
                </a:solidFill>
              </a:rPr>
              <a:t>年「奪われ</a:t>
            </a:r>
            <a:r>
              <a:rPr kumimoji="1" lang="ja-JP" altLang="en-US" dirty="0" err="1">
                <a:solidFill>
                  <a:schemeClr val="bg1">
                    <a:lumMod val="85000"/>
                  </a:schemeClr>
                </a:solidFill>
              </a:rPr>
              <a:t>し</a:t>
            </a:r>
            <a:r>
              <a:rPr kumimoji="1" lang="ja-JP" altLang="en-US" dirty="0">
                <a:solidFill>
                  <a:schemeClr val="bg1">
                    <a:lumMod val="85000"/>
                  </a:schemeClr>
                </a:solidFill>
              </a:rPr>
              <a:t>未来</a:t>
            </a:r>
            <a:r>
              <a:rPr kumimoji="1" lang="ja-JP" altLang="en-US" dirty="0" smtClean="0">
                <a:solidFill>
                  <a:schemeClr val="bg1">
                    <a:lumMod val="85000"/>
                  </a:schemeClr>
                </a:solidFill>
              </a:rPr>
              <a:t>」シーア</a:t>
            </a:r>
            <a:r>
              <a:rPr kumimoji="1" lang="ja-JP" altLang="en-US" dirty="0">
                <a:solidFill>
                  <a:schemeClr val="bg1">
                    <a:lumMod val="85000"/>
                  </a:schemeClr>
                </a:solidFill>
              </a:rPr>
              <a:t>・</a:t>
            </a:r>
            <a:r>
              <a:rPr kumimoji="1" lang="ja-JP" altLang="en-US" dirty="0" smtClean="0">
                <a:solidFill>
                  <a:schemeClr val="bg1">
                    <a:lumMod val="85000"/>
                  </a:schemeClr>
                </a:solidFill>
              </a:rPr>
              <a:t>コルボーン</a:t>
            </a:r>
            <a:endParaRPr kumimoji="1" lang="en-US" altLang="ja-JP" dirty="0">
              <a:solidFill>
                <a:schemeClr val="bg1">
                  <a:lumMod val="85000"/>
                </a:schemeClr>
              </a:solidFill>
            </a:endParaRPr>
          </a:p>
          <a:p>
            <a:pPr algn="ctr"/>
            <a:r>
              <a:rPr kumimoji="1" lang="ja-JP" altLang="en-US" dirty="0" smtClean="0">
                <a:solidFill>
                  <a:schemeClr val="bg1">
                    <a:lumMod val="85000"/>
                  </a:schemeClr>
                </a:solidFill>
              </a:rPr>
              <a:t>環境ホルモンの恐怖</a:t>
            </a:r>
            <a:endParaRPr kumimoji="1" lang="ja-JP" altLang="en-US" dirty="0">
              <a:solidFill>
                <a:schemeClr val="bg1">
                  <a:lumMod val="85000"/>
                </a:schemeClr>
              </a:solidFill>
            </a:endParaRPr>
          </a:p>
        </p:txBody>
      </p:sp>
      <p:sp>
        <p:nvSpPr>
          <p:cNvPr id="8" name="四角形吹き出し 7"/>
          <p:cNvSpPr/>
          <p:nvPr/>
        </p:nvSpPr>
        <p:spPr>
          <a:xfrm>
            <a:off x="7042754" y="1471152"/>
            <a:ext cx="2476737" cy="1350469"/>
          </a:xfrm>
          <a:prstGeom prst="wedgeRectCallout">
            <a:avLst>
              <a:gd name="adj1" fmla="val -58461"/>
              <a:gd name="adj2" fmla="val 94056"/>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bg1">
                    <a:lumMod val="85000"/>
                  </a:schemeClr>
                </a:solidFill>
              </a:rPr>
              <a:t>2006</a:t>
            </a:r>
            <a:r>
              <a:rPr kumimoji="1" lang="ja-JP" altLang="en-US" dirty="0">
                <a:solidFill>
                  <a:schemeClr val="bg1">
                    <a:lumMod val="85000"/>
                  </a:schemeClr>
                </a:solidFill>
              </a:rPr>
              <a:t>年「不都合な真実</a:t>
            </a:r>
            <a:r>
              <a:rPr kumimoji="1" lang="ja-JP" altLang="en-US" dirty="0" smtClean="0">
                <a:solidFill>
                  <a:schemeClr val="bg1">
                    <a:lumMod val="85000"/>
                  </a:schemeClr>
                </a:solidFill>
              </a:rPr>
              <a:t>」アル</a:t>
            </a:r>
            <a:r>
              <a:rPr kumimoji="1" lang="ja-JP" altLang="en-US" dirty="0">
                <a:solidFill>
                  <a:schemeClr val="bg1">
                    <a:lumMod val="85000"/>
                  </a:schemeClr>
                </a:solidFill>
              </a:rPr>
              <a:t>・</a:t>
            </a:r>
            <a:r>
              <a:rPr kumimoji="1" lang="ja-JP" altLang="en-US" dirty="0" smtClean="0">
                <a:solidFill>
                  <a:schemeClr val="bg1">
                    <a:lumMod val="85000"/>
                  </a:schemeClr>
                </a:solidFill>
              </a:rPr>
              <a:t>ゴア</a:t>
            </a:r>
            <a:endParaRPr kumimoji="1" lang="en-US" altLang="ja-JP" dirty="0" smtClean="0">
              <a:solidFill>
                <a:schemeClr val="bg1">
                  <a:lumMod val="85000"/>
                </a:schemeClr>
              </a:solidFill>
            </a:endParaRPr>
          </a:p>
          <a:p>
            <a:pPr algn="ctr"/>
            <a:r>
              <a:rPr kumimoji="1" lang="ja-JP" altLang="en-US" dirty="0">
                <a:solidFill>
                  <a:schemeClr val="bg1">
                    <a:lumMod val="85000"/>
                  </a:schemeClr>
                </a:solidFill>
              </a:rPr>
              <a:t>「スターンレビュー</a:t>
            </a:r>
            <a:r>
              <a:rPr kumimoji="1" lang="ja-JP" altLang="en-US" dirty="0" smtClean="0">
                <a:solidFill>
                  <a:schemeClr val="bg1">
                    <a:lumMod val="85000"/>
                  </a:schemeClr>
                </a:solidFill>
              </a:rPr>
              <a:t>」</a:t>
            </a:r>
            <a:endParaRPr kumimoji="1" lang="en-US" altLang="ja-JP" dirty="0" smtClean="0">
              <a:solidFill>
                <a:schemeClr val="bg1">
                  <a:lumMod val="85000"/>
                </a:schemeClr>
              </a:solidFill>
            </a:endParaRPr>
          </a:p>
          <a:p>
            <a:pPr algn="ctr"/>
            <a:r>
              <a:rPr kumimoji="1" lang="ja-JP" altLang="en-US" dirty="0" smtClean="0">
                <a:solidFill>
                  <a:schemeClr val="bg1">
                    <a:lumMod val="85000"/>
                  </a:schemeClr>
                </a:solidFill>
              </a:rPr>
              <a:t>ニコライ</a:t>
            </a:r>
            <a:r>
              <a:rPr kumimoji="1" lang="ja-JP" altLang="en-US" dirty="0">
                <a:solidFill>
                  <a:schemeClr val="bg1">
                    <a:lumMod val="85000"/>
                  </a:schemeClr>
                </a:solidFill>
              </a:rPr>
              <a:t>・スターン</a:t>
            </a:r>
          </a:p>
        </p:txBody>
      </p:sp>
      <p:sp>
        <p:nvSpPr>
          <p:cNvPr id="9" name="四角形吹き出し 8"/>
          <p:cNvSpPr/>
          <p:nvPr/>
        </p:nvSpPr>
        <p:spPr>
          <a:xfrm>
            <a:off x="3626829" y="4376869"/>
            <a:ext cx="2498576" cy="1644419"/>
          </a:xfrm>
          <a:prstGeom prst="wedgeRectCallout">
            <a:avLst>
              <a:gd name="adj1" fmla="val 9789"/>
              <a:gd name="adj2" fmla="val -99400"/>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chemeClr val="bg1">
                    <a:lumMod val="85000"/>
                  </a:schemeClr>
                </a:solidFill>
              </a:rPr>
              <a:t>1995</a:t>
            </a:r>
            <a:r>
              <a:rPr kumimoji="1" lang="ja-JP" altLang="en-US" dirty="0" smtClean="0">
                <a:solidFill>
                  <a:schemeClr val="bg1">
                    <a:lumMod val="85000"/>
                  </a:schemeClr>
                </a:solidFill>
              </a:rPr>
              <a:t>年　</a:t>
            </a:r>
            <a:r>
              <a:rPr kumimoji="1" lang="en-US" altLang="ja-JP" dirty="0" smtClean="0">
                <a:solidFill>
                  <a:schemeClr val="bg1">
                    <a:lumMod val="85000"/>
                  </a:schemeClr>
                </a:solidFill>
              </a:rPr>
              <a:t>COP</a:t>
            </a:r>
            <a:r>
              <a:rPr kumimoji="1" lang="ja-JP" altLang="en-US" dirty="0" smtClean="0">
                <a:solidFill>
                  <a:schemeClr val="bg1">
                    <a:lumMod val="85000"/>
                  </a:schemeClr>
                </a:solidFill>
              </a:rPr>
              <a:t>１</a:t>
            </a:r>
            <a:endParaRPr kumimoji="1" lang="en-US" altLang="ja-JP" dirty="0" smtClean="0">
              <a:solidFill>
                <a:schemeClr val="bg1">
                  <a:lumMod val="85000"/>
                </a:schemeClr>
              </a:solidFill>
            </a:endParaRPr>
          </a:p>
          <a:p>
            <a:r>
              <a:rPr kumimoji="1" lang="ja-JP" altLang="en-US" dirty="0" smtClean="0">
                <a:solidFill>
                  <a:schemeClr val="bg1">
                    <a:lumMod val="85000"/>
                  </a:schemeClr>
                </a:solidFill>
              </a:rPr>
              <a:t>第</a:t>
            </a:r>
            <a:r>
              <a:rPr kumimoji="1" lang="en-US" altLang="ja-JP" dirty="0" smtClean="0">
                <a:solidFill>
                  <a:schemeClr val="bg1">
                    <a:lumMod val="85000"/>
                  </a:schemeClr>
                </a:solidFill>
              </a:rPr>
              <a:t>1</a:t>
            </a:r>
            <a:r>
              <a:rPr kumimoji="1" lang="ja-JP" altLang="en-US" dirty="0" smtClean="0">
                <a:solidFill>
                  <a:schemeClr val="bg1">
                    <a:lumMod val="85000"/>
                  </a:schemeClr>
                </a:solidFill>
              </a:rPr>
              <a:t>回国連気候変動枠組条約締約国会議</a:t>
            </a:r>
            <a:endParaRPr kumimoji="1" lang="en-US" altLang="ja-JP" dirty="0" smtClean="0">
              <a:solidFill>
                <a:schemeClr val="bg1">
                  <a:lumMod val="85000"/>
                </a:schemeClr>
              </a:solidFill>
            </a:endParaRPr>
          </a:p>
          <a:p>
            <a:r>
              <a:rPr kumimoji="1" lang="ja-JP" altLang="en-US" dirty="0" smtClean="0">
                <a:solidFill>
                  <a:schemeClr val="bg1">
                    <a:lumMod val="85000"/>
                  </a:schemeClr>
                </a:solidFill>
              </a:rPr>
              <a:t>気候変動に関する国際会議の開催</a:t>
            </a:r>
            <a:endParaRPr kumimoji="1" lang="ja-JP" altLang="en-US" dirty="0">
              <a:solidFill>
                <a:schemeClr val="bg1">
                  <a:lumMod val="85000"/>
                </a:schemeClr>
              </a:solidFill>
            </a:endParaRPr>
          </a:p>
        </p:txBody>
      </p:sp>
      <p:sp>
        <p:nvSpPr>
          <p:cNvPr id="11" name="四角形吹き出し 10"/>
          <p:cNvSpPr/>
          <p:nvPr/>
        </p:nvSpPr>
        <p:spPr>
          <a:xfrm>
            <a:off x="1424608" y="1471151"/>
            <a:ext cx="2282552" cy="1350469"/>
          </a:xfrm>
          <a:prstGeom prst="wedgeRectCallout">
            <a:avLst>
              <a:gd name="adj1" fmla="val 14160"/>
              <a:gd name="adj2" fmla="val 89188"/>
            </a:avLst>
          </a:prstGeom>
          <a:solidFill>
            <a:srgbClr val="FFFF00"/>
          </a:solidFill>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2000" dirty="0" smtClean="0">
                <a:solidFill>
                  <a:schemeClr val="tx1"/>
                </a:solidFill>
              </a:rPr>
              <a:t>1980</a:t>
            </a:r>
            <a:r>
              <a:rPr kumimoji="1" lang="ja-JP" altLang="en-US" sz="2000" dirty="0" smtClean="0">
                <a:solidFill>
                  <a:schemeClr val="tx1"/>
                </a:solidFill>
              </a:rPr>
              <a:t>年</a:t>
            </a:r>
            <a:endParaRPr kumimoji="1" lang="en-US" altLang="ja-JP" sz="2000" dirty="0" smtClean="0">
              <a:solidFill>
                <a:schemeClr val="tx1"/>
              </a:solidFill>
            </a:endParaRPr>
          </a:p>
          <a:p>
            <a:pPr algn="ctr"/>
            <a:r>
              <a:rPr kumimoji="1" lang="ja-JP" altLang="en-US" sz="2000" dirty="0" smtClean="0">
                <a:solidFill>
                  <a:schemeClr val="tx1"/>
                </a:solidFill>
              </a:rPr>
              <a:t>世界保全戦略</a:t>
            </a:r>
            <a:endParaRPr kumimoji="1" lang="en-US" altLang="ja-JP" sz="2000" dirty="0" smtClean="0">
              <a:solidFill>
                <a:schemeClr val="tx1"/>
              </a:solidFill>
            </a:endParaRPr>
          </a:p>
          <a:p>
            <a:pPr algn="ctr"/>
            <a:r>
              <a:rPr kumimoji="1" lang="ja-JP" altLang="en-US" sz="2000" dirty="0" smtClean="0">
                <a:solidFill>
                  <a:schemeClr val="tx1"/>
                </a:solidFill>
              </a:rPr>
              <a:t>「</a:t>
            </a:r>
            <a:r>
              <a:rPr kumimoji="1" lang="ja-JP" altLang="en-US" sz="2400" b="1" dirty="0" smtClean="0">
                <a:solidFill>
                  <a:srgbClr val="FF0000"/>
                </a:solidFill>
              </a:rPr>
              <a:t>持続可能</a:t>
            </a:r>
            <a:r>
              <a:rPr kumimoji="1" lang="ja-JP" altLang="en-US" sz="2000" dirty="0" smtClean="0">
                <a:solidFill>
                  <a:schemeClr val="tx1"/>
                </a:solidFill>
              </a:rPr>
              <a:t>」登場</a:t>
            </a:r>
            <a:endParaRPr kumimoji="1" lang="ja-JP" altLang="en-US" sz="2000" dirty="0">
              <a:solidFill>
                <a:schemeClr val="tx1"/>
              </a:solidFill>
            </a:endParaRPr>
          </a:p>
        </p:txBody>
      </p:sp>
      <p:sp>
        <p:nvSpPr>
          <p:cNvPr id="12" name="四角形吹き出し 11"/>
          <p:cNvSpPr/>
          <p:nvPr/>
        </p:nvSpPr>
        <p:spPr>
          <a:xfrm>
            <a:off x="4026564" y="1471150"/>
            <a:ext cx="2870652" cy="1350470"/>
          </a:xfrm>
          <a:prstGeom prst="wedgeRectCallout">
            <a:avLst>
              <a:gd name="adj1" fmla="val -21614"/>
              <a:gd name="adj2" fmla="val 95664"/>
            </a:avLst>
          </a:prstGeom>
          <a:solidFill>
            <a:srgbClr val="FFFF00"/>
          </a:solidFill>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2000" dirty="0" smtClean="0">
                <a:solidFill>
                  <a:schemeClr val="tx1"/>
                </a:solidFill>
              </a:rPr>
              <a:t>1992</a:t>
            </a:r>
            <a:r>
              <a:rPr kumimoji="1" lang="ja-JP" altLang="en-US" sz="2000" dirty="0" smtClean="0">
                <a:solidFill>
                  <a:schemeClr val="tx1"/>
                </a:solidFill>
              </a:rPr>
              <a:t>年</a:t>
            </a:r>
            <a:endParaRPr kumimoji="1" lang="en-US" altLang="ja-JP" sz="2000" dirty="0" smtClean="0">
              <a:solidFill>
                <a:schemeClr val="tx1"/>
              </a:solidFill>
            </a:endParaRPr>
          </a:p>
          <a:p>
            <a:pPr algn="ctr"/>
            <a:r>
              <a:rPr kumimoji="1" lang="ja-JP" altLang="en-US" sz="2400" b="1" dirty="0" smtClean="0">
                <a:solidFill>
                  <a:srgbClr val="FF0000"/>
                </a:solidFill>
              </a:rPr>
              <a:t>地球サミット</a:t>
            </a:r>
            <a:endParaRPr kumimoji="1" lang="en-US" altLang="ja-JP" sz="2400" b="1" dirty="0" smtClean="0">
              <a:solidFill>
                <a:srgbClr val="FF0000"/>
              </a:solidFill>
            </a:endParaRPr>
          </a:p>
          <a:p>
            <a:pPr algn="ctr"/>
            <a:r>
              <a:rPr kumimoji="1" lang="ja-JP" altLang="en-US" sz="2000" dirty="0" smtClean="0">
                <a:solidFill>
                  <a:schemeClr val="tx1"/>
                </a:solidFill>
              </a:rPr>
              <a:t>リオ宣言・</a:t>
            </a:r>
            <a:r>
              <a:rPr kumimoji="1" lang="ja-JP" altLang="en-US" sz="2400" b="1" dirty="0" smtClean="0">
                <a:solidFill>
                  <a:srgbClr val="FF0000"/>
                </a:solidFill>
              </a:rPr>
              <a:t>アジェンダ</a:t>
            </a:r>
            <a:r>
              <a:rPr kumimoji="1" lang="en-US" altLang="ja-JP" sz="2400" b="1" dirty="0" smtClean="0">
                <a:solidFill>
                  <a:srgbClr val="FF0000"/>
                </a:solidFill>
              </a:rPr>
              <a:t>21</a:t>
            </a:r>
          </a:p>
          <a:p>
            <a:pPr algn="ctr"/>
            <a:endParaRPr kumimoji="1" lang="ja-JP" altLang="en-US" sz="2000" dirty="0">
              <a:solidFill>
                <a:schemeClr val="tx1"/>
              </a:solidFill>
            </a:endParaRPr>
          </a:p>
        </p:txBody>
      </p:sp>
      <p:sp>
        <p:nvSpPr>
          <p:cNvPr id="13" name="四角形吹き出し 12"/>
          <p:cNvSpPr/>
          <p:nvPr/>
        </p:nvSpPr>
        <p:spPr>
          <a:xfrm>
            <a:off x="5025009" y="4365104"/>
            <a:ext cx="3024335" cy="1350470"/>
          </a:xfrm>
          <a:prstGeom prst="wedgeRectCallout">
            <a:avLst>
              <a:gd name="adj1" fmla="val -15813"/>
              <a:gd name="adj2" fmla="val -108847"/>
            </a:avLst>
          </a:prstGeom>
          <a:solidFill>
            <a:srgbClr val="FFFF00"/>
          </a:solidFill>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2000" dirty="0">
                <a:solidFill>
                  <a:schemeClr val="tx1"/>
                </a:solidFill>
              </a:rPr>
              <a:t>200</a:t>
            </a:r>
            <a:r>
              <a:rPr kumimoji="1" lang="en-US" altLang="ja-JP" sz="2000" dirty="0" smtClean="0">
                <a:solidFill>
                  <a:schemeClr val="tx1"/>
                </a:solidFill>
              </a:rPr>
              <a:t>2</a:t>
            </a:r>
            <a:r>
              <a:rPr kumimoji="1" lang="ja-JP" altLang="en-US" sz="2000" dirty="0" smtClean="0">
                <a:solidFill>
                  <a:schemeClr val="tx1"/>
                </a:solidFill>
              </a:rPr>
              <a:t>年</a:t>
            </a:r>
            <a:endParaRPr kumimoji="1" lang="en-US" altLang="ja-JP" sz="2000" dirty="0" smtClean="0">
              <a:solidFill>
                <a:schemeClr val="tx1"/>
              </a:solidFill>
            </a:endParaRPr>
          </a:p>
          <a:p>
            <a:pPr algn="ctr"/>
            <a:r>
              <a:rPr kumimoji="1" lang="ja-JP" altLang="en-US" sz="2000" dirty="0">
                <a:solidFill>
                  <a:schemeClr val="tx1"/>
                </a:solidFill>
              </a:rPr>
              <a:t>持続可能な開発に関する世界首脳会議</a:t>
            </a:r>
          </a:p>
        </p:txBody>
      </p:sp>
    </p:spTree>
    <p:extLst>
      <p:ext uri="{BB962C8B-B14F-4D97-AF65-F5344CB8AC3E}">
        <p14:creationId xmlns:p14="http://schemas.microsoft.com/office/powerpoint/2010/main" val="146990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游ゴシック" panose="020B0400000000000000" pitchFamily="50" charset="-128"/>
                <a:ea typeface="游ゴシック" panose="020B0400000000000000" pitchFamily="50" charset="-128"/>
                <a:cs typeface="+mn-cs"/>
              </a:rPr>
              <a:t>MDGs</a:t>
            </a:r>
            <a:r>
              <a:rPr lang="ja-JP" altLang="en-US" dirty="0"/>
              <a:t>の誕生</a:t>
            </a:r>
            <a:endParaRPr kumimoji="1" lang="ja-JP" altLang="en-US" dirty="0"/>
          </a:p>
        </p:txBody>
      </p:sp>
      <p:sp>
        <p:nvSpPr>
          <p:cNvPr id="3" name="コンテンツ プレースホルダー 2"/>
          <p:cNvSpPr>
            <a:spLocks noGrp="1"/>
          </p:cNvSpPr>
          <p:nvPr>
            <p:ph idx="1"/>
          </p:nvPr>
        </p:nvSpPr>
        <p:spPr>
          <a:xfrm>
            <a:off x="920552" y="2420888"/>
            <a:ext cx="8096315" cy="3444997"/>
          </a:xfrm>
        </p:spPr>
        <p:txBody>
          <a:bodyPr>
            <a:noAutofit/>
          </a:bodyPr>
          <a:lstStyle/>
          <a:p>
            <a:r>
              <a:rPr lang="ja-JP" altLang="en-US" sz="3200" dirty="0">
                <a:latin typeface="游ゴシック" panose="020B0400000000000000" pitchFamily="50" charset="-128"/>
                <a:ea typeface="游ゴシック" panose="020B0400000000000000" pitchFamily="50" charset="-128"/>
              </a:rPr>
              <a:t>２０００年の</a:t>
            </a:r>
            <a:r>
              <a:rPr lang="ja-JP" altLang="ja-JP" sz="3200" dirty="0">
                <a:latin typeface="游ゴシック" panose="020B0400000000000000" pitchFamily="50" charset="-128"/>
                <a:ea typeface="游ゴシック" panose="020B0400000000000000" pitchFamily="50" charset="-128"/>
              </a:rPr>
              <a:t>国連</a:t>
            </a:r>
            <a:r>
              <a:rPr lang="ja-JP" altLang="ja-JP" sz="3200" b="1" dirty="0">
                <a:latin typeface="游ゴシック" panose="020B0400000000000000" pitchFamily="50" charset="-128"/>
                <a:ea typeface="游ゴシック" panose="020B0400000000000000" pitchFamily="50" charset="-128"/>
              </a:rPr>
              <a:t>ミレニアム・サミット</a:t>
            </a:r>
            <a:r>
              <a:rPr lang="ja-JP" altLang="en-US" sz="3200" dirty="0">
                <a:latin typeface="游ゴシック" panose="020B0400000000000000" pitchFamily="50" charset="-128"/>
                <a:ea typeface="游ゴシック" panose="020B0400000000000000" pitchFamily="50" charset="-128"/>
              </a:rPr>
              <a:t>で採択</a:t>
            </a:r>
            <a:endParaRPr lang="en-US" altLang="ja-JP" sz="3200" dirty="0">
              <a:latin typeface="游ゴシック" panose="020B0400000000000000" pitchFamily="50" charset="-128"/>
              <a:ea typeface="游ゴシック" panose="020B0400000000000000" pitchFamily="50" charset="-128"/>
            </a:endParaRPr>
          </a:p>
          <a:p>
            <a:r>
              <a:rPr lang="en-US" altLang="ja-JP" sz="3200" dirty="0">
                <a:latin typeface="游ゴシック" panose="020B0400000000000000" pitchFamily="50" charset="-128"/>
                <a:ea typeface="游ゴシック" panose="020B0400000000000000" pitchFamily="50" charset="-128"/>
              </a:rPr>
              <a:t>Millennium Development Goals</a:t>
            </a:r>
            <a:r>
              <a:rPr lang="ja-JP" altLang="ja-JP" sz="3200" dirty="0">
                <a:latin typeface="游ゴシック" panose="020B0400000000000000" pitchFamily="50" charset="-128"/>
                <a:ea typeface="游ゴシック" panose="020B0400000000000000" pitchFamily="50" charset="-128"/>
              </a:rPr>
              <a:t>（</a:t>
            </a:r>
            <a:r>
              <a:rPr lang="ja-JP" altLang="ja-JP" sz="3200" b="1" dirty="0">
                <a:solidFill>
                  <a:srgbClr val="FF0000"/>
                </a:solidFill>
                <a:latin typeface="游ゴシック" panose="020B0400000000000000" pitchFamily="50" charset="-128"/>
                <a:ea typeface="游ゴシック" panose="020B0400000000000000" pitchFamily="50" charset="-128"/>
              </a:rPr>
              <a:t>ミレニアム開発目標</a:t>
            </a:r>
            <a:r>
              <a:rPr lang="ja-JP" altLang="ja-JP" sz="3200" dirty="0">
                <a:latin typeface="游ゴシック" panose="020B0400000000000000" pitchFamily="50" charset="-128"/>
                <a:ea typeface="游ゴシック" panose="020B0400000000000000" pitchFamily="50" charset="-128"/>
              </a:rPr>
              <a:t>）</a:t>
            </a:r>
            <a:endParaRPr lang="en-US" altLang="ja-JP" sz="3200" dirty="0">
              <a:latin typeface="游ゴシック" panose="020B0400000000000000" pitchFamily="50" charset="-128"/>
              <a:ea typeface="游ゴシック" panose="020B0400000000000000" pitchFamily="50" charset="-128"/>
            </a:endParaRPr>
          </a:p>
          <a:p>
            <a:r>
              <a:rPr lang="en-US" altLang="ja-JP" sz="3200" dirty="0">
                <a:latin typeface="游ゴシック" panose="020B0400000000000000" pitchFamily="50" charset="-128"/>
                <a:ea typeface="游ゴシック" panose="020B0400000000000000" pitchFamily="50" charset="-128"/>
              </a:rPr>
              <a:t>2001</a:t>
            </a:r>
            <a:r>
              <a:rPr lang="ja-JP" altLang="ja-JP" sz="3200" dirty="0">
                <a:latin typeface="游ゴシック" panose="020B0400000000000000" pitchFamily="50" charset="-128"/>
                <a:ea typeface="游ゴシック" panose="020B0400000000000000" pitchFamily="50" charset="-128"/>
              </a:rPr>
              <a:t>年～</a:t>
            </a:r>
            <a:r>
              <a:rPr lang="en-US" altLang="ja-JP" sz="3200" dirty="0">
                <a:latin typeface="游ゴシック" panose="020B0400000000000000" pitchFamily="50" charset="-128"/>
                <a:ea typeface="游ゴシック" panose="020B0400000000000000" pitchFamily="50" charset="-128"/>
              </a:rPr>
              <a:t>2015</a:t>
            </a:r>
            <a:r>
              <a:rPr lang="ja-JP" altLang="ja-JP" sz="3200" dirty="0">
                <a:latin typeface="游ゴシック" panose="020B0400000000000000" pitchFamily="50" charset="-128"/>
                <a:ea typeface="游ゴシック" panose="020B0400000000000000" pitchFamily="50" charset="-128"/>
              </a:rPr>
              <a:t>年までの</a:t>
            </a:r>
            <a:r>
              <a:rPr lang="en-US" altLang="ja-JP" sz="3200" dirty="0">
                <a:latin typeface="游ゴシック" panose="020B0400000000000000" pitchFamily="50" charset="-128"/>
                <a:ea typeface="游ゴシック" panose="020B0400000000000000" pitchFamily="50" charset="-128"/>
              </a:rPr>
              <a:t>15</a:t>
            </a:r>
            <a:r>
              <a:rPr lang="ja-JP" altLang="ja-JP" sz="3200" dirty="0">
                <a:latin typeface="游ゴシック" panose="020B0400000000000000" pitchFamily="50" charset="-128"/>
                <a:ea typeface="游ゴシック" panose="020B0400000000000000" pitchFamily="50" charset="-128"/>
              </a:rPr>
              <a:t>年間で達成すべき国際社会目標として国連加盟国</a:t>
            </a:r>
            <a:r>
              <a:rPr lang="en-US" altLang="ja-JP" sz="3200" dirty="0">
                <a:latin typeface="游ゴシック" panose="020B0400000000000000" pitchFamily="50" charset="-128"/>
                <a:ea typeface="游ゴシック" panose="020B0400000000000000" pitchFamily="50" charset="-128"/>
              </a:rPr>
              <a:t>193</a:t>
            </a:r>
            <a:r>
              <a:rPr lang="ja-JP" altLang="ja-JP" sz="3200" dirty="0">
                <a:latin typeface="游ゴシック" panose="020B0400000000000000" pitchFamily="50" charset="-128"/>
                <a:ea typeface="游ゴシック" panose="020B0400000000000000" pitchFamily="50" charset="-128"/>
              </a:rPr>
              <a:t>ヶ国と</a:t>
            </a:r>
            <a:r>
              <a:rPr lang="en-US" altLang="ja-JP" sz="3200" dirty="0">
                <a:latin typeface="游ゴシック" panose="020B0400000000000000" pitchFamily="50" charset="-128"/>
                <a:ea typeface="游ゴシック" panose="020B0400000000000000" pitchFamily="50" charset="-128"/>
              </a:rPr>
              <a:t>23</a:t>
            </a:r>
            <a:r>
              <a:rPr lang="ja-JP" altLang="ja-JP" sz="3200" dirty="0">
                <a:latin typeface="游ゴシック" panose="020B0400000000000000" pitchFamily="50" charset="-128"/>
                <a:ea typeface="游ゴシック" panose="020B0400000000000000" pitchFamily="50" charset="-128"/>
              </a:rPr>
              <a:t>の国際機関が合意</a:t>
            </a:r>
          </a:p>
        </p:txBody>
      </p:sp>
    </p:spTree>
    <p:extLst>
      <p:ext uri="{BB962C8B-B14F-4D97-AF65-F5344CB8AC3E}">
        <p14:creationId xmlns:p14="http://schemas.microsoft.com/office/powerpoint/2010/main" val="3632142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5756" y="908720"/>
            <a:ext cx="7503657" cy="1303867"/>
          </a:xfrm>
        </p:spPr>
        <p:txBody>
          <a:bodyPr>
            <a:normAutofit fontScale="90000"/>
          </a:bodyPr>
          <a:lstStyle/>
          <a:p>
            <a:r>
              <a:rPr lang="en-US" altLang="ja-JP" dirty="0">
                <a:latin typeface="游ゴシック" panose="020B0400000000000000" pitchFamily="50" charset="-128"/>
                <a:ea typeface="游ゴシック" panose="020B0400000000000000" pitchFamily="50" charset="-128"/>
                <a:cs typeface="+mn-cs"/>
              </a:rPr>
              <a:t>MDGs</a:t>
            </a:r>
            <a:r>
              <a:rPr lang="ja-JP" altLang="en-US" dirty="0"/>
              <a:t>の８つの目標と２１のターゲット</a:t>
            </a:r>
            <a:endParaRPr kumimoji="1" lang="ja-JP" altLang="en-US" dirty="0"/>
          </a:p>
        </p:txBody>
      </p:sp>
      <p:pic>
        <p:nvPicPr>
          <p:cNvPr id="4" name="コンテンツ プレースホルダー 3" descr="ソース画像を表示"/>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1121" y="2996952"/>
            <a:ext cx="8352928" cy="2448272"/>
          </a:xfrm>
          <a:prstGeom prst="rect">
            <a:avLst/>
          </a:prstGeom>
          <a:noFill/>
          <a:ln>
            <a:noFill/>
          </a:ln>
        </p:spPr>
      </p:pic>
    </p:spTree>
    <p:extLst>
      <p:ext uri="{BB962C8B-B14F-4D97-AF65-F5344CB8AC3E}">
        <p14:creationId xmlns:p14="http://schemas.microsoft.com/office/powerpoint/2010/main" val="602998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本日の</a:t>
            </a:r>
            <a:r>
              <a:rPr lang="ja-JP" altLang="en-US" dirty="0"/>
              <a:t>課題</a:t>
            </a:r>
            <a:endParaRPr kumimoji="1" lang="ja-JP" altLang="en-US" dirty="0"/>
          </a:p>
        </p:txBody>
      </p:sp>
      <p:sp>
        <p:nvSpPr>
          <p:cNvPr id="3" name="コンテンツ プレースホルダー 2"/>
          <p:cNvSpPr>
            <a:spLocks noGrp="1"/>
          </p:cNvSpPr>
          <p:nvPr>
            <p:ph idx="1"/>
          </p:nvPr>
        </p:nvSpPr>
        <p:spPr/>
        <p:txBody>
          <a:bodyPr/>
          <a:lstStyle/>
          <a:p>
            <a:r>
              <a:rPr lang="en-US" altLang="ja-JP" sz="4400" dirty="0">
                <a:latin typeface="游ゴシック" panose="020B0400000000000000" pitchFamily="50" charset="-128"/>
                <a:ea typeface="游ゴシック" panose="020B0400000000000000" pitchFamily="50" charset="-128"/>
              </a:rPr>
              <a:t>SDGs </a:t>
            </a:r>
            <a:r>
              <a:rPr lang="ja-JP" altLang="en-US" sz="4400" dirty="0">
                <a:latin typeface="游ゴシック" panose="020B0400000000000000" pitchFamily="50" charset="-128"/>
                <a:ea typeface="游ゴシック" panose="020B0400000000000000" pitchFamily="50" charset="-128"/>
              </a:rPr>
              <a:t>とは何か</a:t>
            </a:r>
            <a:endParaRPr lang="en-US" altLang="ja-JP" sz="4400" dirty="0">
              <a:latin typeface="游ゴシック" panose="020B0400000000000000" pitchFamily="50" charset="-128"/>
              <a:ea typeface="游ゴシック" panose="020B0400000000000000" pitchFamily="50" charset="-128"/>
            </a:endParaRPr>
          </a:p>
          <a:p>
            <a:r>
              <a:rPr lang="ja-JP" altLang="en-US" sz="4400" dirty="0">
                <a:latin typeface="游ゴシック" panose="020B0400000000000000" pitchFamily="50" charset="-128"/>
                <a:ea typeface="游ゴシック" panose="020B0400000000000000" pitchFamily="50" charset="-128"/>
              </a:rPr>
              <a:t>なぜ</a:t>
            </a:r>
            <a:r>
              <a:rPr lang="en-US" altLang="ja-JP" sz="4400" dirty="0">
                <a:latin typeface="游ゴシック" panose="020B0400000000000000" pitchFamily="50" charset="-128"/>
                <a:ea typeface="游ゴシック" panose="020B0400000000000000" pitchFamily="50" charset="-128"/>
              </a:rPr>
              <a:t>SDGs </a:t>
            </a:r>
            <a:r>
              <a:rPr lang="ja-JP" altLang="en-US" sz="4400" dirty="0">
                <a:latin typeface="游ゴシック" panose="020B0400000000000000" pitchFamily="50" charset="-128"/>
                <a:ea typeface="游ゴシック" panose="020B0400000000000000" pitchFamily="50" charset="-128"/>
              </a:rPr>
              <a:t>が誕生したのか</a:t>
            </a:r>
            <a:endParaRPr lang="en-US" altLang="ja-JP" sz="4400" dirty="0">
              <a:latin typeface="游ゴシック" panose="020B0400000000000000" pitchFamily="50" charset="-128"/>
              <a:ea typeface="游ゴシック" panose="020B0400000000000000" pitchFamily="50" charset="-128"/>
            </a:endParaRPr>
          </a:p>
          <a:p>
            <a:r>
              <a:rPr lang="ja-JP" altLang="en-US" sz="4400" dirty="0">
                <a:latin typeface="游ゴシック" panose="020B0400000000000000" pitchFamily="50" charset="-128"/>
                <a:ea typeface="游ゴシック" panose="020B0400000000000000" pitchFamily="50" charset="-128"/>
              </a:rPr>
              <a:t>なぜ</a:t>
            </a:r>
            <a:r>
              <a:rPr lang="en-US" altLang="ja-JP" sz="4400" dirty="0">
                <a:latin typeface="游ゴシック" panose="020B0400000000000000" pitchFamily="50" charset="-128"/>
                <a:ea typeface="游ゴシック" panose="020B0400000000000000" pitchFamily="50" charset="-128"/>
              </a:rPr>
              <a:t>SDGs </a:t>
            </a:r>
            <a:r>
              <a:rPr lang="ja-JP" altLang="en-US" sz="4400" dirty="0">
                <a:latin typeface="游ゴシック" panose="020B0400000000000000" pitchFamily="50" charset="-128"/>
                <a:ea typeface="游ゴシック" panose="020B0400000000000000" pitchFamily="50" charset="-128"/>
              </a:rPr>
              <a:t>を学ぶのか</a:t>
            </a:r>
            <a:endParaRPr lang="en-US" altLang="ja-JP" sz="4400" dirty="0">
              <a:latin typeface="游ゴシック" panose="020B0400000000000000" pitchFamily="50" charset="-128"/>
              <a:ea typeface="游ゴシック" panose="020B0400000000000000" pitchFamily="50" charset="-128"/>
            </a:endParaRPr>
          </a:p>
          <a:p>
            <a:pPr marL="0" indent="0">
              <a:buNone/>
            </a:pPr>
            <a:endParaRPr kumimoji="1" lang="ja-JP" altLang="en-US" sz="4400" dirty="0"/>
          </a:p>
        </p:txBody>
      </p:sp>
    </p:spTree>
    <p:extLst>
      <p:ext uri="{BB962C8B-B14F-4D97-AF65-F5344CB8AC3E}">
        <p14:creationId xmlns:p14="http://schemas.microsoft.com/office/powerpoint/2010/main" val="590900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中かっこ 2"/>
          <p:cNvSpPr/>
          <p:nvPr/>
        </p:nvSpPr>
        <p:spPr>
          <a:xfrm rot="16200000">
            <a:off x="2295837" y="1131877"/>
            <a:ext cx="1080120" cy="3946174"/>
          </a:xfrm>
          <a:prstGeom prst="rightBrace">
            <a:avLst>
              <a:gd name="adj1" fmla="val 8333"/>
              <a:gd name="adj2" fmla="val 49054"/>
            </a:avLst>
          </a:prstGeom>
          <a:solidFill>
            <a:srgbClr val="00B05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ボックス 3"/>
          <p:cNvSpPr txBox="1"/>
          <p:nvPr/>
        </p:nvSpPr>
        <p:spPr>
          <a:xfrm>
            <a:off x="1385819" y="975617"/>
            <a:ext cx="2900153" cy="2308324"/>
          </a:xfrm>
          <a:prstGeom prst="rect">
            <a:avLst/>
          </a:prstGeom>
          <a:noFill/>
        </p:spPr>
        <p:txBody>
          <a:bodyPr wrap="none" rtlCol="0">
            <a:spAutoFit/>
          </a:bodyPr>
          <a:lstStyle/>
          <a:p>
            <a:r>
              <a:rPr kumimoji="1" lang="en-US" altLang="ja-JP" sz="3600" b="1" dirty="0" smtClean="0"/>
              <a:t>MDG</a:t>
            </a:r>
            <a:r>
              <a:rPr kumimoji="1" lang="ja-JP" altLang="en-US" sz="3600" b="1" dirty="0" err="1" smtClean="0"/>
              <a:t>ｓ</a:t>
            </a:r>
            <a:endParaRPr kumimoji="1" lang="en-US" altLang="ja-JP" sz="3600" b="1" dirty="0" smtClean="0"/>
          </a:p>
          <a:p>
            <a:r>
              <a:rPr kumimoji="1" lang="en-US" altLang="ja-JP" sz="3600" b="1" dirty="0"/>
              <a:t>8</a:t>
            </a:r>
            <a:r>
              <a:rPr kumimoji="1" lang="ja-JP" altLang="en-US" sz="3600" b="1" dirty="0" err="1" smtClean="0"/>
              <a:t>つの</a:t>
            </a:r>
            <a:r>
              <a:rPr kumimoji="1" lang="ja-JP" altLang="en-US" sz="3600" b="1" dirty="0" smtClean="0"/>
              <a:t>目標</a:t>
            </a:r>
            <a:endParaRPr kumimoji="1" lang="en-US" altLang="ja-JP" sz="3600" b="1" dirty="0"/>
          </a:p>
          <a:p>
            <a:r>
              <a:rPr kumimoji="1" lang="en-US" altLang="ja-JP" sz="3600" b="1" dirty="0" smtClean="0"/>
              <a:t>21</a:t>
            </a:r>
            <a:r>
              <a:rPr kumimoji="1" lang="ja-JP" altLang="en-US" sz="3600" b="1" dirty="0" smtClean="0"/>
              <a:t>のターゲット</a:t>
            </a:r>
            <a:endParaRPr kumimoji="1" lang="en-US" altLang="ja-JP" sz="3600" b="1" dirty="0" smtClean="0"/>
          </a:p>
          <a:p>
            <a:endParaRPr kumimoji="1" lang="ja-JP" altLang="en-US" sz="3600" b="1" dirty="0"/>
          </a:p>
        </p:txBody>
      </p:sp>
      <p:sp>
        <p:nvSpPr>
          <p:cNvPr id="5" name="右中かっこ 4"/>
          <p:cNvSpPr/>
          <p:nvPr/>
        </p:nvSpPr>
        <p:spPr>
          <a:xfrm rot="16200000">
            <a:off x="6256275" y="1131876"/>
            <a:ext cx="1080121" cy="3946174"/>
          </a:xfrm>
          <a:prstGeom prst="rightBrace">
            <a:avLst>
              <a:gd name="adj1" fmla="val 8333"/>
              <a:gd name="adj2" fmla="val 49054"/>
            </a:avLst>
          </a:prstGeom>
          <a:solidFill>
            <a:srgbClr val="FFC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右矢印 1"/>
          <p:cNvSpPr/>
          <p:nvPr/>
        </p:nvSpPr>
        <p:spPr>
          <a:xfrm>
            <a:off x="848544" y="2780928"/>
            <a:ext cx="8208912" cy="1224136"/>
          </a:xfrm>
          <a:prstGeom prst="rightArrow">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smtClean="0"/>
              <a:t>２００１～２０１５　　　　　　　　　　２０１６～２０３０</a:t>
            </a:r>
            <a:endParaRPr kumimoji="1" lang="ja-JP" altLang="en-US" sz="2400" b="1" dirty="0"/>
          </a:p>
        </p:txBody>
      </p:sp>
      <p:sp>
        <p:nvSpPr>
          <p:cNvPr id="6" name="テキスト ボックス 5"/>
          <p:cNvSpPr txBox="1"/>
          <p:nvPr/>
        </p:nvSpPr>
        <p:spPr>
          <a:xfrm>
            <a:off x="5238056" y="975617"/>
            <a:ext cx="3116559" cy="1754326"/>
          </a:xfrm>
          <a:prstGeom prst="rect">
            <a:avLst/>
          </a:prstGeom>
          <a:noFill/>
        </p:spPr>
        <p:txBody>
          <a:bodyPr wrap="none" rtlCol="0">
            <a:spAutoFit/>
          </a:bodyPr>
          <a:lstStyle/>
          <a:p>
            <a:r>
              <a:rPr kumimoji="1" lang="ja-JP" altLang="en-US" sz="3600" b="1" dirty="0" smtClean="0"/>
              <a:t>ＳＤＧｓ</a:t>
            </a:r>
            <a:endParaRPr kumimoji="1" lang="en-US" altLang="ja-JP" sz="3600" b="1" dirty="0" smtClean="0"/>
          </a:p>
          <a:p>
            <a:r>
              <a:rPr kumimoji="1" lang="en-US" altLang="ja-JP" sz="3600" b="1" dirty="0"/>
              <a:t>17</a:t>
            </a:r>
            <a:r>
              <a:rPr kumimoji="1" lang="ja-JP" altLang="en-US" sz="3600" b="1" dirty="0" smtClean="0"/>
              <a:t>の目標</a:t>
            </a:r>
            <a:endParaRPr kumimoji="1" lang="en-US" altLang="ja-JP" sz="3600" b="1" dirty="0" smtClean="0"/>
          </a:p>
          <a:p>
            <a:r>
              <a:rPr kumimoji="1" lang="en-US" altLang="ja-JP" sz="3600" b="1" dirty="0" smtClean="0"/>
              <a:t>169</a:t>
            </a:r>
            <a:r>
              <a:rPr kumimoji="1" lang="ja-JP" altLang="en-US" sz="3600" b="1" dirty="0" smtClean="0"/>
              <a:t>のターゲット</a:t>
            </a:r>
            <a:endParaRPr kumimoji="1" lang="ja-JP" altLang="en-US" sz="3600" b="1" dirty="0"/>
          </a:p>
        </p:txBody>
      </p:sp>
      <p:sp>
        <p:nvSpPr>
          <p:cNvPr id="7" name="四角形吹き出し 6"/>
          <p:cNvSpPr/>
          <p:nvPr/>
        </p:nvSpPr>
        <p:spPr>
          <a:xfrm>
            <a:off x="1385819" y="4005064"/>
            <a:ext cx="6968796" cy="2304256"/>
          </a:xfrm>
          <a:prstGeom prst="wedgeRectCallout">
            <a:avLst>
              <a:gd name="adj1" fmla="val 7507"/>
              <a:gd name="adj2" fmla="val -69700"/>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ja-JP" sz="2800" dirty="0" smtClean="0">
                <a:solidFill>
                  <a:schemeClr val="tx1"/>
                </a:solidFill>
              </a:rPr>
              <a:t>MDGs</a:t>
            </a:r>
            <a:r>
              <a:rPr kumimoji="1" lang="ja-JP" altLang="en-US" sz="2800" dirty="0" smtClean="0">
                <a:solidFill>
                  <a:schemeClr val="tx1"/>
                </a:solidFill>
              </a:rPr>
              <a:t>にはない、</a:t>
            </a:r>
            <a:r>
              <a:rPr kumimoji="1" lang="en-US" altLang="ja-JP" sz="2800" dirty="0" smtClean="0">
                <a:solidFill>
                  <a:schemeClr val="tx1"/>
                </a:solidFill>
              </a:rPr>
              <a:t>SDG</a:t>
            </a:r>
            <a:r>
              <a:rPr kumimoji="1" lang="ja-JP" altLang="en-US" sz="2800" dirty="0" err="1" smtClean="0">
                <a:solidFill>
                  <a:schemeClr val="tx1"/>
                </a:solidFill>
              </a:rPr>
              <a:t>ｓ</a:t>
            </a:r>
            <a:r>
              <a:rPr kumimoji="1" lang="ja-JP" altLang="en-US" sz="2800" dirty="0" smtClean="0">
                <a:solidFill>
                  <a:schemeClr val="tx1"/>
                </a:solidFill>
              </a:rPr>
              <a:t>の特徴</a:t>
            </a:r>
            <a:endParaRPr kumimoji="1" lang="en-US" altLang="ja-JP" sz="2800" dirty="0" smtClean="0">
              <a:solidFill>
                <a:schemeClr val="tx1"/>
              </a:solidFill>
            </a:endParaRPr>
          </a:p>
          <a:p>
            <a:pPr marL="457200" indent="-457200">
              <a:buFont typeface="Arial" panose="020B0604020202020204" pitchFamily="34" charset="0"/>
              <a:buChar char="•"/>
            </a:pPr>
            <a:r>
              <a:rPr kumimoji="1" lang="ja-JP" altLang="en-US" sz="2800" dirty="0">
                <a:solidFill>
                  <a:schemeClr val="tx1"/>
                </a:solidFill>
              </a:rPr>
              <a:t>途上国だけで</a:t>
            </a:r>
            <a:r>
              <a:rPr kumimoji="1" lang="ja-JP" altLang="en-US" sz="2800" dirty="0" smtClean="0">
                <a:solidFill>
                  <a:schemeClr val="tx1"/>
                </a:solidFill>
              </a:rPr>
              <a:t>なくすべての国対象</a:t>
            </a:r>
            <a:endParaRPr kumimoji="1" lang="en-US" altLang="ja-JP" sz="2800" dirty="0" smtClean="0">
              <a:solidFill>
                <a:schemeClr val="tx1"/>
              </a:solidFill>
            </a:endParaRPr>
          </a:p>
          <a:p>
            <a:pPr marL="457200" indent="-457200">
              <a:buFont typeface="Arial" panose="020B0604020202020204" pitchFamily="34" charset="0"/>
              <a:buChar char="•"/>
            </a:pPr>
            <a:r>
              <a:rPr kumimoji="1" lang="ja-JP" altLang="en-US" sz="2800" b="1" dirty="0" smtClean="0">
                <a:solidFill>
                  <a:srgbClr val="FF0000"/>
                </a:solidFill>
              </a:rPr>
              <a:t>バックキャスティング思考</a:t>
            </a:r>
            <a:r>
              <a:rPr kumimoji="1" lang="ja-JP" altLang="en-US" sz="2800" dirty="0" smtClean="0">
                <a:solidFill>
                  <a:schemeClr val="tx1"/>
                </a:solidFill>
              </a:rPr>
              <a:t>で策定</a:t>
            </a:r>
            <a:endParaRPr kumimoji="1" lang="en-US" altLang="ja-JP" sz="2800" dirty="0" smtClean="0">
              <a:solidFill>
                <a:schemeClr val="tx1"/>
              </a:solidFill>
            </a:endParaRPr>
          </a:p>
          <a:p>
            <a:pPr marL="457200" indent="-457200">
              <a:buFont typeface="Arial" panose="020B0604020202020204" pitchFamily="34" charset="0"/>
              <a:buChar char="•"/>
            </a:pPr>
            <a:r>
              <a:rPr kumimoji="1" lang="en-US" altLang="ja-JP" sz="2800" b="1" dirty="0" smtClean="0">
                <a:solidFill>
                  <a:srgbClr val="FF0000"/>
                </a:solidFill>
              </a:rPr>
              <a:t>ODA</a:t>
            </a:r>
            <a:r>
              <a:rPr kumimoji="1" lang="ja-JP" altLang="en-US" sz="2800" dirty="0" err="1" smtClean="0">
                <a:solidFill>
                  <a:schemeClr val="tx1"/>
                </a:solidFill>
              </a:rPr>
              <a:t>だけで</a:t>
            </a:r>
            <a:r>
              <a:rPr kumimoji="1" lang="ja-JP" altLang="en-US" sz="2800" dirty="0" smtClean="0">
                <a:solidFill>
                  <a:schemeClr val="tx1"/>
                </a:solidFill>
              </a:rPr>
              <a:t>なく、民間も参加しての対策</a:t>
            </a:r>
          </a:p>
        </p:txBody>
      </p:sp>
    </p:spTree>
    <p:extLst>
      <p:ext uri="{BB962C8B-B14F-4D97-AF65-F5344CB8AC3E}">
        <p14:creationId xmlns:p14="http://schemas.microsoft.com/office/powerpoint/2010/main" val="2674761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0828" y="908720"/>
            <a:ext cx="7365295" cy="1303867"/>
          </a:xfrm>
        </p:spPr>
        <p:txBody>
          <a:bodyPr/>
          <a:lstStyle/>
          <a:p>
            <a:r>
              <a:rPr lang="ja-JP" altLang="en-US" dirty="0"/>
              <a:t>ターゲットの構成</a:t>
            </a:r>
            <a:endParaRPr kumimoji="1" lang="ja-JP" altLang="en-US" dirty="0"/>
          </a:p>
        </p:txBody>
      </p:sp>
      <p:sp>
        <p:nvSpPr>
          <p:cNvPr id="6" name="コンテンツ プレースホルダー 5"/>
          <p:cNvSpPr>
            <a:spLocks noGrp="1"/>
          </p:cNvSpPr>
          <p:nvPr>
            <p:ph idx="1"/>
          </p:nvPr>
        </p:nvSpPr>
        <p:spPr>
          <a:xfrm>
            <a:off x="920552" y="2420888"/>
            <a:ext cx="8424936" cy="3661021"/>
          </a:xfrm>
        </p:spPr>
        <p:txBody>
          <a:bodyPr>
            <a:noAutofit/>
          </a:bodyPr>
          <a:lstStyle/>
          <a:p>
            <a:r>
              <a:rPr kumimoji="1" lang="ja-JP" altLang="en-US" sz="2800" dirty="0">
                <a:latin typeface="游ゴシック" panose="020B0400000000000000" pitchFamily="50" charset="-128"/>
                <a:ea typeface="游ゴシック" panose="020B0400000000000000" pitchFamily="50" charset="-128"/>
              </a:rPr>
              <a:t>数字のみのもの＝「</a:t>
            </a:r>
            <a:r>
              <a:rPr lang="ja-JP" altLang="ja-JP" sz="2800" b="1" dirty="0">
                <a:latin typeface="游ゴシック" panose="020B0400000000000000" pitchFamily="50" charset="-128"/>
                <a:ea typeface="游ゴシック" panose="020B0400000000000000" pitchFamily="50" charset="-128"/>
              </a:rPr>
              <a:t>中身に関するターゲット</a:t>
            </a:r>
            <a:r>
              <a:rPr kumimoji="1" lang="ja-JP" altLang="en-US" sz="2800" dirty="0" smtClean="0">
                <a:latin typeface="游ゴシック" panose="020B0400000000000000" pitchFamily="50" charset="-128"/>
                <a:ea typeface="游ゴシック" panose="020B0400000000000000" pitchFamily="50" charset="-128"/>
              </a:rPr>
              <a:t>」</a:t>
            </a:r>
            <a:endParaRPr kumimoji="1" lang="en-US" altLang="ja-JP" sz="2800" dirty="0" smtClean="0">
              <a:latin typeface="游ゴシック" panose="020B0400000000000000" pitchFamily="50" charset="-128"/>
              <a:ea typeface="游ゴシック" panose="020B0400000000000000" pitchFamily="50" charset="-128"/>
            </a:endParaRPr>
          </a:p>
          <a:p>
            <a:pPr marL="0" indent="0">
              <a:buNone/>
            </a:pPr>
            <a:r>
              <a:rPr lang="ja-JP" altLang="en-US" sz="2800" dirty="0" smtClean="0">
                <a:latin typeface="游ゴシック" panose="020B0400000000000000" pitchFamily="50" charset="-128"/>
                <a:ea typeface="游ゴシック" panose="020B0400000000000000" pitchFamily="50" charset="-128"/>
              </a:rPr>
              <a:t>　</a:t>
            </a:r>
            <a:r>
              <a:rPr lang="en-US" altLang="ja-JP" sz="2800" dirty="0" smtClean="0">
                <a:latin typeface="游ゴシック" panose="020B0400000000000000" pitchFamily="50" charset="-128"/>
                <a:ea typeface="游ゴシック" panose="020B0400000000000000" pitchFamily="50" charset="-128"/>
              </a:rPr>
              <a:t>※</a:t>
            </a:r>
            <a:r>
              <a:rPr lang="ja-JP" altLang="en-US" sz="2800" dirty="0" smtClean="0">
                <a:latin typeface="游ゴシック" panose="020B0400000000000000" pitchFamily="50" charset="-128"/>
                <a:ea typeface="游ゴシック" panose="020B0400000000000000" pitchFamily="50" charset="-128"/>
              </a:rPr>
              <a:t>どうなれば</a:t>
            </a:r>
            <a:r>
              <a:rPr lang="ja-JP" altLang="en-US" sz="2800" dirty="0">
                <a:latin typeface="游ゴシック" panose="020B0400000000000000" pitchFamily="50" charset="-128"/>
                <a:ea typeface="游ゴシック" panose="020B0400000000000000" pitchFamily="50" charset="-128"/>
              </a:rPr>
              <a:t>達成</a:t>
            </a:r>
            <a:r>
              <a:rPr lang="ja-JP" altLang="en-US" sz="2800" dirty="0" smtClean="0">
                <a:latin typeface="游ゴシック" panose="020B0400000000000000" pitchFamily="50" charset="-128"/>
                <a:ea typeface="游ゴシック" panose="020B0400000000000000" pitchFamily="50" charset="-128"/>
              </a:rPr>
              <a:t>と認められる</a:t>
            </a:r>
            <a:r>
              <a:rPr lang="ja-JP" altLang="en-US" sz="2800" dirty="0">
                <a:latin typeface="游ゴシック" panose="020B0400000000000000" pitchFamily="50" charset="-128"/>
                <a:ea typeface="游ゴシック" panose="020B0400000000000000" pitchFamily="50" charset="-128"/>
              </a:rPr>
              <a:t>かの具体的指標</a:t>
            </a:r>
            <a:endParaRPr kumimoji="1" lang="en-US" altLang="ja-JP" sz="2800" dirty="0">
              <a:latin typeface="游ゴシック" panose="020B0400000000000000" pitchFamily="50" charset="-128"/>
              <a:ea typeface="游ゴシック" panose="020B0400000000000000" pitchFamily="50" charset="-128"/>
            </a:endParaRPr>
          </a:p>
          <a:p>
            <a:pPr marL="0" indent="0">
              <a:buNone/>
            </a:pPr>
            <a:r>
              <a:rPr lang="en-US" altLang="ja-JP" sz="2800" dirty="0">
                <a:latin typeface="游ゴシック" panose="020B0400000000000000" pitchFamily="50" charset="-128"/>
                <a:ea typeface="游ゴシック" panose="020B0400000000000000" pitchFamily="50" charset="-128"/>
              </a:rPr>
              <a:t> </a:t>
            </a:r>
            <a:r>
              <a:rPr lang="ja-JP" altLang="en-US" sz="2800" dirty="0">
                <a:latin typeface="游ゴシック" panose="020B0400000000000000" pitchFamily="50" charset="-128"/>
                <a:ea typeface="游ゴシック" panose="020B0400000000000000" pitchFamily="50" charset="-128"/>
              </a:rPr>
              <a:t>例</a:t>
            </a:r>
            <a:r>
              <a:rPr kumimoji="1" lang="en-US" altLang="ja-JP" sz="2800" dirty="0" smtClean="0">
                <a:latin typeface="游ゴシック" panose="020B0400000000000000" pitchFamily="50" charset="-128"/>
                <a:ea typeface="游ゴシック" panose="020B0400000000000000" pitchFamily="50" charset="-128"/>
              </a:rPr>
              <a:t>) </a:t>
            </a:r>
            <a:r>
              <a:rPr lang="en-US" altLang="ja-JP" sz="2800" dirty="0">
                <a:latin typeface="游ゴシック" panose="020B0400000000000000" pitchFamily="50" charset="-128"/>
                <a:ea typeface="游ゴシック" panose="020B0400000000000000" pitchFamily="50" charset="-128"/>
              </a:rPr>
              <a:t>2.1</a:t>
            </a:r>
            <a:r>
              <a:rPr lang="ja-JP" altLang="en-US" sz="2800" dirty="0">
                <a:latin typeface="游ゴシック" panose="020B0400000000000000" pitchFamily="50" charset="-128"/>
                <a:ea typeface="游ゴシック" panose="020B0400000000000000" pitchFamily="50" charset="-128"/>
              </a:rPr>
              <a:t>　</a:t>
            </a:r>
            <a:endParaRPr lang="en-US" altLang="ja-JP" sz="2800" dirty="0" smtClean="0">
              <a:latin typeface="游ゴシック" panose="020B0400000000000000" pitchFamily="50" charset="-128"/>
              <a:ea typeface="游ゴシック" panose="020B0400000000000000" pitchFamily="50" charset="-128"/>
            </a:endParaRPr>
          </a:p>
          <a:p>
            <a:pPr marL="0" indent="0">
              <a:buNone/>
            </a:pPr>
            <a:r>
              <a:rPr lang="en-US" altLang="ja-JP" sz="2800" dirty="0" smtClean="0">
                <a:latin typeface="游ゴシック" panose="020B0400000000000000" pitchFamily="50" charset="-128"/>
                <a:ea typeface="游ゴシック" panose="020B0400000000000000" pitchFamily="50" charset="-128"/>
              </a:rPr>
              <a:t>2030</a:t>
            </a:r>
            <a:r>
              <a:rPr lang="ja-JP" altLang="en-US" sz="2800" dirty="0">
                <a:latin typeface="游ゴシック" panose="020B0400000000000000" pitchFamily="50" charset="-128"/>
                <a:ea typeface="游ゴシック" panose="020B0400000000000000" pitchFamily="50" charset="-128"/>
              </a:rPr>
              <a:t>年までに、飢餓を撲滅し、すべての人々、特に貧困層及び幼児を含む脆弱な立場にある人々が一年中安全かつ栄養のある食料を十分得られるようにする。</a:t>
            </a:r>
            <a:endParaRPr lang="en-US" altLang="ja-JP" sz="2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12068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0828" y="908720"/>
            <a:ext cx="7365295" cy="1303867"/>
          </a:xfrm>
        </p:spPr>
        <p:txBody>
          <a:bodyPr/>
          <a:lstStyle/>
          <a:p>
            <a:r>
              <a:rPr lang="ja-JP" altLang="en-US" dirty="0"/>
              <a:t>ターゲットの構成</a:t>
            </a:r>
            <a:endParaRPr kumimoji="1" lang="ja-JP" altLang="en-US" dirty="0"/>
          </a:p>
        </p:txBody>
      </p:sp>
      <p:sp>
        <p:nvSpPr>
          <p:cNvPr id="6" name="コンテンツ プレースホルダー 5"/>
          <p:cNvSpPr>
            <a:spLocks noGrp="1"/>
          </p:cNvSpPr>
          <p:nvPr>
            <p:ph idx="1"/>
          </p:nvPr>
        </p:nvSpPr>
        <p:spPr>
          <a:xfrm>
            <a:off x="920552" y="2348880"/>
            <a:ext cx="8208912" cy="3586253"/>
          </a:xfrm>
        </p:spPr>
        <p:txBody>
          <a:bodyPr>
            <a:noAutofit/>
          </a:bodyPr>
          <a:lstStyle/>
          <a:p>
            <a:r>
              <a:rPr lang="ja-JP" altLang="en-US" sz="2800" dirty="0">
                <a:latin typeface="游ゴシック" panose="020B0400000000000000" pitchFamily="50" charset="-128"/>
                <a:ea typeface="游ゴシック" panose="020B0400000000000000" pitchFamily="50" charset="-128"/>
              </a:rPr>
              <a:t>アルファベットのもの</a:t>
            </a:r>
            <a:r>
              <a:rPr kumimoji="1" lang="ja-JP" altLang="en-US" sz="2800" dirty="0">
                <a:latin typeface="游ゴシック" panose="020B0400000000000000" pitchFamily="50" charset="-128"/>
                <a:ea typeface="游ゴシック" panose="020B0400000000000000" pitchFamily="50" charset="-128"/>
              </a:rPr>
              <a:t>＝「</a:t>
            </a:r>
            <a:r>
              <a:rPr kumimoji="1" lang="ja-JP" altLang="en-US" sz="2800" b="1" dirty="0">
                <a:latin typeface="游ゴシック" panose="020B0400000000000000" pitchFamily="50" charset="-128"/>
                <a:ea typeface="游ゴシック" panose="020B0400000000000000" pitchFamily="50" charset="-128"/>
              </a:rPr>
              <a:t>実施する手段</a:t>
            </a:r>
            <a:r>
              <a:rPr kumimoji="1" lang="ja-JP" altLang="en-US" sz="2800" dirty="0" smtClean="0">
                <a:latin typeface="游ゴシック" panose="020B0400000000000000" pitchFamily="50" charset="-128"/>
                <a:ea typeface="游ゴシック" panose="020B0400000000000000" pitchFamily="50" charset="-128"/>
              </a:rPr>
              <a:t>」</a:t>
            </a:r>
            <a:endParaRPr kumimoji="1" lang="en-US" altLang="ja-JP" sz="2800" dirty="0" smtClean="0">
              <a:latin typeface="游ゴシック" panose="020B0400000000000000" pitchFamily="50" charset="-128"/>
              <a:ea typeface="游ゴシック" panose="020B0400000000000000" pitchFamily="50" charset="-128"/>
            </a:endParaRPr>
          </a:p>
          <a:p>
            <a:pPr marL="0" indent="0">
              <a:buNone/>
            </a:pPr>
            <a:r>
              <a:rPr lang="ja-JP" altLang="en-US" sz="2800" dirty="0" smtClean="0">
                <a:latin typeface="游ゴシック" panose="020B0400000000000000" pitchFamily="50" charset="-128"/>
                <a:ea typeface="游ゴシック" panose="020B0400000000000000" pitchFamily="50" charset="-128"/>
              </a:rPr>
              <a:t>　</a:t>
            </a:r>
            <a:r>
              <a:rPr lang="en-US" altLang="ja-JP" sz="2800" dirty="0" smtClean="0">
                <a:latin typeface="游ゴシック" panose="020B0400000000000000" pitchFamily="50" charset="-128"/>
                <a:ea typeface="游ゴシック" panose="020B0400000000000000" pitchFamily="50" charset="-128"/>
              </a:rPr>
              <a:t>※</a:t>
            </a:r>
            <a:r>
              <a:rPr lang="ja-JP" altLang="en-US" sz="2800" dirty="0">
                <a:latin typeface="游ゴシック" panose="020B0400000000000000" pitchFamily="50" charset="-128"/>
                <a:ea typeface="游ゴシック" panose="020B0400000000000000" pitchFamily="50" charset="-128"/>
              </a:rPr>
              <a:t>具体的指標の達成のため</a:t>
            </a:r>
            <a:r>
              <a:rPr lang="ja-JP" altLang="en-US" sz="2800" dirty="0" smtClean="0">
                <a:latin typeface="游ゴシック" panose="020B0400000000000000" pitchFamily="50" charset="-128"/>
                <a:ea typeface="游ゴシック" panose="020B0400000000000000" pitchFamily="50" charset="-128"/>
              </a:rPr>
              <a:t>、どうすべきか</a:t>
            </a:r>
            <a:endParaRPr kumimoji="1" lang="en-US" altLang="ja-JP" sz="2800" dirty="0">
              <a:latin typeface="游ゴシック" panose="020B0400000000000000" pitchFamily="50" charset="-128"/>
              <a:ea typeface="游ゴシック" panose="020B0400000000000000" pitchFamily="50" charset="-128"/>
            </a:endParaRPr>
          </a:p>
          <a:p>
            <a:pPr marL="0" indent="0">
              <a:spcBef>
                <a:spcPts val="600"/>
              </a:spcBef>
              <a:buNone/>
            </a:pPr>
            <a:r>
              <a:rPr lang="en-US" altLang="ja-JP" sz="2800" dirty="0">
                <a:latin typeface="游ゴシック" panose="020B0400000000000000" pitchFamily="50" charset="-128"/>
                <a:ea typeface="游ゴシック" panose="020B0400000000000000" pitchFamily="50" charset="-128"/>
              </a:rPr>
              <a:t> </a:t>
            </a:r>
            <a:r>
              <a:rPr lang="ja-JP" altLang="en-US" sz="2800" dirty="0" smtClean="0">
                <a:latin typeface="游ゴシック" panose="020B0400000000000000" pitchFamily="50" charset="-128"/>
                <a:ea typeface="游ゴシック" panose="020B0400000000000000" pitchFamily="50" charset="-128"/>
              </a:rPr>
              <a:t>例</a:t>
            </a:r>
            <a:r>
              <a:rPr lang="ja-JP" altLang="en-US" sz="2500" dirty="0" smtClean="0">
                <a:latin typeface="游ゴシック" panose="020B0400000000000000" pitchFamily="50" charset="-128"/>
                <a:ea typeface="游ゴシック" panose="020B0400000000000000" pitchFamily="50" charset="-128"/>
              </a:rPr>
              <a:t>）</a:t>
            </a:r>
            <a:r>
              <a:rPr lang="en-US" altLang="ja-JP" sz="2500" dirty="0" smtClean="0">
                <a:latin typeface="游ゴシック" panose="020B0400000000000000" pitchFamily="50" charset="-128"/>
                <a:ea typeface="游ゴシック" panose="020B0400000000000000" pitchFamily="50" charset="-128"/>
              </a:rPr>
              <a:t>2.a</a:t>
            </a:r>
          </a:p>
          <a:p>
            <a:pPr marL="0" indent="0">
              <a:spcBef>
                <a:spcPts val="600"/>
              </a:spcBef>
              <a:buNone/>
            </a:pPr>
            <a:r>
              <a:rPr lang="ja-JP" altLang="en-US" sz="2500" dirty="0" smtClean="0">
                <a:latin typeface="游ゴシック" panose="020B0400000000000000" pitchFamily="50" charset="-128"/>
                <a:ea typeface="游ゴシック" panose="020B0400000000000000" pitchFamily="50" charset="-128"/>
              </a:rPr>
              <a:t>開発</a:t>
            </a:r>
            <a:r>
              <a:rPr lang="ja-JP" altLang="en-US" sz="2500" dirty="0">
                <a:latin typeface="游ゴシック" panose="020B0400000000000000" pitchFamily="50" charset="-128"/>
                <a:ea typeface="游ゴシック" panose="020B0400000000000000" pitchFamily="50" charset="-128"/>
              </a:rPr>
              <a:t>途上国、特に後発開発途上国における農業生産能力向上のために、国際協力の強化などを通じて、農村インフラ、農業研究・普及サービス、技術開発及び植物・家畜のジーン・バンクへの投資の拡大を図る。</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24820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4938" y="548680"/>
            <a:ext cx="7365295" cy="1303867"/>
          </a:xfrm>
        </p:spPr>
        <p:txBody>
          <a:bodyPr/>
          <a:lstStyle/>
          <a:p>
            <a:r>
              <a:rPr kumimoji="1" lang="ja-JP" altLang="en-US" dirty="0" smtClean="0"/>
              <a:t>複雑に絡み合う目標</a:t>
            </a:r>
            <a:endParaRPr kumimoji="1" lang="ja-JP" altLang="en-US" dirty="0"/>
          </a:p>
        </p:txBody>
      </p:sp>
      <p:pic>
        <p:nvPicPr>
          <p:cNvPr id="4" name="image" descr="https://www.fujikon-hd.com/media-091/wp-content/uploads/2019/07/sdgs-img.png"/>
          <p:cNvPicPr/>
          <p:nvPr/>
        </p:nvPicPr>
        <p:blipFill rotWithShape="1">
          <a:blip r:embed="rId3" cstate="print">
            <a:extLst>
              <a:ext uri="{28A0092B-C50C-407E-A947-70E740481C1C}">
                <a14:useLocalDpi xmlns:a14="http://schemas.microsoft.com/office/drawing/2010/main" val="0"/>
              </a:ext>
            </a:extLst>
          </a:blip>
          <a:srcRect t="18965"/>
          <a:stretch/>
        </p:blipFill>
        <p:spPr bwMode="auto">
          <a:xfrm>
            <a:off x="709113" y="2420888"/>
            <a:ext cx="8496944" cy="4090115"/>
          </a:xfrm>
          <a:prstGeom prst="rect">
            <a:avLst/>
          </a:prstGeom>
          <a:noFill/>
          <a:ln>
            <a:noFill/>
          </a:ln>
        </p:spPr>
      </p:pic>
    </p:spTree>
    <p:extLst>
      <p:ext uri="{BB962C8B-B14F-4D97-AF65-F5344CB8AC3E}">
        <p14:creationId xmlns:p14="http://schemas.microsoft.com/office/powerpoint/2010/main" val="44792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 name="正方形/長方形 4"/>
          <p:cNvSpPr/>
          <p:nvPr/>
        </p:nvSpPr>
        <p:spPr>
          <a:xfrm>
            <a:off x="1064568" y="1844824"/>
            <a:ext cx="7848872" cy="3592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2" name="Google Shape;592;p36"/>
          <p:cNvSpPr txBox="1">
            <a:spLocks noGrp="1"/>
          </p:cNvSpPr>
          <p:nvPr>
            <p:ph type="title"/>
          </p:nvPr>
        </p:nvSpPr>
        <p:spPr>
          <a:xfrm>
            <a:off x="1568624" y="1982025"/>
            <a:ext cx="7429974" cy="1000769"/>
          </a:xfrm>
          <a:prstGeom prst="rect">
            <a:avLst/>
          </a:prstGeom>
          <a:noFill/>
          <a:ln>
            <a:noFill/>
          </a:ln>
        </p:spPr>
        <p:txBody>
          <a:bodyPr spcFirstLastPara="1" vert="horz" wrap="square" lIns="74283" tIns="37131" rIns="74283" bIns="37131" rtlCol="0" anchor="ctr" anchorCtr="0">
            <a:normAutofit/>
          </a:bodyPr>
          <a:lstStyle/>
          <a:p>
            <a:pPr>
              <a:spcBef>
                <a:spcPts val="0"/>
              </a:spcBef>
              <a:buClr>
                <a:srgbClr val="1E4E79"/>
              </a:buClr>
              <a:buSzPts val="3960"/>
            </a:pPr>
            <a:r>
              <a:rPr lang="ja-JP" altLang="en-US" sz="2400" dirty="0">
                <a:solidFill>
                  <a:schemeClr val="tx1"/>
                </a:solidFill>
                <a:latin typeface="+mj-ea"/>
              </a:rPr>
              <a:t>海の豊かさを</a:t>
            </a:r>
            <a:r>
              <a:rPr lang="ja-JP" altLang="en-US" sz="2400" dirty="0" smtClean="0">
                <a:solidFill>
                  <a:schemeClr val="tx1"/>
                </a:solidFill>
                <a:latin typeface="+mj-ea"/>
              </a:rPr>
              <a:t>守るために</a:t>
            </a:r>
            <a:r>
              <a:rPr lang="ja-JP" altLang="en-US" sz="2400" dirty="0">
                <a:latin typeface="+mj-ea"/>
              </a:rPr>
              <a:t>海上ゴミを巡視船で</a:t>
            </a:r>
            <a:r>
              <a:rPr lang="ja-JP" altLang="en-US" sz="2400" dirty="0" smtClean="0">
                <a:latin typeface="+mj-ea"/>
              </a:rPr>
              <a:t>回収！！</a:t>
            </a:r>
            <a:r>
              <a:rPr lang="en-US" altLang="ja-JP" sz="2400" dirty="0" smtClean="0">
                <a:latin typeface="+mj-ea"/>
              </a:rPr>
              <a:t/>
            </a:r>
            <a:br>
              <a:rPr lang="en-US" altLang="ja-JP" sz="2400" dirty="0" smtClean="0">
                <a:latin typeface="+mj-ea"/>
              </a:rPr>
            </a:br>
            <a:r>
              <a:rPr lang="ja-JP" altLang="en-US" sz="2400" dirty="0" smtClean="0">
                <a:latin typeface="+mj-ea"/>
              </a:rPr>
              <a:t>排気ガスは出まくるけどゴミは減らせる！！</a:t>
            </a:r>
            <a:endParaRPr sz="2400" dirty="0">
              <a:solidFill>
                <a:schemeClr val="tx1"/>
              </a:solidFill>
              <a:latin typeface="+mj-ea"/>
              <a:cs typeface="Arial"/>
              <a:sym typeface="Arial"/>
            </a:endParaRPr>
          </a:p>
        </p:txBody>
      </p:sp>
      <p:sp>
        <p:nvSpPr>
          <p:cNvPr id="23" name="タイトル 1"/>
          <p:cNvSpPr txBox="1">
            <a:spLocks/>
          </p:cNvSpPr>
          <p:nvPr/>
        </p:nvSpPr>
        <p:spPr>
          <a:xfrm>
            <a:off x="1274938" y="548680"/>
            <a:ext cx="7365295"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t>複雑に絡み合う目標</a:t>
            </a:r>
            <a:endParaRPr lang="ja-JP" altLang="en-US" dirty="0"/>
          </a:p>
        </p:txBody>
      </p:sp>
      <p:pic>
        <p:nvPicPr>
          <p:cNvPr id="25" name="image" descr="https://www.fujikon-hd.com/media-091/wp-content/uploads/2019/07/sdgs-img.png"/>
          <p:cNvPicPr/>
          <p:nvPr/>
        </p:nvPicPr>
        <p:blipFill rotWithShape="1">
          <a:blip r:embed="rId3" cstate="print">
            <a:extLst>
              <a:ext uri="{28A0092B-C50C-407E-A947-70E740481C1C}">
                <a14:useLocalDpi xmlns:a14="http://schemas.microsoft.com/office/drawing/2010/main" val="0"/>
              </a:ext>
            </a:extLst>
          </a:blip>
          <a:srcRect l="16048" t="74605" r="67003"/>
          <a:stretch/>
        </p:blipFill>
        <p:spPr bwMode="auto">
          <a:xfrm>
            <a:off x="2548161" y="3036712"/>
            <a:ext cx="1908000" cy="1800000"/>
          </a:xfrm>
          <a:prstGeom prst="rect">
            <a:avLst/>
          </a:prstGeom>
          <a:noFill/>
          <a:ln>
            <a:noFill/>
          </a:ln>
        </p:spPr>
      </p:pic>
      <p:pic>
        <p:nvPicPr>
          <p:cNvPr id="26" name="image" descr="https://www.fujikon-hd.com/media-091/wp-content/uploads/2019/07/sdgs-img.png"/>
          <p:cNvPicPr/>
          <p:nvPr/>
        </p:nvPicPr>
        <p:blipFill rotWithShape="1">
          <a:blip r:embed="rId3" cstate="print">
            <a:extLst>
              <a:ext uri="{28A0092B-C50C-407E-A947-70E740481C1C}">
                <a14:useLocalDpi xmlns:a14="http://schemas.microsoft.com/office/drawing/2010/main" val="0"/>
              </a:ext>
            </a:extLst>
          </a:blip>
          <a:srcRect t="74605" r="84567"/>
          <a:stretch/>
        </p:blipFill>
        <p:spPr bwMode="auto">
          <a:xfrm>
            <a:off x="5802800" y="3036712"/>
            <a:ext cx="1764000" cy="1796240"/>
          </a:xfrm>
          <a:prstGeom prst="rect">
            <a:avLst/>
          </a:prstGeom>
          <a:noFill/>
          <a:ln>
            <a:noFill/>
          </a:ln>
        </p:spPr>
      </p:pic>
      <p:sp>
        <p:nvSpPr>
          <p:cNvPr id="27" name="Google Shape;592;p36"/>
          <p:cNvSpPr txBox="1">
            <a:spLocks/>
          </p:cNvSpPr>
          <p:nvPr/>
        </p:nvSpPr>
        <p:spPr>
          <a:xfrm>
            <a:off x="2950568" y="4832952"/>
            <a:ext cx="1584176" cy="550631"/>
          </a:xfrm>
          <a:prstGeom prst="rect">
            <a:avLst/>
          </a:prstGeom>
          <a:noFill/>
          <a:ln>
            <a:noFill/>
          </a:ln>
          <a:effectLst/>
        </p:spPr>
        <p:txBody>
          <a:bodyPr spcFirstLastPara="1" vert="horz" wrap="square" lIns="74283" tIns="37131" rIns="74283" bIns="37131" rtlCol="0" anchor="ctr" anchorCtr="0">
            <a:norm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lnSpc>
                <a:spcPct val="90000"/>
              </a:lnSpc>
              <a:spcBef>
                <a:spcPts val="0"/>
              </a:spcBef>
              <a:buClr>
                <a:srgbClr val="1E4E79"/>
              </a:buClr>
              <a:buSzPts val="3960"/>
            </a:pPr>
            <a:r>
              <a:rPr lang="ja-JP" altLang="en-US" sz="2800" dirty="0" smtClean="0">
                <a:solidFill>
                  <a:srgbClr val="FF0000"/>
                </a:solidFill>
                <a:latin typeface="+mj-ea"/>
              </a:rPr>
              <a:t>達成！</a:t>
            </a:r>
            <a:endParaRPr lang="ja-JP" altLang="en-US" sz="2800" dirty="0">
              <a:solidFill>
                <a:srgbClr val="FF0000"/>
              </a:solidFill>
              <a:latin typeface="+mj-ea"/>
              <a:cs typeface="Arial"/>
              <a:sym typeface="Arial"/>
            </a:endParaRPr>
          </a:p>
        </p:txBody>
      </p:sp>
      <p:sp>
        <p:nvSpPr>
          <p:cNvPr id="28" name="Google Shape;592;p36"/>
          <p:cNvSpPr txBox="1">
            <a:spLocks/>
          </p:cNvSpPr>
          <p:nvPr/>
        </p:nvSpPr>
        <p:spPr>
          <a:xfrm>
            <a:off x="5802800" y="4836712"/>
            <a:ext cx="2164263" cy="550631"/>
          </a:xfrm>
          <a:prstGeom prst="rect">
            <a:avLst/>
          </a:prstGeom>
          <a:noFill/>
          <a:ln>
            <a:noFill/>
          </a:ln>
          <a:effectLst/>
        </p:spPr>
        <p:txBody>
          <a:bodyPr spcFirstLastPara="1" vert="horz" wrap="square" lIns="74283" tIns="37131" rIns="74283" bIns="37131" rtlCol="0" anchor="ctr" anchorCtr="0">
            <a:no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lnSpc>
                <a:spcPct val="90000"/>
              </a:lnSpc>
              <a:spcBef>
                <a:spcPts val="0"/>
              </a:spcBef>
              <a:buClr>
                <a:srgbClr val="1E4E79"/>
              </a:buClr>
              <a:buSzPts val="3960"/>
            </a:pPr>
            <a:r>
              <a:rPr lang="ja-JP" altLang="en-US" sz="2800" dirty="0">
                <a:solidFill>
                  <a:srgbClr val="FF0000"/>
                </a:solidFill>
                <a:latin typeface="+mj-ea"/>
              </a:rPr>
              <a:t>状況</a:t>
            </a:r>
            <a:r>
              <a:rPr lang="ja-JP" altLang="en-US" sz="2800" dirty="0" smtClean="0">
                <a:solidFill>
                  <a:srgbClr val="FF0000"/>
                </a:solidFill>
                <a:latin typeface="+mj-ea"/>
              </a:rPr>
              <a:t>悪化</a:t>
            </a:r>
            <a:r>
              <a:rPr lang="en-US" altLang="ja-JP" sz="2800" dirty="0" smtClean="0">
                <a:solidFill>
                  <a:srgbClr val="FF0000"/>
                </a:solidFill>
                <a:latin typeface="+mj-ea"/>
              </a:rPr>
              <a:t>…</a:t>
            </a:r>
            <a:endParaRPr lang="ja-JP" altLang="en-US" sz="2800" dirty="0">
              <a:solidFill>
                <a:srgbClr val="FF0000"/>
              </a:solidFill>
              <a:latin typeface="+mj-ea"/>
              <a:cs typeface="Arial"/>
              <a:sym typeface="Arial"/>
            </a:endParaRPr>
          </a:p>
        </p:txBody>
      </p:sp>
      <p:sp>
        <p:nvSpPr>
          <p:cNvPr id="2" name="乗算 1"/>
          <p:cNvSpPr/>
          <p:nvPr/>
        </p:nvSpPr>
        <p:spPr>
          <a:xfrm>
            <a:off x="2824785" y="1909109"/>
            <a:ext cx="4392488" cy="3528392"/>
          </a:xfrm>
          <a:prstGeom prst="mathMultiply">
            <a:avLst>
              <a:gd name="adj1" fmla="val 1166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188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6"/>
          <p:cNvSpPr txBox="1">
            <a:spLocks noGrp="1"/>
          </p:cNvSpPr>
          <p:nvPr>
            <p:ph type="title"/>
          </p:nvPr>
        </p:nvSpPr>
        <p:spPr>
          <a:xfrm>
            <a:off x="1210259" y="2780928"/>
            <a:ext cx="7429974" cy="1000769"/>
          </a:xfrm>
          <a:prstGeom prst="rect">
            <a:avLst/>
          </a:prstGeom>
          <a:noFill/>
          <a:ln>
            <a:noFill/>
          </a:ln>
        </p:spPr>
        <p:txBody>
          <a:bodyPr spcFirstLastPara="1" vert="horz" wrap="square" lIns="74283" tIns="37131" rIns="74283" bIns="37131" rtlCol="0" anchor="ctr" anchorCtr="0">
            <a:noAutofit/>
          </a:bodyPr>
          <a:lstStyle/>
          <a:p>
            <a:pPr>
              <a:spcBef>
                <a:spcPts val="0"/>
              </a:spcBef>
              <a:buClr>
                <a:srgbClr val="1E4E79"/>
              </a:buClr>
              <a:buSzPts val="3960"/>
            </a:pPr>
            <a:r>
              <a:rPr lang="ja-JP" altLang="en-US" sz="3600" dirty="0" smtClean="0">
                <a:latin typeface="+mj-ea"/>
              </a:rPr>
              <a:t>相互</a:t>
            </a:r>
            <a:r>
              <a:rPr lang="ja-JP" altLang="en-US" sz="3600" dirty="0">
                <a:latin typeface="+mj-ea"/>
              </a:rPr>
              <a:t>に関連</a:t>
            </a:r>
            <a:r>
              <a:rPr lang="ja-JP" altLang="en-US" sz="3600" dirty="0" smtClean="0">
                <a:latin typeface="+mj-ea"/>
              </a:rPr>
              <a:t>する複数の目標の</a:t>
            </a:r>
            <a:r>
              <a:rPr lang="en-US" altLang="ja-JP" sz="3600" dirty="0" smtClean="0">
                <a:latin typeface="+mj-ea"/>
              </a:rPr>
              <a:t/>
            </a:r>
            <a:br>
              <a:rPr lang="en-US" altLang="ja-JP" sz="3600" dirty="0" smtClean="0">
                <a:latin typeface="+mj-ea"/>
              </a:rPr>
            </a:br>
            <a:r>
              <a:rPr lang="ja-JP" altLang="en-US" sz="3600" dirty="0" smtClean="0">
                <a:latin typeface="+mj-ea"/>
              </a:rPr>
              <a:t>同時解決をめざす！</a:t>
            </a:r>
            <a:endParaRPr sz="3600" dirty="0">
              <a:solidFill>
                <a:schemeClr val="tx1"/>
              </a:solidFill>
              <a:latin typeface="+mj-ea"/>
              <a:cs typeface="Arial"/>
              <a:sym typeface="Arial"/>
            </a:endParaRPr>
          </a:p>
        </p:txBody>
      </p:sp>
      <p:sp>
        <p:nvSpPr>
          <p:cNvPr id="23" name="タイトル 1"/>
          <p:cNvSpPr txBox="1">
            <a:spLocks/>
          </p:cNvSpPr>
          <p:nvPr/>
        </p:nvSpPr>
        <p:spPr>
          <a:xfrm>
            <a:off x="1274938" y="548680"/>
            <a:ext cx="7365295"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t>複雑に絡み合う目標</a:t>
            </a:r>
            <a:endParaRPr lang="ja-JP" altLang="en-US" dirty="0"/>
          </a:p>
        </p:txBody>
      </p:sp>
      <p:cxnSp>
        <p:nvCxnSpPr>
          <p:cNvPr id="4" name="直線コネクタ 3"/>
          <p:cNvCxnSpPr/>
          <p:nvPr/>
        </p:nvCxnSpPr>
        <p:spPr>
          <a:xfrm>
            <a:off x="2792760" y="3843756"/>
            <a:ext cx="206047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下矢印 5"/>
          <p:cNvSpPr/>
          <p:nvPr/>
        </p:nvSpPr>
        <p:spPr>
          <a:xfrm>
            <a:off x="3546030" y="3843756"/>
            <a:ext cx="553937" cy="5213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606686" y="4365104"/>
            <a:ext cx="4432624" cy="769441"/>
          </a:xfrm>
          <a:prstGeom prst="rect">
            <a:avLst/>
          </a:prstGeom>
        </p:spPr>
        <p:txBody>
          <a:bodyPr wrap="none">
            <a:spAutoFit/>
          </a:bodyPr>
          <a:lstStyle/>
          <a:p>
            <a:r>
              <a:rPr lang="ja-JP" altLang="en-US" sz="4400" dirty="0" smtClean="0">
                <a:solidFill>
                  <a:srgbClr val="FF0000"/>
                </a:solidFill>
                <a:latin typeface="+mj-ea"/>
                <a:ea typeface="+mj-ea"/>
              </a:rPr>
              <a:t>マルチベネフィット</a:t>
            </a:r>
            <a:endParaRPr lang="ja-JP" altLang="en-US" sz="4400" dirty="0">
              <a:solidFill>
                <a:srgbClr val="FF0000"/>
              </a:solidFill>
              <a:latin typeface="+mj-ea"/>
              <a:ea typeface="+mj-ea"/>
            </a:endParaRPr>
          </a:p>
        </p:txBody>
      </p:sp>
    </p:spTree>
    <p:extLst>
      <p:ext uri="{BB962C8B-B14F-4D97-AF65-F5344CB8AC3E}">
        <p14:creationId xmlns:p14="http://schemas.microsoft.com/office/powerpoint/2010/main" val="303240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900" dirty="0"/>
              <a:t>持続可能な社会の実現</a:t>
            </a: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636540368"/>
              </p:ext>
            </p:extLst>
          </p:nvPr>
        </p:nvGraphicFramePr>
        <p:xfrm>
          <a:off x="1145381" y="2410568"/>
          <a:ext cx="7615238" cy="375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01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4896DF9C-A2CA-49DF-8CE9-001B72583DF3}"/>
                                            </p:graphicEl>
                                          </p:spTgt>
                                        </p:tgtEl>
                                        <p:attrNameLst>
                                          <p:attrName>style.visibility</p:attrName>
                                        </p:attrNameLst>
                                      </p:cBhvr>
                                      <p:to>
                                        <p:strVal val="visible"/>
                                      </p:to>
                                    </p:set>
                                    <p:animEffect transition="in" filter="barn(inVertical)">
                                      <p:cBhvr>
                                        <p:cTn id="7" dur="500"/>
                                        <p:tgtEl>
                                          <p:spTgt spid="7">
                                            <p:graphicEl>
                                              <a:dgm id="{4896DF9C-A2CA-49DF-8CE9-001B72583DF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graphicEl>
                                              <a:dgm id="{BDDDD85D-D9A7-4B8F-8D1C-47D838FAB501}"/>
                                            </p:graphicEl>
                                          </p:spTgt>
                                        </p:tgtEl>
                                        <p:attrNameLst>
                                          <p:attrName>style.visibility</p:attrName>
                                        </p:attrNameLst>
                                      </p:cBhvr>
                                      <p:to>
                                        <p:strVal val="visible"/>
                                      </p:to>
                                    </p:set>
                                    <p:animEffect transition="in" filter="barn(inVertical)">
                                      <p:cBhvr>
                                        <p:cTn id="12" dur="1250"/>
                                        <p:tgtEl>
                                          <p:spTgt spid="7">
                                            <p:graphicEl>
                                              <a:dgm id="{BDDDD85D-D9A7-4B8F-8D1C-47D838FAB501}"/>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graphicEl>
                                              <a:dgm id="{B5BB29A6-6108-4A67-89CD-0C537A08F257}"/>
                                            </p:graphicEl>
                                          </p:spTgt>
                                        </p:tgtEl>
                                        <p:attrNameLst>
                                          <p:attrName>style.visibility</p:attrName>
                                        </p:attrNameLst>
                                      </p:cBhvr>
                                      <p:to>
                                        <p:strVal val="visible"/>
                                      </p:to>
                                    </p:set>
                                    <p:animEffect transition="in" filter="barn(inVertical)">
                                      <p:cBhvr>
                                        <p:cTn id="15" dur="500"/>
                                        <p:tgtEl>
                                          <p:spTgt spid="7">
                                            <p:graphicEl>
                                              <a:dgm id="{B5BB29A6-6108-4A67-89CD-0C537A08F25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graphicEl>
                                              <a:dgm id="{6915F4DF-93F5-41F7-88A4-86C7A27545B9}"/>
                                            </p:graphicEl>
                                          </p:spTgt>
                                        </p:tgtEl>
                                        <p:attrNameLst>
                                          <p:attrName>style.visibility</p:attrName>
                                        </p:attrNameLst>
                                      </p:cBhvr>
                                      <p:to>
                                        <p:strVal val="visible"/>
                                      </p:to>
                                    </p:set>
                                    <p:animEffect transition="in" filter="barn(inVertical)">
                                      <p:cBhvr>
                                        <p:cTn id="20" dur="1250"/>
                                        <p:tgtEl>
                                          <p:spTgt spid="7">
                                            <p:graphicEl>
                                              <a:dgm id="{6915F4DF-93F5-41F7-88A4-86C7A27545B9}"/>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graphicEl>
                                              <a:dgm id="{41DD85A1-EA2A-4630-81EC-CE207168DF8A}"/>
                                            </p:graphicEl>
                                          </p:spTgt>
                                        </p:tgtEl>
                                        <p:attrNameLst>
                                          <p:attrName>style.visibility</p:attrName>
                                        </p:attrNameLst>
                                      </p:cBhvr>
                                      <p:to>
                                        <p:strVal val="visible"/>
                                      </p:to>
                                    </p:set>
                                    <p:animEffect transition="in" filter="barn(inVertical)">
                                      <p:cBhvr>
                                        <p:cTn id="23" dur="500"/>
                                        <p:tgtEl>
                                          <p:spTgt spid="7">
                                            <p:graphicEl>
                                              <a:dgm id="{41DD85A1-EA2A-4630-81EC-CE207168DF8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graphicEl>
                                              <a:dgm id="{4A1A11F9-BD8D-4BBE-937A-A40D7B15E0F7}"/>
                                            </p:graphicEl>
                                          </p:spTgt>
                                        </p:tgtEl>
                                        <p:attrNameLst>
                                          <p:attrName>style.visibility</p:attrName>
                                        </p:attrNameLst>
                                      </p:cBhvr>
                                      <p:to>
                                        <p:strVal val="visible"/>
                                      </p:to>
                                    </p:set>
                                    <p:animEffect transition="in" filter="barn(inVertical)">
                                      <p:cBhvr>
                                        <p:cTn id="28" dur="1250"/>
                                        <p:tgtEl>
                                          <p:spTgt spid="7">
                                            <p:graphicEl>
                                              <a:dgm id="{4A1A11F9-BD8D-4BBE-937A-A40D7B15E0F7}"/>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graphicEl>
                                              <a:dgm id="{0D4E13B7-4B51-425B-BFBE-AB38EADF5140}"/>
                                            </p:graphicEl>
                                          </p:spTgt>
                                        </p:tgtEl>
                                        <p:attrNameLst>
                                          <p:attrName>style.visibility</p:attrName>
                                        </p:attrNameLst>
                                      </p:cBhvr>
                                      <p:to>
                                        <p:strVal val="visible"/>
                                      </p:to>
                                    </p:set>
                                    <p:animEffect transition="in" filter="barn(inVertical)">
                                      <p:cBhvr>
                                        <p:cTn id="31" dur="500"/>
                                        <p:tgtEl>
                                          <p:spTgt spid="7">
                                            <p:graphicEl>
                                              <a:dgm id="{0D4E13B7-4B51-425B-BFBE-AB38EADF51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285BC-4416-42D6-A284-7CDBAB3C66C1}"/>
              </a:ext>
            </a:extLst>
          </p:cNvPr>
          <p:cNvSpPr>
            <a:spLocks noGrp="1"/>
          </p:cNvSpPr>
          <p:nvPr>
            <p:ph type="title"/>
          </p:nvPr>
        </p:nvSpPr>
        <p:spPr/>
        <p:txBody>
          <a:bodyPr/>
          <a:lstStyle/>
          <a:p>
            <a:r>
              <a:rPr lang="ja-JP" altLang="en-US" dirty="0"/>
              <a:t>指標に基づくモニタリング</a:t>
            </a:r>
            <a:endParaRPr kumimoji="1" lang="ja-JP" altLang="en-US" dirty="0"/>
          </a:p>
        </p:txBody>
      </p:sp>
      <p:sp>
        <p:nvSpPr>
          <p:cNvPr id="3" name="コンテンツ プレースホルダー 2">
            <a:extLst>
              <a:ext uri="{FF2B5EF4-FFF2-40B4-BE49-F238E27FC236}">
                <a16:creationId xmlns:a16="http://schemas.microsoft.com/office/drawing/2014/main" id="{7C79DAE2-80C7-4E9E-ABDD-AAD0F284F4CB}"/>
              </a:ext>
            </a:extLst>
          </p:cNvPr>
          <p:cNvSpPr>
            <a:spLocks noGrp="1"/>
          </p:cNvSpPr>
          <p:nvPr>
            <p:ph idx="1"/>
          </p:nvPr>
        </p:nvSpPr>
        <p:spPr>
          <a:xfrm>
            <a:off x="992561" y="2490136"/>
            <a:ext cx="8136904" cy="3819184"/>
          </a:xfrm>
        </p:spPr>
        <p:txBody>
          <a:bodyPr>
            <a:normAutofit/>
          </a:bodyPr>
          <a:lstStyle/>
          <a:p>
            <a:r>
              <a:rPr lang="ja-JP" altLang="en-US" sz="3200" dirty="0">
                <a:solidFill>
                  <a:schemeClr val="tx1"/>
                </a:solidFill>
                <a:latin typeface="游ゴシック" panose="020B0400000000000000" pitchFamily="50" charset="-128"/>
                <a:ea typeface="游ゴシック" panose="020B0400000000000000" pitchFamily="50" charset="-128"/>
              </a:rPr>
              <a:t>ハイレベル政治フォーラム（毎年</a:t>
            </a:r>
            <a:r>
              <a:rPr lang="en-US" altLang="ja-JP" sz="3200" dirty="0">
                <a:latin typeface="游ゴシック" panose="020B0400000000000000" pitchFamily="50" charset="-128"/>
                <a:ea typeface="游ゴシック" panose="020B0400000000000000" pitchFamily="50" charset="-128"/>
              </a:rPr>
              <a:t>7</a:t>
            </a:r>
            <a:r>
              <a:rPr lang="ja-JP" altLang="en-US" sz="3200" dirty="0">
                <a:latin typeface="游ゴシック" panose="020B0400000000000000" pitchFamily="50" charset="-128"/>
                <a:ea typeface="游ゴシック" panose="020B0400000000000000" pitchFamily="50" charset="-128"/>
              </a:rPr>
              <a:t>月開催）にて達成度をモニタリング</a:t>
            </a:r>
            <a:endParaRPr lang="en-US" altLang="ja-JP" sz="3200" dirty="0">
              <a:latin typeface="游ゴシック" panose="020B0400000000000000" pitchFamily="50" charset="-128"/>
              <a:ea typeface="游ゴシック" panose="020B0400000000000000" pitchFamily="50" charset="-128"/>
            </a:endParaRPr>
          </a:p>
          <a:p>
            <a:r>
              <a:rPr lang="en-US" altLang="ja-JP" sz="3200" dirty="0" smtClean="0">
                <a:latin typeface="游ゴシック" panose="020B0400000000000000" pitchFamily="50" charset="-128"/>
                <a:ea typeface="游ゴシック" panose="020B0400000000000000" pitchFamily="50" charset="-128"/>
              </a:rPr>
              <a:t>2023</a:t>
            </a:r>
            <a:r>
              <a:rPr lang="ja-JP" altLang="en-US" sz="3200" dirty="0" smtClean="0">
                <a:latin typeface="游ゴシック" panose="020B0400000000000000" pitchFamily="50" charset="-128"/>
                <a:ea typeface="游ゴシック" panose="020B0400000000000000" pitchFamily="50" charset="-128"/>
              </a:rPr>
              <a:t>年</a:t>
            </a:r>
            <a:r>
              <a:rPr lang="en-US" altLang="ja-JP" sz="3200" dirty="0">
                <a:latin typeface="游ゴシック" panose="020B0400000000000000" pitchFamily="50" charset="-128"/>
                <a:ea typeface="游ゴシック" panose="020B0400000000000000" pitchFamily="50" charset="-128"/>
              </a:rPr>
              <a:t>7</a:t>
            </a:r>
            <a:r>
              <a:rPr lang="ja-JP" altLang="en-US" sz="3200" dirty="0" smtClean="0">
                <a:latin typeface="游ゴシック" panose="020B0400000000000000" pitchFamily="50" charset="-128"/>
                <a:ea typeface="游ゴシック" panose="020B0400000000000000" pitchFamily="50" charset="-128"/>
              </a:rPr>
              <a:t>月</a:t>
            </a:r>
            <a:r>
              <a:rPr lang="ja-JP" altLang="en-US" sz="3200" dirty="0">
                <a:latin typeface="游ゴシック" panose="020B0400000000000000" pitchFamily="50" charset="-128"/>
                <a:ea typeface="游ゴシック" panose="020B0400000000000000" pitchFamily="50" charset="-128"/>
              </a:rPr>
              <a:t>における日本の達成度</a:t>
            </a:r>
            <a:endParaRPr lang="en-US" altLang="ja-JP" sz="3200" dirty="0">
              <a:latin typeface="游ゴシック" panose="020B0400000000000000" pitchFamily="50" charset="-128"/>
              <a:ea typeface="游ゴシック" panose="020B0400000000000000" pitchFamily="50" charset="-128"/>
            </a:endParaRPr>
          </a:p>
          <a:p>
            <a:pPr marL="0" indent="0">
              <a:buNone/>
            </a:pPr>
            <a:r>
              <a:rPr lang="ja-JP" altLang="en-US" sz="3200" dirty="0">
                <a:latin typeface="游ゴシック" panose="020B0400000000000000" pitchFamily="50" charset="-128"/>
                <a:ea typeface="游ゴシック" panose="020B0400000000000000" pitchFamily="50" charset="-128"/>
              </a:rPr>
              <a:t>　→</a:t>
            </a:r>
            <a:r>
              <a:rPr lang="en-US" altLang="ja-JP" sz="3200" dirty="0">
                <a:latin typeface="游ゴシック" panose="020B0400000000000000" pitchFamily="50" charset="-128"/>
                <a:ea typeface="游ゴシック" panose="020B0400000000000000" pitchFamily="50" charset="-128"/>
              </a:rPr>
              <a:t>166</a:t>
            </a:r>
            <a:r>
              <a:rPr lang="ja-JP" altLang="en-US" sz="3200" dirty="0">
                <a:latin typeface="游ゴシック" panose="020B0400000000000000" pitchFamily="50" charset="-128"/>
                <a:ea typeface="游ゴシック" panose="020B0400000000000000" pitchFamily="50" charset="-128"/>
              </a:rPr>
              <a:t>カ</a:t>
            </a:r>
            <a:r>
              <a:rPr lang="ja-JP" altLang="en-US" sz="3200" dirty="0" smtClean="0">
                <a:latin typeface="游ゴシック" panose="020B0400000000000000" pitchFamily="50" charset="-128"/>
                <a:ea typeface="游ゴシック" panose="020B0400000000000000" pitchFamily="50" charset="-128"/>
              </a:rPr>
              <a:t>国中　　　 </a:t>
            </a:r>
            <a:r>
              <a:rPr lang="ja-JP" altLang="en-US" sz="3200" dirty="0" smtClean="0">
                <a:solidFill>
                  <a:srgbClr val="FF0000"/>
                </a:solidFill>
                <a:latin typeface="游ゴシック" panose="020B0400000000000000" pitchFamily="50" charset="-128"/>
                <a:ea typeface="游ゴシック" panose="020B0400000000000000" pitchFamily="50" charset="-128"/>
              </a:rPr>
              <a:t>位</a:t>
            </a:r>
            <a:endParaRPr lang="en-US" altLang="ja-JP" sz="3200" dirty="0">
              <a:latin typeface="游ゴシック" panose="020B0400000000000000" pitchFamily="50" charset="-128"/>
              <a:ea typeface="游ゴシック" panose="020B0400000000000000" pitchFamily="50" charset="-128"/>
            </a:endParaRPr>
          </a:p>
          <a:p>
            <a:pPr marL="0" indent="0">
              <a:buNone/>
            </a:pPr>
            <a:r>
              <a:rPr kumimoji="1" lang="ja-JP" altLang="en-US" dirty="0"/>
              <a:t>　　</a:t>
            </a:r>
            <a:endParaRPr lang="ja-JP" altLang="en-US" sz="2800" dirty="0">
              <a:latin typeface="游ゴシック" panose="020B0400000000000000" pitchFamily="50" charset="-128"/>
              <a:ea typeface="游ゴシック" panose="020B0400000000000000" pitchFamily="50" charset="-128"/>
            </a:endParaRPr>
          </a:p>
        </p:txBody>
      </p:sp>
      <p:sp>
        <p:nvSpPr>
          <p:cNvPr id="4" name="コンテンツ プレースホルダー 2">
            <a:extLst>
              <a:ext uri="{FF2B5EF4-FFF2-40B4-BE49-F238E27FC236}">
                <a16:creationId xmlns:a16="http://schemas.microsoft.com/office/drawing/2014/main" id="{4F550983-1745-42D7-92EE-169F53EF9734}"/>
              </a:ext>
            </a:extLst>
          </p:cNvPr>
          <p:cNvSpPr txBox="1">
            <a:spLocks/>
          </p:cNvSpPr>
          <p:nvPr/>
        </p:nvSpPr>
        <p:spPr>
          <a:xfrm>
            <a:off x="4163641" y="4298680"/>
            <a:ext cx="1365423" cy="8585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buNone/>
            </a:pPr>
            <a:r>
              <a:rPr lang="ja-JP" altLang="en-US" sz="3200" dirty="0" smtClean="0">
                <a:solidFill>
                  <a:srgbClr val="FF0000"/>
                </a:solidFill>
                <a:latin typeface="游ゴシック" panose="020B0400000000000000" pitchFamily="50" charset="-128"/>
                <a:ea typeface="游ゴシック" panose="020B0400000000000000" pitchFamily="50" charset="-128"/>
              </a:rPr>
              <a:t>２１</a:t>
            </a:r>
            <a:endParaRPr lang="en-US" altLang="ja-JP" sz="3200" dirty="0">
              <a:solidFill>
                <a:srgbClr val="FF0000"/>
              </a:solidFill>
              <a:latin typeface="游ゴシック" panose="020B0400000000000000" pitchFamily="50" charset="-128"/>
              <a:ea typeface="游ゴシック" panose="020B0400000000000000" pitchFamily="50" charset="-128"/>
            </a:endParaRPr>
          </a:p>
          <a:p>
            <a:endParaRPr lang="ja-JP" altLang="en-US" dirty="0">
              <a:solidFill>
                <a:srgbClr val="FF0000"/>
              </a:solidFill>
            </a:endParaRPr>
          </a:p>
        </p:txBody>
      </p:sp>
      <p:sp>
        <p:nvSpPr>
          <p:cNvPr id="5" name="正方形/長方形 4"/>
          <p:cNvSpPr/>
          <p:nvPr/>
        </p:nvSpPr>
        <p:spPr>
          <a:xfrm>
            <a:off x="1274938" y="5135093"/>
            <a:ext cx="7710510" cy="954107"/>
          </a:xfrm>
          <a:prstGeom prst="rect">
            <a:avLst/>
          </a:prstGeom>
        </p:spPr>
        <p:txBody>
          <a:bodyPr wrap="square">
            <a:spAutoFit/>
          </a:bodyPr>
          <a:lstStyle/>
          <a:p>
            <a:r>
              <a:rPr lang="en-US" altLang="ja-JP" sz="2800" dirty="0" err="1">
                <a:latin typeface="游ゴシック" panose="020B0400000000000000" pitchFamily="50" charset="-128"/>
                <a:ea typeface="游ゴシック" panose="020B0400000000000000" pitchFamily="50" charset="-128"/>
              </a:rPr>
              <a:t>cf</a:t>
            </a:r>
            <a:r>
              <a:rPr lang="ja-JP" altLang="en-US" sz="2800" dirty="0" err="1">
                <a:latin typeface="游ゴシック" panose="020B0400000000000000" pitchFamily="50" charset="-128"/>
                <a:ea typeface="游ゴシック" panose="020B0400000000000000" pitchFamily="50" charset="-128"/>
              </a:rPr>
              <a:t>．</a:t>
            </a:r>
            <a:r>
              <a:rPr lang="ja-JP" altLang="en-US" sz="2800" dirty="0">
                <a:latin typeface="游ゴシック" panose="020B0400000000000000" pitchFamily="50" charset="-128"/>
                <a:ea typeface="游ゴシック" panose="020B0400000000000000" pitchFamily="50" charset="-128"/>
              </a:rPr>
              <a:t>過去５年</a:t>
            </a:r>
            <a:endParaRPr lang="en-US" altLang="ja-JP" sz="2800" dirty="0">
              <a:latin typeface="游ゴシック" panose="020B0400000000000000" pitchFamily="50" charset="-128"/>
              <a:ea typeface="游ゴシック" panose="020B0400000000000000" pitchFamily="50" charset="-128"/>
            </a:endParaRPr>
          </a:p>
          <a:p>
            <a:r>
              <a:rPr lang="ja-JP" altLang="en-US" sz="2800" dirty="0">
                <a:latin typeface="游ゴシック" panose="020B0400000000000000" pitchFamily="50" charset="-128"/>
                <a:ea typeface="游ゴシック" panose="020B0400000000000000" pitchFamily="50" charset="-128"/>
              </a:rPr>
              <a:t>　　　　</a:t>
            </a:r>
            <a:r>
              <a:rPr lang="en-US" altLang="ja-JP" sz="2800" dirty="0">
                <a:latin typeface="游ゴシック" panose="020B0400000000000000" pitchFamily="50" charset="-128"/>
                <a:ea typeface="游ゴシック" panose="020B0400000000000000" pitchFamily="50" charset="-128"/>
              </a:rPr>
              <a:t>15</a:t>
            </a:r>
            <a:r>
              <a:rPr lang="ja-JP" altLang="en-US" sz="2800" dirty="0">
                <a:latin typeface="游ゴシック" panose="020B0400000000000000" pitchFamily="50" charset="-128"/>
                <a:ea typeface="游ゴシック" panose="020B0400000000000000" pitchFamily="50" charset="-128"/>
              </a:rPr>
              <a:t>位→</a:t>
            </a:r>
            <a:r>
              <a:rPr lang="en-US" altLang="ja-JP" sz="2800" dirty="0">
                <a:latin typeface="游ゴシック" panose="020B0400000000000000" pitchFamily="50" charset="-128"/>
                <a:ea typeface="游ゴシック" panose="020B0400000000000000" pitchFamily="50" charset="-128"/>
              </a:rPr>
              <a:t> 15</a:t>
            </a:r>
            <a:r>
              <a:rPr lang="ja-JP" altLang="en-US" sz="2800" dirty="0">
                <a:latin typeface="游ゴシック" panose="020B0400000000000000" pitchFamily="50" charset="-128"/>
                <a:ea typeface="游ゴシック" panose="020B0400000000000000" pitchFamily="50" charset="-128"/>
              </a:rPr>
              <a:t>位→</a:t>
            </a:r>
            <a:r>
              <a:rPr lang="en-US" altLang="ja-JP" sz="2800" dirty="0">
                <a:latin typeface="游ゴシック" panose="020B0400000000000000" pitchFamily="50" charset="-128"/>
                <a:ea typeface="游ゴシック" panose="020B0400000000000000" pitchFamily="50" charset="-128"/>
              </a:rPr>
              <a:t>17</a:t>
            </a:r>
            <a:r>
              <a:rPr lang="ja-JP" altLang="en-US" sz="2800" dirty="0">
                <a:latin typeface="游ゴシック" panose="020B0400000000000000" pitchFamily="50" charset="-128"/>
                <a:ea typeface="游ゴシック" panose="020B0400000000000000" pitchFamily="50" charset="-128"/>
              </a:rPr>
              <a:t>位→</a:t>
            </a:r>
            <a:r>
              <a:rPr lang="en-US" altLang="ja-JP" sz="2800" dirty="0">
                <a:latin typeface="游ゴシック" panose="020B0400000000000000" pitchFamily="50" charset="-128"/>
                <a:ea typeface="游ゴシック" panose="020B0400000000000000" pitchFamily="50" charset="-128"/>
              </a:rPr>
              <a:t>18</a:t>
            </a:r>
            <a:r>
              <a:rPr lang="ja-JP" altLang="en-US" sz="2800" dirty="0">
                <a:latin typeface="游ゴシック" panose="020B0400000000000000" pitchFamily="50" charset="-128"/>
                <a:ea typeface="游ゴシック" panose="020B0400000000000000" pitchFamily="50" charset="-128"/>
              </a:rPr>
              <a:t>位→</a:t>
            </a:r>
            <a:r>
              <a:rPr lang="en-US" altLang="ja-JP" sz="2800" dirty="0">
                <a:latin typeface="游ゴシック" panose="020B0400000000000000" pitchFamily="50" charset="-128"/>
                <a:ea typeface="游ゴシック" panose="020B0400000000000000" pitchFamily="50" charset="-128"/>
              </a:rPr>
              <a:t>19</a:t>
            </a:r>
            <a:r>
              <a:rPr lang="ja-JP" altLang="en-US" sz="2800" dirty="0">
                <a:latin typeface="游ゴシック" panose="020B0400000000000000" pitchFamily="50" charset="-128"/>
                <a:ea typeface="游ゴシック" panose="020B0400000000000000" pitchFamily="50" charset="-128"/>
              </a:rPr>
              <a:t>位</a:t>
            </a:r>
          </a:p>
        </p:txBody>
      </p:sp>
    </p:spTree>
    <p:extLst>
      <p:ext uri="{BB962C8B-B14F-4D97-AF65-F5344CB8AC3E}">
        <p14:creationId xmlns:p14="http://schemas.microsoft.com/office/powerpoint/2010/main" val="336377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1001" y="867259"/>
            <a:ext cx="9030564" cy="606035"/>
          </a:xfrm>
        </p:spPr>
        <p:txBody>
          <a:bodyPr>
            <a:noAutofit/>
          </a:bodyPr>
          <a:lstStyle/>
          <a:p>
            <a:r>
              <a:rPr kumimoji="1" lang="en-US" altLang="ja-JP" dirty="0" smtClean="0"/>
              <a:t>2023</a:t>
            </a:r>
            <a:r>
              <a:rPr kumimoji="1" lang="ja-JP" altLang="en-US" dirty="0" smtClean="0"/>
              <a:t>年</a:t>
            </a:r>
            <a:r>
              <a:rPr lang="ja-JP" altLang="en-US" dirty="0" smtClean="0"/>
              <a:t>「</a:t>
            </a:r>
            <a:r>
              <a:rPr lang="en-US" altLang="ja-JP" dirty="0"/>
              <a:t>Sustainable Development Report</a:t>
            </a:r>
            <a:r>
              <a:rPr lang="ja-JP" altLang="en-US" dirty="0" smtClean="0"/>
              <a:t>」</a:t>
            </a:r>
            <a:r>
              <a:rPr lang="en-US" altLang="ja-JP" dirty="0" smtClean="0"/>
              <a:t/>
            </a:r>
            <a:br>
              <a:rPr lang="en-US" altLang="ja-JP" dirty="0" smtClean="0"/>
            </a:br>
            <a:r>
              <a:rPr lang="ja-JP" altLang="en-US" dirty="0" smtClean="0"/>
              <a:t>日本への評価</a:t>
            </a:r>
            <a:endParaRPr kumimoji="1" lang="ja-JP" altLang="en-US" dirty="0"/>
          </a:p>
        </p:txBody>
      </p:sp>
      <p:pic>
        <p:nvPicPr>
          <p:cNvPr id="5" name="image" descr="https://www.fujikon-hd.com/media-091/wp-content/uploads/2019/07/sdgs-img.png"/>
          <p:cNvPicPr/>
          <p:nvPr/>
        </p:nvPicPr>
        <p:blipFill rotWithShape="1">
          <a:blip r:embed="rId3" cstate="print">
            <a:extLst>
              <a:ext uri="{28A0092B-C50C-407E-A947-70E740481C1C}">
                <a14:useLocalDpi xmlns:a14="http://schemas.microsoft.com/office/drawing/2010/main" val="0"/>
              </a:ext>
            </a:extLst>
          </a:blip>
          <a:srcRect t="18965"/>
          <a:stretch/>
        </p:blipFill>
        <p:spPr bwMode="auto">
          <a:xfrm>
            <a:off x="617811" y="2132856"/>
            <a:ext cx="8496944" cy="4090115"/>
          </a:xfrm>
          <a:prstGeom prst="rect">
            <a:avLst/>
          </a:prstGeom>
          <a:noFill/>
          <a:ln>
            <a:noFill/>
          </a:ln>
        </p:spPr>
      </p:pic>
    </p:spTree>
    <p:extLst>
      <p:ext uri="{BB962C8B-B14F-4D97-AF65-F5344CB8AC3E}">
        <p14:creationId xmlns:p14="http://schemas.microsoft.com/office/powerpoint/2010/main" val="228004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1001" y="867259"/>
            <a:ext cx="9030564" cy="606035"/>
          </a:xfrm>
        </p:spPr>
        <p:txBody>
          <a:bodyPr>
            <a:noAutofit/>
          </a:bodyPr>
          <a:lstStyle/>
          <a:p>
            <a:r>
              <a:rPr kumimoji="1" lang="en-US" altLang="ja-JP" dirty="0" smtClean="0"/>
              <a:t>2023</a:t>
            </a:r>
            <a:r>
              <a:rPr kumimoji="1" lang="ja-JP" altLang="en-US" dirty="0" smtClean="0"/>
              <a:t>年</a:t>
            </a:r>
            <a:r>
              <a:rPr lang="ja-JP" altLang="en-US" dirty="0" smtClean="0"/>
              <a:t>「</a:t>
            </a:r>
            <a:r>
              <a:rPr lang="en-US" altLang="ja-JP" dirty="0"/>
              <a:t>Sustainable Development Report</a:t>
            </a:r>
            <a:r>
              <a:rPr lang="ja-JP" altLang="en-US" dirty="0" smtClean="0"/>
              <a:t>」</a:t>
            </a:r>
            <a:r>
              <a:rPr lang="en-US" altLang="ja-JP" dirty="0" smtClean="0"/>
              <a:t/>
            </a:r>
            <a:br>
              <a:rPr lang="en-US" altLang="ja-JP" dirty="0" smtClean="0"/>
            </a:br>
            <a:r>
              <a:rPr lang="ja-JP" altLang="en-US" dirty="0" smtClean="0"/>
              <a:t>日本への評価</a:t>
            </a:r>
            <a:endParaRPr kumimoji="1" lang="ja-JP" altLang="en-US" dirty="0"/>
          </a:p>
        </p:txBody>
      </p:sp>
      <p:pic>
        <p:nvPicPr>
          <p:cNvPr id="4" name="図 3"/>
          <p:cNvPicPr>
            <a:picLocks noChangeAspect="1"/>
          </p:cNvPicPr>
          <p:nvPr/>
        </p:nvPicPr>
        <p:blipFill rotWithShape="1">
          <a:blip r:embed="rId3"/>
          <a:srcRect l="5727" t="22438" r="6832" b="18500"/>
          <a:stretch/>
        </p:blipFill>
        <p:spPr>
          <a:xfrm>
            <a:off x="0" y="2132856"/>
            <a:ext cx="9906000" cy="3761772"/>
          </a:xfrm>
          <a:prstGeom prst="rect">
            <a:avLst/>
          </a:prstGeom>
        </p:spPr>
      </p:pic>
    </p:spTree>
    <p:extLst>
      <p:ext uri="{BB962C8B-B14F-4D97-AF65-F5344CB8AC3E}">
        <p14:creationId xmlns:p14="http://schemas.microsoft.com/office/powerpoint/2010/main" val="163985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本日の内容</a:t>
            </a:r>
          </a:p>
        </p:txBody>
      </p:sp>
      <p:sp>
        <p:nvSpPr>
          <p:cNvPr id="3" name="コンテンツ プレースホルダー 2"/>
          <p:cNvSpPr>
            <a:spLocks noGrp="1"/>
          </p:cNvSpPr>
          <p:nvPr>
            <p:ph idx="1"/>
          </p:nvPr>
        </p:nvSpPr>
        <p:spPr/>
        <p:txBody>
          <a:bodyPr/>
          <a:lstStyle/>
          <a:p>
            <a:r>
              <a:rPr lang="en-US" altLang="ja-JP" sz="4400" dirty="0">
                <a:latin typeface="游ゴシック" panose="020B0400000000000000" pitchFamily="50" charset="-128"/>
                <a:ea typeface="游ゴシック" panose="020B0400000000000000" pitchFamily="50" charset="-128"/>
              </a:rPr>
              <a:t>SDGs </a:t>
            </a:r>
            <a:r>
              <a:rPr lang="ja-JP" altLang="en-US" sz="4400" dirty="0">
                <a:latin typeface="游ゴシック" panose="020B0400000000000000" pitchFamily="50" charset="-128"/>
                <a:ea typeface="游ゴシック" panose="020B0400000000000000" pitchFamily="50" charset="-128"/>
              </a:rPr>
              <a:t>と</a:t>
            </a:r>
            <a:r>
              <a:rPr lang="ja-JP" altLang="en-US" sz="4400" dirty="0" smtClean="0">
                <a:latin typeface="游ゴシック" panose="020B0400000000000000" pitchFamily="50" charset="-128"/>
                <a:ea typeface="游ゴシック" panose="020B0400000000000000" pitchFamily="50" charset="-128"/>
              </a:rPr>
              <a:t>は</a:t>
            </a:r>
            <a:r>
              <a:rPr lang="ja-JP" altLang="en-US" sz="3200" dirty="0" smtClean="0">
                <a:latin typeface="游ゴシック" panose="020B0400000000000000" pitchFamily="50" charset="-128"/>
                <a:ea typeface="游ゴシック" panose="020B0400000000000000" pitchFamily="50" charset="-128"/>
              </a:rPr>
              <a:t>（探究ノート</a:t>
            </a:r>
            <a:r>
              <a:rPr lang="en-US" altLang="ja-JP" sz="3200" dirty="0" smtClean="0">
                <a:latin typeface="游ゴシック" panose="020B0400000000000000" pitchFamily="50" charset="-128"/>
                <a:ea typeface="游ゴシック" panose="020B0400000000000000" pitchFamily="50" charset="-128"/>
              </a:rPr>
              <a:t>P.5</a:t>
            </a:r>
            <a:r>
              <a:rPr lang="ja-JP" altLang="en-US" sz="3200" dirty="0" smtClean="0">
                <a:latin typeface="游ゴシック" panose="020B0400000000000000" pitchFamily="50" charset="-128"/>
                <a:ea typeface="游ゴシック" panose="020B0400000000000000" pitchFamily="50" charset="-128"/>
              </a:rPr>
              <a:t>～）</a:t>
            </a:r>
            <a:endParaRPr lang="en-US" altLang="ja-JP" sz="4400" dirty="0">
              <a:latin typeface="游ゴシック" panose="020B0400000000000000" pitchFamily="50" charset="-128"/>
              <a:ea typeface="游ゴシック" panose="020B0400000000000000" pitchFamily="50" charset="-128"/>
            </a:endParaRPr>
          </a:p>
          <a:p>
            <a:r>
              <a:rPr lang="en-US" altLang="ja-JP" sz="4400" dirty="0">
                <a:latin typeface="游ゴシック" panose="020B0400000000000000" pitchFamily="50" charset="-128"/>
                <a:ea typeface="游ゴシック" panose="020B0400000000000000" pitchFamily="50" charset="-128"/>
              </a:rPr>
              <a:t>SDGs </a:t>
            </a:r>
            <a:r>
              <a:rPr lang="ja-JP" altLang="en-US" sz="4400" dirty="0">
                <a:latin typeface="游ゴシック" panose="020B0400000000000000" pitchFamily="50" charset="-128"/>
                <a:ea typeface="游ゴシック" panose="020B0400000000000000" pitchFamily="50" charset="-128"/>
              </a:rPr>
              <a:t>が誕生するまで</a:t>
            </a:r>
            <a:endParaRPr lang="en-US" altLang="ja-JP" sz="4400" dirty="0">
              <a:latin typeface="游ゴシック" panose="020B0400000000000000" pitchFamily="50" charset="-128"/>
              <a:ea typeface="游ゴシック" panose="020B0400000000000000" pitchFamily="50" charset="-128"/>
            </a:endParaRPr>
          </a:p>
          <a:p>
            <a:r>
              <a:rPr lang="en-US" altLang="ja-JP" sz="4400" dirty="0">
                <a:latin typeface="游ゴシック" panose="020B0400000000000000" pitchFamily="50" charset="-128"/>
                <a:ea typeface="游ゴシック" panose="020B0400000000000000" pitchFamily="50" charset="-128"/>
              </a:rPr>
              <a:t>SDGs </a:t>
            </a:r>
            <a:r>
              <a:rPr lang="ja-JP" altLang="en-US" sz="4400" dirty="0">
                <a:latin typeface="游ゴシック" panose="020B0400000000000000" pitchFamily="50" charset="-128"/>
                <a:ea typeface="游ゴシック" panose="020B0400000000000000" pitchFamily="50" charset="-128"/>
              </a:rPr>
              <a:t>を学ぶ意義</a:t>
            </a:r>
            <a:endParaRPr lang="en-US" altLang="ja-JP" sz="4400" dirty="0">
              <a:latin typeface="游ゴシック" panose="020B0400000000000000" pitchFamily="50" charset="-128"/>
              <a:ea typeface="游ゴシック" panose="020B0400000000000000" pitchFamily="50" charset="-128"/>
            </a:endParaRPr>
          </a:p>
          <a:p>
            <a:pPr marL="0" indent="0">
              <a:buNone/>
            </a:pPr>
            <a:endParaRPr kumimoji="1" lang="ja-JP" altLang="en-US" sz="4400" dirty="0"/>
          </a:p>
        </p:txBody>
      </p:sp>
      <p:sp>
        <p:nvSpPr>
          <p:cNvPr id="4" name="タイトル 1">
            <a:extLst>
              <a:ext uri="{FF2B5EF4-FFF2-40B4-BE49-F238E27FC236}">
                <a16:creationId xmlns:a16="http://schemas.microsoft.com/office/drawing/2014/main" id="{F4B5F415-7490-4054-85B4-10F7AE6D3385}"/>
              </a:ext>
            </a:extLst>
          </p:cNvPr>
          <p:cNvSpPr txBox="1">
            <a:spLocks/>
          </p:cNvSpPr>
          <p:nvPr/>
        </p:nvSpPr>
        <p:spPr>
          <a:xfrm>
            <a:off x="272480" y="5085183"/>
            <a:ext cx="9144000" cy="84994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600" dirty="0" smtClean="0">
                <a:solidFill>
                  <a:srgbClr val="FF0000"/>
                </a:solidFill>
                <a:latin typeface="Meiryo UI" panose="020B0604030504040204" pitchFamily="50" charset="-128"/>
              </a:rPr>
              <a:t>※</a:t>
            </a:r>
            <a:r>
              <a:rPr lang="ja-JP" altLang="en-US" sz="3600" dirty="0" smtClean="0">
                <a:solidFill>
                  <a:srgbClr val="FF0000"/>
                </a:solidFill>
                <a:latin typeface="Meiryo UI" panose="020B0604030504040204" pitchFamily="50" charset="-128"/>
              </a:rPr>
              <a:t>探究ノートの進め方などは次回以降</a:t>
            </a:r>
            <a:endParaRPr lang="ja-JP" altLang="en-US" sz="3600" dirty="0">
              <a:solidFill>
                <a:srgbClr val="FF0000"/>
              </a:solidFill>
              <a:latin typeface="Meiryo UI" panose="020B0604030504040204" pitchFamily="50" charset="-128"/>
            </a:endParaRPr>
          </a:p>
        </p:txBody>
      </p:sp>
    </p:spTree>
    <p:extLst>
      <p:ext uri="{BB962C8B-B14F-4D97-AF65-F5344CB8AC3E}">
        <p14:creationId xmlns:p14="http://schemas.microsoft.com/office/powerpoint/2010/main" val="4114578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p:cNvPicPr>
            <a:picLocks noGrp="1" noChangeAspect="1"/>
          </p:cNvPicPr>
          <p:nvPr>
            <p:ph idx="1"/>
          </p:nvPr>
        </p:nvPicPr>
        <p:blipFill rotWithShape="1">
          <a:blip r:embed="rId3"/>
          <a:srcRect l="12879" r="9687"/>
          <a:stretch/>
        </p:blipFill>
        <p:spPr>
          <a:xfrm>
            <a:off x="0" y="2274590"/>
            <a:ext cx="5168810" cy="3754736"/>
          </a:xfrm>
          <a:prstGeom prst="rect">
            <a:avLst/>
          </a:prstGeom>
        </p:spPr>
      </p:pic>
      <p:sp>
        <p:nvSpPr>
          <p:cNvPr id="4" name="スライド番号プレースホルダー 3"/>
          <p:cNvSpPr>
            <a:spLocks noGrp="1"/>
          </p:cNvSpPr>
          <p:nvPr>
            <p:ph type="sldNum" sz="quarter" idx="12"/>
          </p:nvPr>
        </p:nvSpPr>
        <p:spPr/>
        <p:txBody>
          <a:bodyPr/>
          <a:lstStyle/>
          <a:p>
            <a:pPr rtl="0"/>
            <a:fld id="{9CD8D479-8942-46E8-A226-A4E01F7A105C}" type="slidenum">
              <a:rPr lang="en-US" altLang="ja-JP" smtClean="0"/>
              <a:t>30</a:t>
            </a:fld>
            <a:endParaRPr lang="ja-JP" altLang="en-US" dirty="0"/>
          </a:p>
        </p:txBody>
      </p:sp>
      <p:sp>
        <p:nvSpPr>
          <p:cNvPr id="5" name="日付プレースホルダー 4"/>
          <p:cNvSpPr>
            <a:spLocks noGrp="1"/>
          </p:cNvSpPr>
          <p:nvPr>
            <p:ph type="dt" sz="half" idx="10"/>
          </p:nvPr>
        </p:nvSpPr>
        <p:spPr/>
        <p:txBody>
          <a:bodyPr/>
          <a:lstStyle/>
          <a:p>
            <a:pPr rtl="0"/>
            <a:fld id="{4A926573-7359-4C16-A18E-9979E3F3B395}" type="datetime4">
              <a:rPr lang="ja-JP" altLang="en-US" smtClean="0"/>
              <a:t>2024年8月28日</a:t>
            </a:fld>
            <a:endParaRPr lang="ja-JP" altLang="en-US" dirty="0"/>
          </a:p>
        </p:txBody>
      </p:sp>
      <p:sp>
        <p:nvSpPr>
          <p:cNvPr id="6" name="フッター プレースホルダー 5"/>
          <p:cNvSpPr>
            <a:spLocks noGrp="1"/>
          </p:cNvSpPr>
          <p:nvPr>
            <p:ph type="ftr" sz="quarter" idx="11"/>
          </p:nvPr>
        </p:nvSpPr>
        <p:spPr/>
        <p:txBody>
          <a:bodyPr/>
          <a:lstStyle/>
          <a:p>
            <a:pPr rtl="0"/>
            <a:r>
              <a:rPr lang="ja-JP" altLang="en-US" smtClean="0"/>
              <a:t>フッターを追加</a:t>
            </a:r>
            <a:endParaRPr lang="ja-JP" altLang="en-US" dirty="0"/>
          </a:p>
        </p:txBody>
      </p:sp>
      <p:pic>
        <p:nvPicPr>
          <p:cNvPr id="8" name="図 7"/>
          <p:cNvPicPr>
            <a:picLocks noChangeAspect="1"/>
          </p:cNvPicPr>
          <p:nvPr/>
        </p:nvPicPr>
        <p:blipFill rotWithShape="1">
          <a:blip r:embed="rId4"/>
          <a:srcRect l="5899" t="5428" r="858" b="4857"/>
          <a:stretch/>
        </p:blipFill>
        <p:spPr>
          <a:xfrm>
            <a:off x="4702699" y="2274589"/>
            <a:ext cx="5203301" cy="3754736"/>
          </a:xfrm>
          <a:prstGeom prst="rect">
            <a:avLst/>
          </a:prstGeom>
        </p:spPr>
      </p:pic>
      <p:sp>
        <p:nvSpPr>
          <p:cNvPr id="9" name="テキスト ボックス 8"/>
          <p:cNvSpPr txBox="1"/>
          <p:nvPr/>
        </p:nvSpPr>
        <p:spPr>
          <a:xfrm>
            <a:off x="0" y="1842312"/>
            <a:ext cx="5147563" cy="542456"/>
          </a:xfrm>
          <a:prstGeom prst="rect">
            <a:avLst/>
          </a:prstGeom>
          <a:solidFill>
            <a:schemeClr val="accent1">
              <a:lumMod val="40000"/>
              <a:lumOff val="60000"/>
            </a:schemeClr>
          </a:solidFill>
        </p:spPr>
        <p:txBody>
          <a:bodyPr wrap="none" rtlCol="0">
            <a:spAutoFit/>
          </a:bodyPr>
          <a:lstStyle/>
          <a:p>
            <a:r>
              <a:rPr kumimoji="1" lang="ja-JP" altLang="en-US" sz="2925" b="1" dirty="0"/>
              <a:t>目標４質の高い教育をみんなに</a:t>
            </a:r>
          </a:p>
        </p:txBody>
      </p:sp>
      <p:sp>
        <p:nvSpPr>
          <p:cNvPr id="10" name="テキスト ボックス 9"/>
          <p:cNvSpPr txBox="1"/>
          <p:nvPr/>
        </p:nvSpPr>
        <p:spPr>
          <a:xfrm>
            <a:off x="3357072" y="5657593"/>
            <a:ext cx="6064481" cy="542456"/>
          </a:xfrm>
          <a:prstGeom prst="rect">
            <a:avLst/>
          </a:prstGeom>
          <a:solidFill>
            <a:schemeClr val="accent1">
              <a:lumMod val="40000"/>
              <a:lumOff val="60000"/>
            </a:schemeClr>
          </a:solidFill>
        </p:spPr>
        <p:txBody>
          <a:bodyPr wrap="none" rtlCol="0">
            <a:spAutoFit/>
          </a:bodyPr>
          <a:lstStyle/>
          <a:p>
            <a:r>
              <a:rPr kumimoji="1" lang="ja-JP" altLang="en-US" sz="2925" b="1" dirty="0"/>
              <a:t>目標９産業と技術革新の基礎を作ろう</a:t>
            </a:r>
          </a:p>
        </p:txBody>
      </p:sp>
      <p:pic>
        <p:nvPicPr>
          <p:cNvPr id="11" name="図 10"/>
          <p:cNvPicPr>
            <a:picLocks noChangeAspect="1"/>
          </p:cNvPicPr>
          <p:nvPr/>
        </p:nvPicPr>
        <p:blipFill>
          <a:blip r:embed="rId5"/>
          <a:stretch>
            <a:fillRect/>
          </a:stretch>
        </p:blipFill>
        <p:spPr>
          <a:xfrm>
            <a:off x="776536" y="771602"/>
            <a:ext cx="1315331" cy="883316"/>
          </a:xfrm>
          <a:prstGeom prst="rect">
            <a:avLst/>
          </a:prstGeom>
        </p:spPr>
      </p:pic>
      <p:sp>
        <p:nvSpPr>
          <p:cNvPr id="13" name="タイトル 1"/>
          <p:cNvSpPr>
            <a:spLocks noGrp="1"/>
          </p:cNvSpPr>
          <p:nvPr>
            <p:ph type="title"/>
          </p:nvPr>
        </p:nvSpPr>
        <p:spPr>
          <a:xfrm>
            <a:off x="1274938" y="764704"/>
            <a:ext cx="7365295" cy="1303867"/>
          </a:xfrm>
        </p:spPr>
        <p:txBody>
          <a:bodyPr>
            <a:normAutofit/>
          </a:bodyPr>
          <a:lstStyle/>
          <a:p>
            <a:r>
              <a:rPr lang="ja-JP" altLang="en-US" sz="3900" dirty="0" smtClean="0"/>
              <a:t>評価の</a:t>
            </a:r>
            <a:r>
              <a:rPr lang="ja-JP" altLang="en-US" sz="3900" dirty="0" smtClean="0">
                <a:solidFill>
                  <a:srgbClr val="FF0066"/>
                </a:solidFill>
              </a:rPr>
              <a:t>高い</a:t>
            </a:r>
            <a:r>
              <a:rPr lang="ja-JP" altLang="en-US" sz="3900" dirty="0" smtClean="0"/>
              <a:t>項目</a:t>
            </a:r>
            <a:endParaRPr lang="ja-JP" altLang="en-US" sz="3900" dirty="0"/>
          </a:p>
        </p:txBody>
      </p:sp>
    </p:spTree>
    <p:extLst>
      <p:ext uri="{BB962C8B-B14F-4D97-AF65-F5344CB8AC3E}">
        <p14:creationId xmlns:p14="http://schemas.microsoft.com/office/powerpoint/2010/main" val="38532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rtl="0"/>
            <a:fld id="{9CD8D479-8942-46E8-A226-A4E01F7A105C}" type="slidenum">
              <a:rPr lang="en-US" altLang="ja-JP" smtClean="0"/>
              <a:t>31</a:t>
            </a:fld>
            <a:endParaRPr lang="ja-JP" altLang="en-US" dirty="0"/>
          </a:p>
        </p:txBody>
      </p:sp>
      <p:sp>
        <p:nvSpPr>
          <p:cNvPr id="5" name="日付プレースホルダー 4"/>
          <p:cNvSpPr>
            <a:spLocks noGrp="1"/>
          </p:cNvSpPr>
          <p:nvPr>
            <p:ph type="dt" sz="half" idx="10"/>
          </p:nvPr>
        </p:nvSpPr>
        <p:spPr/>
        <p:txBody>
          <a:bodyPr/>
          <a:lstStyle/>
          <a:p>
            <a:pPr rtl="0"/>
            <a:fld id="{4A926573-7359-4C16-A18E-9979E3F3B395}" type="datetime4">
              <a:rPr lang="ja-JP" altLang="en-US" smtClean="0"/>
              <a:t>2024年8月28日</a:t>
            </a:fld>
            <a:endParaRPr lang="ja-JP" altLang="en-US" dirty="0"/>
          </a:p>
        </p:txBody>
      </p:sp>
      <p:sp>
        <p:nvSpPr>
          <p:cNvPr id="6" name="フッター プレースホルダー 5"/>
          <p:cNvSpPr>
            <a:spLocks noGrp="1"/>
          </p:cNvSpPr>
          <p:nvPr>
            <p:ph type="ftr" sz="quarter" idx="11"/>
          </p:nvPr>
        </p:nvSpPr>
        <p:spPr/>
        <p:txBody>
          <a:bodyPr/>
          <a:lstStyle/>
          <a:p>
            <a:pPr rtl="0"/>
            <a:r>
              <a:rPr lang="ja-JP" altLang="en-US" smtClean="0"/>
              <a:t>フッターを追加</a:t>
            </a:r>
            <a:endParaRPr lang="ja-JP" altLang="en-US" dirty="0"/>
          </a:p>
        </p:txBody>
      </p:sp>
      <p:pic>
        <p:nvPicPr>
          <p:cNvPr id="14" name="コンテンツ プレースホルダー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953" y="1985428"/>
            <a:ext cx="4043897" cy="4043897"/>
          </a:xfrm>
        </p:spPr>
      </p:pic>
      <p:sp>
        <p:nvSpPr>
          <p:cNvPr id="15" name="ドーナツ 14"/>
          <p:cNvSpPr/>
          <p:nvPr/>
        </p:nvSpPr>
        <p:spPr>
          <a:xfrm>
            <a:off x="1330644" y="5010583"/>
            <a:ext cx="841921" cy="833004"/>
          </a:xfrm>
          <a:prstGeom prst="donut">
            <a:avLst>
              <a:gd name="adj" fmla="val 1275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solidFill>
                <a:schemeClr val="tx1"/>
              </a:solidFill>
            </a:endParaRPr>
          </a:p>
        </p:txBody>
      </p:sp>
      <p:sp>
        <p:nvSpPr>
          <p:cNvPr id="9" name="テキスト ボックス 8"/>
          <p:cNvSpPr txBox="1"/>
          <p:nvPr/>
        </p:nvSpPr>
        <p:spPr>
          <a:xfrm>
            <a:off x="275953" y="1722856"/>
            <a:ext cx="6125395" cy="542456"/>
          </a:xfrm>
          <a:prstGeom prst="rect">
            <a:avLst/>
          </a:prstGeom>
          <a:solidFill>
            <a:schemeClr val="accent1">
              <a:lumMod val="40000"/>
              <a:lumOff val="60000"/>
            </a:schemeClr>
          </a:solidFill>
        </p:spPr>
        <p:txBody>
          <a:bodyPr wrap="none" rtlCol="0">
            <a:spAutoFit/>
          </a:bodyPr>
          <a:lstStyle/>
          <a:p>
            <a:r>
              <a:rPr kumimoji="1" lang="en-US" altLang="ja-JP" sz="2925" b="1" dirty="0"/>
              <a:t>Goals</a:t>
            </a:r>
            <a:r>
              <a:rPr kumimoji="1" lang="en-US" altLang="ja-JP" sz="2925" b="1" dirty="0">
                <a:latin typeface="+mn-ea"/>
              </a:rPr>
              <a:t>13</a:t>
            </a:r>
            <a:r>
              <a:rPr kumimoji="1" lang="ja-JP" altLang="en-US" sz="2925" b="1" dirty="0"/>
              <a:t>　気候変動に具体的な対策を</a:t>
            </a:r>
          </a:p>
        </p:txBody>
      </p:sp>
      <p:pic>
        <p:nvPicPr>
          <p:cNvPr id="16" name="図 15"/>
          <p:cNvPicPr>
            <a:picLocks noChangeAspect="1"/>
          </p:cNvPicPr>
          <p:nvPr/>
        </p:nvPicPr>
        <p:blipFill>
          <a:blip r:embed="rId4"/>
          <a:stretch>
            <a:fillRect/>
          </a:stretch>
        </p:blipFill>
        <p:spPr>
          <a:xfrm>
            <a:off x="776536" y="771602"/>
            <a:ext cx="1315331" cy="883316"/>
          </a:xfrm>
          <a:prstGeom prst="rect">
            <a:avLst/>
          </a:prstGeom>
        </p:spPr>
      </p:pic>
      <p:sp>
        <p:nvSpPr>
          <p:cNvPr id="20" name="タイトル 1"/>
          <p:cNvSpPr>
            <a:spLocks noGrp="1"/>
          </p:cNvSpPr>
          <p:nvPr>
            <p:ph type="title"/>
          </p:nvPr>
        </p:nvSpPr>
        <p:spPr>
          <a:xfrm>
            <a:off x="1274938" y="764704"/>
            <a:ext cx="7365295" cy="1303867"/>
          </a:xfrm>
        </p:spPr>
        <p:txBody>
          <a:bodyPr>
            <a:normAutofit/>
          </a:bodyPr>
          <a:lstStyle/>
          <a:p>
            <a:r>
              <a:rPr lang="ja-JP" altLang="en-US" sz="3900" dirty="0" smtClean="0"/>
              <a:t>評価の</a:t>
            </a:r>
            <a:r>
              <a:rPr lang="ja-JP" altLang="en-US" sz="3900" dirty="0" smtClean="0">
                <a:solidFill>
                  <a:srgbClr val="0070C0"/>
                </a:solidFill>
              </a:rPr>
              <a:t>低い</a:t>
            </a:r>
            <a:r>
              <a:rPr lang="ja-JP" altLang="en-US" sz="3900" dirty="0" smtClean="0"/>
              <a:t>項目</a:t>
            </a:r>
            <a:endParaRPr lang="ja-JP" altLang="en-US" sz="3900" dirty="0"/>
          </a:p>
        </p:txBody>
      </p:sp>
      <p:sp>
        <p:nvSpPr>
          <p:cNvPr id="21" name="テキスト ボックス 20"/>
          <p:cNvSpPr txBox="1"/>
          <p:nvPr/>
        </p:nvSpPr>
        <p:spPr>
          <a:xfrm>
            <a:off x="4443610" y="5418077"/>
            <a:ext cx="4722768" cy="542456"/>
          </a:xfrm>
          <a:prstGeom prst="rect">
            <a:avLst/>
          </a:prstGeom>
          <a:solidFill>
            <a:schemeClr val="accent1">
              <a:lumMod val="40000"/>
              <a:lumOff val="60000"/>
            </a:schemeClr>
          </a:solidFill>
        </p:spPr>
        <p:txBody>
          <a:bodyPr wrap="none" rtlCol="0">
            <a:spAutoFit/>
          </a:bodyPr>
          <a:lstStyle/>
          <a:p>
            <a:r>
              <a:rPr kumimoji="1" lang="en-US" altLang="ja-JP" sz="2925" b="1" dirty="0"/>
              <a:t>Goals</a:t>
            </a:r>
            <a:r>
              <a:rPr kumimoji="1" lang="en-US" altLang="ja-JP" sz="2925" b="1" dirty="0">
                <a:latin typeface="+mn-ea"/>
              </a:rPr>
              <a:t>15</a:t>
            </a:r>
            <a:r>
              <a:rPr kumimoji="1" lang="ja-JP" altLang="en-US" sz="2925" b="1" dirty="0"/>
              <a:t>　海の豊かさを守ろう</a:t>
            </a:r>
          </a:p>
        </p:txBody>
      </p:sp>
      <p:pic>
        <p:nvPicPr>
          <p:cNvPr id="22" name="Picture 2" descr="海洋プラごみの削減レースで日本が「大幅遅れ」になった理由 | ＤＯＬ特別レポート | ダイヤモンド・オンライ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05" y="2822216"/>
            <a:ext cx="4916976" cy="258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55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4614" y="539637"/>
            <a:ext cx="7614709" cy="961647"/>
          </a:xfrm>
        </p:spPr>
        <p:txBody>
          <a:bodyPr>
            <a:normAutofit/>
          </a:bodyPr>
          <a:lstStyle/>
          <a:p>
            <a:r>
              <a:rPr lang="en-US" altLang="ja-JP" sz="3900" dirty="0"/>
              <a:t>SDGs</a:t>
            </a:r>
            <a:r>
              <a:rPr lang="ja-JP" altLang="en-US" sz="3900" dirty="0"/>
              <a:t>導入前のビジネス</a:t>
            </a:r>
          </a:p>
        </p:txBody>
      </p:sp>
      <p:sp>
        <p:nvSpPr>
          <p:cNvPr id="4" name="スライド番号プレースホルダー 3"/>
          <p:cNvSpPr>
            <a:spLocks noGrp="1"/>
          </p:cNvSpPr>
          <p:nvPr>
            <p:ph type="sldNum" sz="quarter" idx="12"/>
          </p:nvPr>
        </p:nvSpPr>
        <p:spPr/>
        <p:txBody>
          <a:bodyPr/>
          <a:lstStyle/>
          <a:p>
            <a:pPr rtl="0"/>
            <a:fld id="{9CD8D479-8942-46E8-A226-A4E01F7A105C}" type="slidenum">
              <a:rPr lang="en-US" altLang="ja-JP" smtClean="0"/>
              <a:t>32</a:t>
            </a:fld>
            <a:endParaRPr lang="ja-JP" altLang="en-US" dirty="0"/>
          </a:p>
        </p:txBody>
      </p:sp>
      <p:sp>
        <p:nvSpPr>
          <p:cNvPr id="5" name="日付プレースホルダー 4"/>
          <p:cNvSpPr>
            <a:spLocks noGrp="1"/>
          </p:cNvSpPr>
          <p:nvPr>
            <p:ph type="dt" sz="half" idx="10"/>
          </p:nvPr>
        </p:nvSpPr>
        <p:spPr/>
        <p:txBody>
          <a:bodyPr/>
          <a:lstStyle/>
          <a:p>
            <a:pPr rtl="0"/>
            <a:fld id="{4A926573-7359-4C16-A18E-9979E3F3B395}" type="datetime4">
              <a:rPr lang="ja-JP" altLang="en-US" smtClean="0"/>
              <a:t>2024年8月28日</a:t>
            </a:fld>
            <a:endParaRPr lang="ja-JP" altLang="en-US" dirty="0"/>
          </a:p>
        </p:txBody>
      </p:sp>
      <p:sp>
        <p:nvSpPr>
          <p:cNvPr id="6" name="フッター プレースホルダー 5"/>
          <p:cNvSpPr>
            <a:spLocks noGrp="1"/>
          </p:cNvSpPr>
          <p:nvPr>
            <p:ph type="ftr" sz="quarter" idx="11"/>
          </p:nvPr>
        </p:nvSpPr>
        <p:spPr/>
        <p:txBody>
          <a:bodyPr/>
          <a:lstStyle/>
          <a:p>
            <a:pPr rtl="0"/>
            <a:r>
              <a:rPr lang="ja-JP" altLang="en-US" smtClean="0"/>
              <a:t>フッターを追加</a:t>
            </a:r>
            <a:endParaRPr lang="ja-JP" altLang="en-US" dirty="0"/>
          </a:p>
        </p:txBody>
      </p:sp>
      <p:sp>
        <p:nvSpPr>
          <p:cNvPr id="7" name="テキスト ボックス 6"/>
          <p:cNvSpPr txBox="1"/>
          <p:nvPr/>
        </p:nvSpPr>
        <p:spPr>
          <a:xfrm>
            <a:off x="2792760" y="2398580"/>
            <a:ext cx="4949010" cy="992579"/>
          </a:xfrm>
          <a:prstGeom prst="rect">
            <a:avLst/>
          </a:prstGeom>
          <a:noFill/>
        </p:spPr>
        <p:txBody>
          <a:bodyPr wrap="square" rtlCol="0">
            <a:spAutoFit/>
          </a:bodyPr>
          <a:lstStyle/>
          <a:p>
            <a:r>
              <a:rPr kumimoji="1" lang="ja-JP" altLang="en-US" sz="5850" dirty="0"/>
              <a:t>利益至上主義</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0622" y="2047705"/>
            <a:ext cx="1670753" cy="1113835"/>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75" y="3393256"/>
            <a:ext cx="3707674" cy="2480365"/>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7163" y="3393256"/>
            <a:ext cx="3304358" cy="2478268"/>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1988" y="3393256"/>
            <a:ext cx="3554012" cy="2566786"/>
          </a:xfrm>
          <a:prstGeom prst="rect">
            <a:avLst/>
          </a:prstGeom>
        </p:spPr>
      </p:pic>
    </p:spTree>
    <p:extLst>
      <p:ext uri="{BB962C8B-B14F-4D97-AF65-F5344CB8AC3E}">
        <p14:creationId xmlns:p14="http://schemas.microsoft.com/office/powerpoint/2010/main" val="61396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7557" y="548680"/>
            <a:ext cx="7614709" cy="961647"/>
          </a:xfrm>
        </p:spPr>
        <p:txBody>
          <a:bodyPr>
            <a:normAutofit/>
          </a:bodyPr>
          <a:lstStyle/>
          <a:p>
            <a:r>
              <a:rPr lang="ja-JP" altLang="en-US" sz="3900" dirty="0"/>
              <a:t>利益至上主義から社会貢献活動へ</a:t>
            </a:r>
          </a:p>
        </p:txBody>
      </p:sp>
      <p:sp>
        <p:nvSpPr>
          <p:cNvPr id="3" name="テキスト プレースホルダー 2"/>
          <p:cNvSpPr>
            <a:spLocks noGrp="1"/>
          </p:cNvSpPr>
          <p:nvPr>
            <p:ph type="body" idx="1"/>
          </p:nvPr>
        </p:nvSpPr>
        <p:spPr>
          <a:xfrm>
            <a:off x="850712" y="1700808"/>
            <a:ext cx="3744468" cy="669429"/>
          </a:xfrm>
        </p:spPr>
        <p:txBody>
          <a:bodyPr>
            <a:noAutofit/>
          </a:bodyPr>
          <a:lstStyle/>
          <a:p>
            <a:r>
              <a:rPr lang="en-US" altLang="ja-JP" sz="2275" dirty="0"/>
              <a:t>1990</a:t>
            </a:r>
            <a:r>
              <a:rPr lang="ja-JP" altLang="en-US" sz="2275" dirty="0"/>
              <a:t>年代　</a:t>
            </a:r>
            <a:r>
              <a:rPr lang="en-US" altLang="ja-JP" sz="2275" dirty="0"/>
              <a:t>CSR</a:t>
            </a:r>
            <a:r>
              <a:rPr lang="ja-JP" altLang="en-US" sz="2275" dirty="0"/>
              <a:t>開始</a:t>
            </a:r>
            <a:endParaRPr lang="en-US" altLang="ja-JP" sz="2275" dirty="0"/>
          </a:p>
          <a:p>
            <a:r>
              <a:rPr lang="ja-JP" altLang="en-US" sz="2275" dirty="0"/>
              <a:t>　　　 </a:t>
            </a:r>
            <a:r>
              <a:rPr lang="ja-JP" altLang="en-US" sz="2800" b="1" dirty="0">
                <a:solidFill>
                  <a:srgbClr val="FF0000"/>
                </a:solidFill>
              </a:rPr>
              <a:t>企業の社会的責任</a:t>
            </a:r>
          </a:p>
        </p:txBody>
      </p:sp>
      <p:pic>
        <p:nvPicPr>
          <p:cNvPr id="10" name="コンテンツ プレースホルダー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81" y="2863036"/>
            <a:ext cx="4502531" cy="3376897"/>
          </a:xfrm>
        </p:spPr>
      </p:pic>
      <p:sp>
        <p:nvSpPr>
          <p:cNvPr id="5" name="テキスト プレースホルダー 4"/>
          <p:cNvSpPr>
            <a:spLocks noGrp="1"/>
          </p:cNvSpPr>
          <p:nvPr>
            <p:ph type="body" sz="quarter" idx="3"/>
          </p:nvPr>
        </p:nvSpPr>
        <p:spPr>
          <a:xfrm>
            <a:off x="5169024" y="1700808"/>
            <a:ext cx="4021370" cy="669429"/>
          </a:xfrm>
        </p:spPr>
        <p:txBody>
          <a:bodyPr>
            <a:noAutofit/>
          </a:bodyPr>
          <a:lstStyle/>
          <a:p>
            <a:r>
              <a:rPr lang="en-US" altLang="ja-JP" sz="2275" dirty="0"/>
              <a:t>2011</a:t>
            </a:r>
            <a:r>
              <a:rPr lang="ja-JP" altLang="en-US" sz="2275" dirty="0"/>
              <a:t>年～　</a:t>
            </a:r>
            <a:r>
              <a:rPr lang="en-US" altLang="ja-JP" sz="2275" dirty="0"/>
              <a:t>CSV</a:t>
            </a:r>
          </a:p>
          <a:p>
            <a:r>
              <a:rPr lang="ja-JP" altLang="en-US" sz="2275" dirty="0"/>
              <a:t>　　　　</a:t>
            </a:r>
            <a:r>
              <a:rPr lang="ja-JP" altLang="en-US" sz="2800" b="1" dirty="0">
                <a:solidFill>
                  <a:srgbClr val="FF0000"/>
                </a:solidFill>
              </a:rPr>
              <a:t>共通</a:t>
            </a:r>
            <a:r>
              <a:rPr lang="ja-JP" altLang="en-US" sz="2800" b="1" dirty="0" smtClean="0">
                <a:solidFill>
                  <a:srgbClr val="FF0000"/>
                </a:solidFill>
              </a:rPr>
              <a:t>価値</a:t>
            </a:r>
            <a:r>
              <a:rPr lang="ja-JP" altLang="en-US" sz="2800" b="1" dirty="0">
                <a:solidFill>
                  <a:srgbClr val="FF0000"/>
                </a:solidFill>
              </a:rPr>
              <a:t>の創造</a:t>
            </a:r>
          </a:p>
        </p:txBody>
      </p:sp>
      <p:pic>
        <p:nvPicPr>
          <p:cNvPr id="11" name="コンテンツ プレースホルダー 10"/>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014912" y="2861220"/>
            <a:ext cx="4605258" cy="3453944"/>
          </a:xfrm>
        </p:spPr>
      </p:pic>
      <p:sp>
        <p:nvSpPr>
          <p:cNvPr id="7" name="スライド番号プレースホルダー 6"/>
          <p:cNvSpPr>
            <a:spLocks noGrp="1"/>
          </p:cNvSpPr>
          <p:nvPr>
            <p:ph type="sldNum" sz="quarter" idx="12"/>
          </p:nvPr>
        </p:nvSpPr>
        <p:spPr/>
        <p:txBody>
          <a:bodyPr/>
          <a:lstStyle/>
          <a:p>
            <a:pPr rtl="0"/>
            <a:fld id="{9CD8D479-8942-46E8-A226-A4E01F7A105C}" type="slidenum">
              <a:rPr lang="en-US" altLang="ja-JP" smtClean="0"/>
              <a:t>33</a:t>
            </a:fld>
            <a:endParaRPr lang="ja-JP" altLang="en-US" dirty="0"/>
          </a:p>
        </p:txBody>
      </p:sp>
      <p:sp>
        <p:nvSpPr>
          <p:cNvPr id="8" name="日付プレースホルダー 7"/>
          <p:cNvSpPr>
            <a:spLocks noGrp="1"/>
          </p:cNvSpPr>
          <p:nvPr>
            <p:ph type="dt" sz="half" idx="10"/>
          </p:nvPr>
        </p:nvSpPr>
        <p:spPr/>
        <p:txBody>
          <a:bodyPr/>
          <a:lstStyle/>
          <a:p>
            <a:pPr rtl="0"/>
            <a:fld id="{7ED346C6-4F53-43E5-AB70-DA241CC20B08}" type="datetime4">
              <a:rPr lang="ja-JP" altLang="en-US" smtClean="0"/>
              <a:t>2024年8月28日</a:t>
            </a:fld>
            <a:endParaRPr lang="ja-JP" altLang="en-US" dirty="0"/>
          </a:p>
        </p:txBody>
      </p:sp>
      <p:sp>
        <p:nvSpPr>
          <p:cNvPr id="9" name="フッター プレースホルダー 8"/>
          <p:cNvSpPr>
            <a:spLocks noGrp="1"/>
          </p:cNvSpPr>
          <p:nvPr>
            <p:ph type="ftr" sz="quarter" idx="11"/>
          </p:nvPr>
        </p:nvSpPr>
        <p:spPr/>
        <p:txBody>
          <a:bodyPr/>
          <a:lstStyle/>
          <a:p>
            <a:pPr rtl="0"/>
            <a:r>
              <a:rPr lang="ja-JP" altLang="en-US" smtClean="0"/>
              <a:t>フッターを追加</a:t>
            </a:r>
            <a:endParaRPr lang="ja-JP" altLang="en-US" dirty="0"/>
          </a:p>
        </p:txBody>
      </p:sp>
    </p:spTree>
    <p:extLst>
      <p:ext uri="{BB962C8B-B14F-4D97-AF65-F5344CB8AC3E}">
        <p14:creationId xmlns:p14="http://schemas.microsoft.com/office/powerpoint/2010/main" val="344948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900" dirty="0"/>
              <a:t>SDGs</a:t>
            </a:r>
            <a:r>
              <a:rPr lang="ja-JP" altLang="en-US" sz="3900" dirty="0"/>
              <a:t>導入後</a:t>
            </a:r>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371" y="332656"/>
            <a:ext cx="8872427" cy="6269849"/>
          </a:xfrm>
        </p:spPr>
      </p:pic>
      <p:sp>
        <p:nvSpPr>
          <p:cNvPr id="4" name="スライド番号プレースホルダー 3"/>
          <p:cNvSpPr>
            <a:spLocks noGrp="1"/>
          </p:cNvSpPr>
          <p:nvPr>
            <p:ph type="sldNum" sz="quarter" idx="12"/>
          </p:nvPr>
        </p:nvSpPr>
        <p:spPr/>
        <p:txBody>
          <a:bodyPr/>
          <a:lstStyle/>
          <a:p>
            <a:pPr rtl="0"/>
            <a:fld id="{9CD8D479-8942-46E8-A226-A4E01F7A105C}" type="slidenum">
              <a:rPr lang="en-US" altLang="ja-JP" smtClean="0"/>
              <a:t>34</a:t>
            </a:fld>
            <a:endParaRPr lang="ja-JP" altLang="en-US" dirty="0"/>
          </a:p>
        </p:txBody>
      </p:sp>
      <p:sp>
        <p:nvSpPr>
          <p:cNvPr id="5" name="日付プレースホルダー 4"/>
          <p:cNvSpPr>
            <a:spLocks noGrp="1"/>
          </p:cNvSpPr>
          <p:nvPr>
            <p:ph type="dt" sz="half" idx="10"/>
          </p:nvPr>
        </p:nvSpPr>
        <p:spPr/>
        <p:txBody>
          <a:bodyPr/>
          <a:lstStyle/>
          <a:p>
            <a:pPr rtl="0"/>
            <a:fld id="{4A926573-7359-4C16-A18E-9979E3F3B395}" type="datetime4">
              <a:rPr lang="ja-JP" altLang="en-US" smtClean="0"/>
              <a:t>2024年8月28日</a:t>
            </a:fld>
            <a:endParaRPr lang="ja-JP" altLang="en-US" dirty="0"/>
          </a:p>
        </p:txBody>
      </p:sp>
      <p:sp>
        <p:nvSpPr>
          <p:cNvPr id="6" name="フッター プレースホルダー 5"/>
          <p:cNvSpPr>
            <a:spLocks noGrp="1"/>
          </p:cNvSpPr>
          <p:nvPr>
            <p:ph type="ftr" sz="quarter" idx="11"/>
          </p:nvPr>
        </p:nvSpPr>
        <p:spPr/>
        <p:txBody>
          <a:bodyPr/>
          <a:lstStyle/>
          <a:p>
            <a:pPr rtl="0"/>
            <a:r>
              <a:rPr lang="ja-JP" altLang="en-US" smtClean="0"/>
              <a:t>フッターを追加</a:t>
            </a:r>
            <a:endParaRPr lang="ja-JP" altLang="en-US" dirty="0"/>
          </a:p>
        </p:txBody>
      </p:sp>
      <p:sp>
        <p:nvSpPr>
          <p:cNvPr id="8" name="正方形/長方形 7"/>
          <p:cNvSpPr/>
          <p:nvPr/>
        </p:nvSpPr>
        <p:spPr>
          <a:xfrm>
            <a:off x="338371" y="1836995"/>
            <a:ext cx="9238426" cy="3477875"/>
          </a:xfrm>
          <a:prstGeom prst="rect">
            <a:avLst/>
          </a:prstGeom>
          <a:solidFill>
            <a:srgbClr val="FFFF00"/>
          </a:solidFill>
        </p:spPr>
        <p:txBody>
          <a:bodyPr wrap="none">
            <a:spAutoFit/>
          </a:bodyPr>
          <a:lstStyle/>
          <a:p>
            <a:pPr algn="ctr"/>
            <a:endParaRPr kumimoji="1" lang="en-US" altLang="ja-JP" sz="4400" b="1" dirty="0" smtClean="0">
              <a:latin typeface="HG丸ｺﾞｼｯｸM-PRO" panose="020F0600000000000000" pitchFamily="50" charset="-128"/>
              <a:ea typeface="HG丸ｺﾞｼｯｸM-PRO" panose="020F0600000000000000" pitchFamily="50" charset="-128"/>
            </a:endParaRPr>
          </a:p>
          <a:p>
            <a:pPr algn="ctr"/>
            <a:r>
              <a:rPr kumimoji="1" lang="en-US" altLang="ja-JP" sz="4400" b="1" dirty="0" smtClean="0">
                <a:latin typeface="HG丸ｺﾞｼｯｸM-PRO" panose="020F0600000000000000" pitchFamily="50" charset="-128"/>
                <a:ea typeface="HG丸ｺﾞｼｯｸM-PRO" panose="020F0600000000000000" pitchFamily="50" charset="-128"/>
              </a:rPr>
              <a:t>SDGs</a:t>
            </a:r>
            <a:r>
              <a:rPr kumimoji="1" lang="ja-JP" altLang="en-US" sz="4400" b="1" dirty="0">
                <a:latin typeface="HG丸ｺﾞｼｯｸM-PRO" panose="020F0600000000000000" pitchFamily="50" charset="-128"/>
                <a:ea typeface="HG丸ｺﾞｼｯｸM-PRO" panose="020F0600000000000000" pitchFamily="50" charset="-128"/>
              </a:rPr>
              <a:t>に取り組む</a:t>
            </a:r>
            <a:r>
              <a:rPr kumimoji="1" lang="ja-JP" altLang="en-US" sz="4400" b="1" dirty="0" smtClean="0">
                <a:latin typeface="HG丸ｺﾞｼｯｸM-PRO" panose="020F0600000000000000" pitchFamily="50" charset="-128"/>
                <a:ea typeface="HG丸ｺﾞｼｯｸM-PRO" panose="020F0600000000000000" pitchFamily="50" charset="-128"/>
              </a:rPr>
              <a:t>ことで、</a:t>
            </a:r>
            <a:endParaRPr kumimoji="1" lang="en-US" altLang="ja-JP" sz="4400" b="1" dirty="0" smtClean="0">
              <a:latin typeface="HG丸ｺﾞｼｯｸM-PRO" panose="020F0600000000000000" pitchFamily="50" charset="-128"/>
              <a:ea typeface="HG丸ｺﾞｼｯｸM-PRO" panose="020F0600000000000000" pitchFamily="50" charset="-128"/>
            </a:endParaRPr>
          </a:p>
          <a:p>
            <a:pPr algn="ctr"/>
            <a:r>
              <a:rPr kumimoji="1" lang="ja-JP" altLang="en-US" sz="4400" b="1" dirty="0" smtClean="0">
                <a:latin typeface="HG丸ｺﾞｼｯｸM-PRO" panose="020F0600000000000000" pitchFamily="50" charset="-128"/>
                <a:ea typeface="HG丸ｺﾞｼｯｸM-PRO" panose="020F0600000000000000" pitchFamily="50" charset="-128"/>
              </a:rPr>
              <a:t>企業が社会的</a:t>
            </a:r>
            <a:r>
              <a:rPr kumimoji="1" lang="ja-JP" altLang="en-US" sz="4400" b="1" dirty="0">
                <a:latin typeface="HG丸ｺﾞｼｯｸM-PRO" panose="020F0600000000000000" pitchFamily="50" charset="-128"/>
                <a:ea typeface="HG丸ｺﾞｼｯｸM-PRO" panose="020F0600000000000000" pitchFamily="50" charset="-128"/>
              </a:rPr>
              <a:t>信頼を</a:t>
            </a:r>
            <a:r>
              <a:rPr kumimoji="1" lang="ja-JP" altLang="en-US" sz="4400" b="1" dirty="0" smtClean="0">
                <a:latin typeface="HG丸ｺﾞｼｯｸM-PRO" panose="020F0600000000000000" pitchFamily="50" charset="-128"/>
                <a:ea typeface="HG丸ｺﾞｼｯｸM-PRO" panose="020F0600000000000000" pitchFamily="50" charset="-128"/>
              </a:rPr>
              <a:t>得られるように</a:t>
            </a:r>
            <a:endParaRPr kumimoji="1" lang="en-US" altLang="ja-JP" sz="4400" b="1" dirty="0" smtClean="0">
              <a:latin typeface="HG丸ｺﾞｼｯｸM-PRO" panose="020F0600000000000000" pitchFamily="50" charset="-128"/>
              <a:ea typeface="HG丸ｺﾞｼｯｸM-PRO" panose="020F0600000000000000" pitchFamily="50" charset="-128"/>
            </a:endParaRPr>
          </a:p>
          <a:p>
            <a:pPr algn="ctr"/>
            <a:endParaRPr kumimoji="1" lang="en-US" altLang="ja-JP" sz="4400" b="1" dirty="0">
              <a:latin typeface="HG丸ｺﾞｼｯｸM-PRO" panose="020F0600000000000000" pitchFamily="50" charset="-128"/>
              <a:ea typeface="HG丸ｺﾞｼｯｸM-PRO" panose="020F0600000000000000" pitchFamily="50" charset="-128"/>
            </a:endParaRPr>
          </a:p>
          <a:p>
            <a:pPr algn="ctr"/>
            <a:endParaRPr lang="ja-JP" altLang="en-US" sz="4400" b="1"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t="16650"/>
          <a:stretch/>
        </p:blipFill>
        <p:spPr>
          <a:xfrm>
            <a:off x="6804994" y="4015591"/>
            <a:ext cx="2479167" cy="1081407"/>
          </a:xfrm>
          <a:prstGeom prst="rect">
            <a:avLst/>
          </a:prstGeom>
        </p:spPr>
      </p:pic>
    </p:spTree>
    <p:extLst>
      <p:ext uri="{BB962C8B-B14F-4D97-AF65-F5344CB8AC3E}">
        <p14:creationId xmlns:p14="http://schemas.microsoft.com/office/powerpoint/2010/main" val="164703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7508" y="953666"/>
            <a:ext cx="7614709" cy="961647"/>
          </a:xfrm>
        </p:spPr>
        <p:txBody>
          <a:bodyPr>
            <a:normAutofit/>
          </a:bodyPr>
          <a:lstStyle/>
          <a:p>
            <a:r>
              <a:rPr lang="ja-JP" altLang="en-US" sz="3900" dirty="0"/>
              <a:t>消費者に求められること</a:t>
            </a:r>
          </a:p>
        </p:txBody>
      </p:sp>
      <p:sp>
        <p:nvSpPr>
          <p:cNvPr id="4" name="スライド番号プレースホルダー 3"/>
          <p:cNvSpPr>
            <a:spLocks noGrp="1"/>
          </p:cNvSpPr>
          <p:nvPr>
            <p:ph type="sldNum" sz="quarter" idx="12"/>
          </p:nvPr>
        </p:nvSpPr>
        <p:spPr/>
        <p:txBody>
          <a:bodyPr/>
          <a:lstStyle/>
          <a:p>
            <a:pPr rtl="0"/>
            <a:fld id="{9CD8D479-8942-46E8-A226-A4E01F7A105C}" type="slidenum">
              <a:rPr lang="en-US" altLang="ja-JP" smtClean="0"/>
              <a:t>35</a:t>
            </a:fld>
            <a:endParaRPr lang="ja-JP" altLang="en-US" dirty="0"/>
          </a:p>
        </p:txBody>
      </p:sp>
      <p:sp>
        <p:nvSpPr>
          <p:cNvPr id="5" name="日付プレースホルダー 4"/>
          <p:cNvSpPr>
            <a:spLocks noGrp="1"/>
          </p:cNvSpPr>
          <p:nvPr>
            <p:ph type="dt" sz="half" idx="10"/>
          </p:nvPr>
        </p:nvSpPr>
        <p:spPr/>
        <p:txBody>
          <a:bodyPr/>
          <a:lstStyle/>
          <a:p>
            <a:pPr rtl="0"/>
            <a:fld id="{4A926573-7359-4C16-A18E-9979E3F3B395}" type="datetime4">
              <a:rPr lang="ja-JP" altLang="en-US" smtClean="0"/>
              <a:t>2024年8月28日</a:t>
            </a:fld>
            <a:endParaRPr lang="ja-JP" altLang="en-US" dirty="0"/>
          </a:p>
        </p:txBody>
      </p:sp>
      <p:sp>
        <p:nvSpPr>
          <p:cNvPr id="6" name="フッター プレースホルダー 5"/>
          <p:cNvSpPr>
            <a:spLocks noGrp="1"/>
          </p:cNvSpPr>
          <p:nvPr>
            <p:ph type="ftr" sz="quarter" idx="11"/>
          </p:nvPr>
        </p:nvSpPr>
        <p:spPr/>
        <p:txBody>
          <a:bodyPr/>
          <a:lstStyle/>
          <a:p>
            <a:pPr rtl="0"/>
            <a:r>
              <a:rPr lang="ja-JP" altLang="en-US" smtClean="0"/>
              <a:t>フッターを追加</a:t>
            </a:r>
            <a:endParaRPr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50" y="294411"/>
            <a:ext cx="9197857" cy="6131904"/>
          </a:xfrm>
          <a:prstGeom prst="rect">
            <a:avLst/>
          </a:prstGeom>
        </p:spPr>
      </p:pic>
      <p:sp>
        <p:nvSpPr>
          <p:cNvPr id="8" name="正方形/長方形 7"/>
          <p:cNvSpPr/>
          <p:nvPr/>
        </p:nvSpPr>
        <p:spPr>
          <a:xfrm>
            <a:off x="1819960" y="2556532"/>
            <a:ext cx="6372257" cy="1754326"/>
          </a:xfrm>
          <a:prstGeom prst="rect">
            <a:avLst/>
          </a:prstGeom>
          <a:solidFill>
            <a:schemeClr val="bg1"/>
          </a:solidFill>
        </p:spPr>
        <p:txBody>
          <a:bodyPr wrap="none">
            <a:spAutoFit/>
          </a:bodyPr>
          <a:lstStyle/>
          <a:p>
            <a:r>
              <a:rPr lang="ja-JP" altLang="en-US" sz="6000" b="1" dirty="0">
                <a:solidFill>
                  <a:srgbClr val="FF0000"/>
                </a:solidFill>
                <a:latin typeface="HG丸ｺﾞｼｯｸM-PRO" panose="020F0600000000000000" pitchFamily="50" charset="-128"/>
                <a:ea typeface="HG丸ｺﾞｼｯｸM-PRO" panose="020F0600000000000000" pitchFamily="50" charset="-128"/>
              </a:rPr>
              <a:t>エシカル</a:t>
            </a:r>
            <a:r>
              <a:rPr lang="ja-JP" altLang="en-US" sz="6000" b="1" dirty="0" smtClean="0">
                <a:solidFill>
                  <a:srgbClr val="FF0000"/>
                </a:solidFill>
                <a:latin typeface="HG丸ｺﾞｼｯｸM-PRO" panose="020F0600000000000000" pitchFamily="50" charset="-128"/>
                <a:ea typeface="HG丸ｺﾞｼｯｸM-PRO" panose="020F0600000000000000" pitchFamily="50" charset="-128"/>
              </a:rPr>
              <a:t>消費</a:t>
            </a:r>
            <a:endParaRPr lang="en-US" altLang="ja-JP" sz="60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4800" b="1" dirty="0" smtClean="0">
                <a:latin typeface="HG丸ｺﾞｼｯｸM-PRO" panose="020F0600000000000000" pitchFamily="50" charset="-128"/>
                <a:ea typeface="HG丸ｺﾞｼｯｸM-PRO" panose="020F0600000000000000" pitchFamily="50" charset="-128"/>
              </a:rPr>
              <a:t>　　　　の推進が必要</a:t>
            </a:r>
            <a:endParaRPr lang="ja-JP" altLang="en-US" sz="4800" b="1" dirty="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330150" y="309891"/>
            <a:ext cx="4339650" cy="646331"/>
          </a:xfrm>
          <a:prstGeom prst="rect">
            <a:avLst/>
          </a:prstGeom>
          <a:solidFill>
            <a:schemeClr val="bg1"/>
          </a:solidFill>
        </p:spPr>
        <p:txBody>
          <a:bodyPr wrap="none">
            <a:spAutoFit/>
          </a:bodyPr>
          <a:lstStyle/>
          <a:p>
            <a:r>
              <a:rPr kumimoji="1" lang="ja-JP" altLang="en-US" sz="3600" dirty="0" smtClean="0">
                <a:latin typeface="HGS創英角ｺﾞｼｯｸUB" panose="020B0900000000000000" pitchFamily="50" charset="-128"/>
                <a:ea typeface="HGS創英角ｺﾞｼｯｸUB" panose="020B0900000000000000" pitchFamily="50" charset="-128"/>
              </a:rPr>
              <a:t>エシカルマークの例</a:t>
            </a:r>
            <a:endParaRPr lang="ja-JP" altLang="en-US" sz="36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30108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本日の</a:t>
            </a:r>
            <a:r>
              <a:rPr lang="ja-JP" altLang="en-US" dirty="0"/>
              <a:t>まとめ</a:t>
            </a:r>
            <a:endParaRPr kumimoji="1" lang="ja-JP" altLang="en-US" dirty="0"/>
          </a:p>
        </p:txBody>
      </p:sp>
      <p:sp>
        <p:nvSpPr>
          <p:cNvPr id="3" name="コンテンツ プレースホルダー 2"/>
          <p:cNvSpPr>
            <a:spLocks noGrp="1"/>
          </p:cNvSpPr>
          <p:nvPr>
            <p:ph idx="1"/>
          </p:nvPr>
        </p:nvSpPr>
        <p:spPr/>
        <p:txBody>
          <a:bodyPr/>
          <a:lstStyle/>
          <a:p>
            <a:r>
              <a:rPr lang="en-US" altLang="ja-JP" sz="4400" dirty="0">
                <a:latin typeface="游ゴシック" panose="020B0400000000000000" pitchFamily="50" charset="-128"/>
                <a:ea typeface="游ゴシック" panose="020B0400000000000000" pitchFamily="50" charset="-128"/>
              </a:rPr>
              <a:t>SDG</a:t>
            </a:r>
            <a:r>
              <a:rPr lang="ja-JP" altLang="en-US" sz="4400" dirty="0" err="1">
                <a:latin typeface="游ゴシック" panose="020B0400000000000000" pitchFamily="50" charset="-128"/>
                <a:ea typeface="游ゴシック" panose="020B0400000000000000" pitchFamily="50" charset="-128"/>
              </a:rPr>
              <a:t>ｓ</a:t>
            </a:r>
            <a:r>
              <a:rPr lang="ja-JP" altLang="en-US" sz="4400" dirty="0">
                <a:latin typeface="游ゴシック" panose="020B0400000000000000" pitchFamily="50" charset="-128"/>
                <a:ea typeface="游ゴシック" panose="020B0400000000000000" pitchFamily="50" charset="-128"/>
              </a:rPr>
              <a:t>とは何か</a:t>
            </a:r>
            <a:endParaRPr lang="en-US" altLang="ja-JP" sz="4400" dirty="0">
              <a:latin typeface="游ゴシック" panose="020B0400000000000000" pitchFamily="50" charset="-128"/>
              <a:ea typeface="游ゴシック" panose="020B0400000000000000" pitchFamily="50" charset="-128"/>
            </a:endParaRPr>
          </a:p>
          <a:p>
            <a:r>
              <a:rPr lang="ja-JP" altLang="en-US" sz="4400" dirty="0">
                <a:latin typeface="游ゴシック" panose="020B0400000000000000" pitchFamily="50" charset="-128"/>
                <a:ea typeface="游ゴシック" panose="020B0400000000000000" pitchFamily="50" charset="-128"/>
              </a:rPr>
              <a:t>なぜ</a:t>
            </a:r>
            <a:r>
              <a:rPr lang="en-US" altLang="ja-JP" sz="4400" dirty="0">
                <a:latin typeface="游ゴシック" panose="020B0400000000000000" pitchFamily="50" charset="-128"/>
                <a:ea typeface="游ゴシック" panose="020B0400000000000000" pitchFamily="50" charset="-128"/>
              </a:rPr>
              <a:t>SDG</a:t>
            </a:r>
            <a:r>
              <a:rPr lang="ja-JP" altLang="en-US" sz="4400" dirty="0" err="1">
                <a:latin typeface="游ゴシック" panose="020B0400000000000000" pitchFamily="50" charset="-128"/>
                <a:ea typeface="游ゴシック" panose="020B0400000000000000" pitchFamily="50" charset="-128"/>
              </a:rPr>
              <a:t>ｓ</a:t>
            </a:r>
            <a:r>
              <a:rPr lang="ja-JP" altLang="en-US" sz="4400" dirty="0">
                <a:latin typeface="游ゴシック" panose="020B0400000000000000" pitchFamily="50" charset="-128"/>
                <a:ea typeface="游ゴシック" panose="020B0400000000000000" pitchFamily="50" charset="-128"/>
              </a:rPr>
              <a:t>が誕生したのか</a:t>
            </a:r>
            <a:endParaRPr lang="en-US" altLang="ja-JP" sz="4400" dirty="0">
              <a:latin typeface="游ゴシック" panose="020B0400000000000000" pitchFamily="50" charset="-128"/>
              <a:ea typeface="游ゴシック" panose="020B0400000000000000" pitchFamily="50" charset="-128"/>
            </a:endParaRPr>
          </a:p>
          <a:p>
            <a:r>
              <a:rPr lang="ja-JP" altLang="en-US" sz="4400" dirty="0">
                <a:latin typeface="游ゴシック" panose="020B0400000000000000" pitchFamily="50" charset="-128"/>
                <a:ea typeface="游ゴシック" panose="020B0400000000000000" pitchFamily="50" charset="-128"/>
              </a:rPr>
              <a:t>なぜ</a:t>
            </a:r>
            <a:r>
              <a:rPr lang="en-US" altLang="ja-JP" sz="4400" dirty="0">
                <a:latin typeface="游ゴシック" panose="020B0400000000000000" pitchFamily="50" charset="-128"/>
                <a:ea typeface="游ゴシック" panose="020B0400000000000000" pitchFamily="50" charset="-128"/>
              </a:rPr>
              <a:t>SDG</a:t>
            </a:r>
            <a:r>
              <a:rPr lang="ja-JP" altLang="en-US" sz="4400" dirty="0" err="1">
                <a:latin typeface="游ゴシック" panose="020B0400000000000000" pitchFamily="50" charset="-128"/>
                <a:ea typeface="游ゴシック" panose="020B0400000000000000" pitchFamily="50" charset="-128"/>
              </a:rPr>
              <a:t>ｓ</a:t>
            </a:r>
            <a:r>
              <a:rPr lang="ja-JP" altLang="en-US" sz="4400" dirty="0">
                <a:latin typeface="游ゴシック" panose="020B0400000000000000" pitchFamily="50" charset="-128"/>
                <a:ea typeface="游ゴシック" panose="020B0400000000000000" pitchFamily="50" charset="-128"/>
              </a:rPr>
              <a:t>を学ぶのか</a:t>
            </a:r>
            <a:endParaRPr lang="en-US" altLang="ja-JP" sz="4400" dirty="0">
              <a:latin typeface="游ゴシック" panose="020B0400000000000000" pitchFamily="50" charset="-128"/>
              <a:ea typeface="游ゴシック" panose="020B0400000000000000" pitchFamily="50" charset="-128"/>
            </a:endParaRPr>
          </a:p>
          <a:p>
            <a:endParaRPr lang="en-US" altLang="ja-JP" sz="4400" dirty="0"/>
          </a:p>
          <a:p>
            <a:pPr marL="0" indent="0">
              <a:buNone/>
            </a:pPr>
            <a:endParaRPr kumimoji="1" lang="ja-JP" altLang="en-US" sz="4400" dirty="0"/>
          </a:p>
        </p:txBody>
      </p:sp>
    </p:spTree>
    <p:extLst>
      <p:ext uri="{BB962C8B-B14F-4D97-AF65-F5344CB8AC3E}">
        <p14:creationId xmlns:p14="http://schemas.microsoft.com/office/powerpoint/2010/main" val="1903083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SDGs</a:t>
            </a:r>
            <a:r>
              <a:rPr kumimoji="1" lang="ja-JP" altLang="en-US" dirty="0" smtClean="0"/>
              <a:t>知識テストについて</a:t>
            </a:r>
            <a:endParaRPr kumimoji="1" lang="ja-JP" altLang="en-US" dirty="0"/>
          </a:p>
        </p:txBody>
      </p:sp>
      <p:sp>
        <p:nvSpPr>
          <p:cNvPr id="3" name="コンテンツ プレースホルダー 2"/>
          <p:cNvSpPr>
            <a:spLocks noGrp="1"/>
          </p:cNvSpPr>
          <p:nvPr>
            <p:ph idx="1"/>
          </p:nvPr>
        </p:nvSpPr>
        <p:spPr>
          <a:xfrm>
            <a:off x="1064568" y="2490136"/>
            <a:ext cx="7992887" cy="3444997"/>
          </a:xfrm>
        </p:spPr>
        <p:txBody>
          <a:bodyPr>
            <a:normAutofit/>
          </a:bodyPr>
          <a:lstStyle/>
          <a:p>
            <a:r>
              <a:rPr lang="ja-JP" altLang="en-US" sz="3600" b="1" dirty="0" smtClean="0">
                <a:solidFill>
                  <a:srgbClr val="FF0000"/>
                </a:solidFill>
                <a:latin typeface="游ゴシック" panose="020B0400000000000000" pitchFamily="50" charset="-128"/>
                <a:ea typeface="游ゴシック" panose="020B0400000000000000" pitchFamily="50" charset="-128"/>
              </a:rPr>
              <a:t>次回授業のはじめに実施</a:t>
            </a:r>
            <a:endParaRPr lang="en-US" altLang="ja-JP" sz="3600" b="1" dirty="0">
              <a:solidFill>
                <a:srgbClr val="FF0000"/>
              </a:solidFill>
              <a:latin typeface="游ゴシック" panose="020B0400000000000000" pitchFamily="50" charset="-128"/>
              <a:ea typeface="游ゴシック" panose="020B0400000000000000" pitchFamily="50" charset="-128"/>
            </a:endParaRPr>
          </a:p>
          <a:p>
            <a:r>
              <a:rPr lang="ja-JP" altLang="en-US" sz="3600" b="1" dirty="0" smtClean="0">
                <a:solidFill>
                  <a:srgbClr val="FF0000"/>
                </a:solidFill>
                <a:latin typeface="游ゴシック" panose="020B0400000000000000" pitchFamily="50" charset="-128"/>
                <a:ea typeface="游ゴシック" panose="020B0400000000000000" pitchFamily="50" charset="-128"/>
              </a:rPr>
              <a:t>７分</a:t>
            </a:r>
            <a:r>
              <a:rPr lang="ja-JP" altLang="en-US" sz="3600" b="1" dirty="0" smtClean="0">
                <a:solidFill>
                  <a:srgbClr val="FF0000"/>
                </a:solidFill>
                <a:latin typeface="游ゴシック" panose="020B0400000000000000" pitchFamily="50" charset="-128"/>
                <a:ea typeface="游ゴシック" panose="020B0400000000000000" pitchFamily="50" charset="-128"/>
              </a:rPr>
              <a:t>で実施</a:t>
            </a:r>
            <a:endParaRPr lang="en-US" altLang="ja-JP" sz="3600" b="1" dirty="0">
              <a:solidFill>
                <a:srgbClr val="FF0000"/>
              </a:solidFill>
              <a:latin typeface="游ゴシック" panose="020B0400000000000000" pitchFamily="50" charset="-128"/>
              <a:ea typeface="游ゴシック" panose="020B0400000000000000" pitchFamily="50" charset="-128"/>
            </a:endParaRPr>
          </a:p>
          <a:p>
            <a:r>
              <a:rPr lang="ja-JP" altLang="en-US" sz="3600" b="1" dirty="0" smtClean="0">
                <a:solidFill>
                  <a:srgbClr val="FF0000"/>
                </a:solidFill>
                <a:latin typeface="游ゴシック" panose="020B0400000000000000" pitchFamily="50" charset="-128"/>
                <a:ea typeface="游ゴシック" panose="020B0400000000000000" pitchFamily="50" charset="-128"/>
              </a:rPr>
              <a:t>択一式，</a:t>
            </a:r>
            <a:r>
              <a:rPr lang="en-US" altLang="ja-JP" sz="3600" b="1" dirty="0" smtClean="0">
                <a:solidFill>
                  <a:srgbClr val="FF0000"/>
                </a:solidFill>
                <a:latin typeface="游ゴシック" panose="020B0400000000000000" pitchFamily="50" charset="-128"/>
                <a:ea typeface="游ゴシック" panose="020B0400000000000000" pitchFamily="50" charset="-128"/>
              </a:rPr>
              <a:t>20</a:t>
            </a:r>
            <a:r>
              <a:rPr lang="ja-JP" altLang="en-US" sz="3600" b="1" dirty="0" smtClean="0">
                <a:solidFill>
                  <a:srgbClr val="FF0000"/>
                </a:solidFill>
                <a:latin typeface="游ゴシック" panose="020B0400000000000000" pitchFamily="50" charset="-128"/>
                <a:ea typeface="游ゴシック" panose="020B0400000000000000" pitchFamily="50" charset="-128"/>
              </a:rPr>
              <a:t>点満点</a:t>
            </a:r>
            <a:endParaRPr lang="en-US" altLang="ja-JP" sz="3600" b="1" dirty="0" smtClean="0">
              <a:solidFill>
                <a:srgbClr val="FF0000"/>
              </a:solidFill>
              <a:latin typeface="游ゴシック" panose="020B0400000000000000" pitchFamily="50" charset="-128"/>
              <a:ea typeface="游ゴシック" panose="020B0400000000000000" pitchFamily="50" charset="-128"/>
            </a:endParaRPr>
          </a:p>
          <a:p>
            <a:r>
              <a:rPr lang="en-US" altLang="ja-JP" sz="3600" b="1" dirty="0" smtClean="0">
                <a:solidFill>
                  <a:srgbClr val="FF0000"/>
                </a:solidFill>
                <a:latin typeface="游ゴシック" panose="020B0400000000000000" pitchFamily="50" charset="-128"/>
                <a:ea typeface="游ゴシック" panose="020B0400000000000000" pitchFamily="50" charset="-128"/>
              </a:rPr>
              <a:t>Chromebook</a:t>
            </a:r>
            <a:r>
              <a:rPr lang="ja-JP" altLang="en-US" sz="3600" b="1" dirty="0" smtClean="0">
                <a:solidFill>
                  <a:srgbClr val="FF0000"/>
                </a:solidFill>
                <a:latin typeface="游ゴシック" panose="020B0400000000000000" pitchFamily="50" charset="-128"/>
                <a:ea typeface="游ゴシック" panose="020B0400000000000000" pitchFamily="50" charset="-128"/>
              </a:rPr>
              <a:t>を充電満タンで持参</a:t>
            </a:r>
            <a:endParaRPr lang="en-US" altLang="ja-JP" sz="3600" b="1" dirty="0">
              <a:solidFill>
                <a:srgbClr val="FF0000"/>
              </a:solidFill>
              <a:latin typeface="游ゴシック" panose="020B0400000000000000" pitchFamily="50" charset="-128"/>
              <a:ea typeface="游ゴシック" panose="020B0400000000000000" pitchFamily="50" charset="-128"/>
            </a:endParaRPr>
          </a:p>
          <a:p>
            <a:endParaRPr lang="en-US" altLang="ja-JP" sz="3600" dirty="0"/>
          </a:p>
          <a:p>
            <a:pPr marL="0" indent="0">
              <a:buNone/>
            </a:pPr>
            <a:endParaRPr kumimoji="1" lang="ja-JP" altLang="en-US" sz="3600" dirty="0"/>
          </a:p>
        </p:txBody>
      </p:sp>
    </p:spTree>
    <p:extLst>
      <p:ext uri="{BB962C8B-B14F-4D97-AF65-F5344CB8AC3E}">
        <p14:creationId xmlns:p14="http://schemas.microsoft.com/office/powerpoint/2010/main" val="1716298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806657"/>
            <a:ext cx="8543925" cy="806027"/>
          </a:xfrm>
        </p:spPr>
        <p:txBody>
          <a:bodyPr/>
          <a:lstStyle/>
          <a:p>
            <a:r>
              <a:rPr kumimoji="1" lang="en-US" altLang="ja-JP" dirty="0" smtClean="0"/>
              <a:t>P.5</a:t>
            </a:r>
            <a:r>
              <a:rPr kumimoji="1" lang="ja-JP" altLang="en-US" dirty="0" smtClean="0"/>
              <a:t>～</a:t>
            </a:r>
            <a:r>
              <a:rPr lang="en-US" altLang="ja-JP" dirty="0"/>
              <a:t>7</a:t>
            </a:r>
            <a:r>
              <a:rPr kumimoji="1" lang="ja-JP" altLang="en-US" smtClean="0"/>
              <a:t>の</a:t>
            </a:r>
            <a:r>
              <a:rPr kumimoji="1" lang="ja-JP" altLang="en-US" dirty="0" smtClean="0"/>
              <a:t>解答</a:t>
            </a:r>
            <a:endParaRPr kumimoji="1" lang="ja-JP" altLang="en-US" dirty="0"/>
          </a:p>
        </p:txBody>
      </p:sp>
      <p:sp>
        <p:nvSpPr>
          <p:cNvPr id="3" name="コンテンツ プレースホルダー 2"/>
          <p:cNvSpPr>
            <a:spLocks noGrp="1"/>
          </p:cNvSpPr>
          <p:nvPr>
            <p:ph idx="1"/>
          </p:nvPr>
        </p:nvSpPr>
        <p:spPr>
          <a:xfrm>
            <a:off x="258078" y="1550119"/>
            <a:ext cx="5677702" cy="4371674"/>
          </a:xfrm>
        </p:spPr>
        <p:txBody>
          <a:bodyPr>
            <a:normAutofit/>
          </a:bodyPr>
          <a:lstStyle/>
          <a:p>
            <a:pPr marL="417909" indent="-417909">
              <a:buFont typeface="+mj-ea"/>
              <a:buAutoNum type="circleNumDbPlain"/>
            </a:pPr>
            <a:r>
              <a:rPr lang="en-US" altLang="ja-JP" b="1" dirty="0">
                <a:solidFill>
                  <a:srgbClr val="FF0000"/>
                </a:solidFill>
              </a:rPr>
              <a:t>Sustainable Development Goals</a:t>
            </a:r>
            <a:endParaRPr lang="en-US" altLang="ja-JP" b="1" dirty="0" smtClean="0">
              <a:solidFill>
                <a:srgbClr val="FF0000"/>
              </a:solidFill>
            </a:endParaRPr>
          </a:p>
          <a:p>
            <a:pPr marL="417909" indent="-417909">
              <a:buFont typeface="+mj-ea"/>
              <a:buAutoNum type="circleNumDbPlain"/>
            </a:pPr>
            <a:r>
              <a:rPr lang="ja-JP" altLang="ja-JP" b="1" dirty="0">
                <a:solidFill>
                  <a:srgbClr val="FF0000"/>
                </a:solidFill>
              </a:rPr>
              <a:t>持続可能な開発目標</a:t>
            </a:r>
            <a:endParaRPr kumimoji="1" lang="en-US" altLang="ja-JP" b="1" dirty="0" smtClean="0">
              <a:solidFill>
                <a:srgbClr val="FF0000"/>
              </a:solidFill>
            </a:endParaRPr>
          </a:p>
          <a:p>
            <a:pPr marL="417909" indent="-417909">
              <a:buFont typeface="+mj-ea"/>
              <a:buAutoNum type="circleNumDbPlain"/>
            </a:pPr>
            <a:r>
              <a:rPr lang="ja-JP" altLang="ja-JP" b="1" dirty="0">
                <a:solidFill>
                  <a:srgbClr val="FF0000"/>
                </a:solidFill>
              </a:rPr>
              <a:t>持続可能な開発のための</a:t>
            </a:r>
            <a:r>
              <a:rPr lang="en-US" altLang="ja-JP" b="1" dirty="0">
                <a:solidFill>
                  <a:srgbClr val="FF0000"/>
                </a:solidFill>
              </a:rPr>
              <a:t>2030</a:t>
            </a:r>
            <a:r>
              <a:rPr lang="ja-JP" altLang="ja-JP" b="1" dirty="0">
                <a:solidFill>
                  <a:srgbClr val="FF0000"/>
                </a:solidFill>
              </a:rPr>
              <a:t>アジェンダ</a:t>
            </a:r>
            <a:endParaRPr lang="en-US" altLang="ja-JP" b="1" dirty="0" smtClean="0">
              <a:solidFill>
                <a:srgbClr val="FF0000"/>
              </a:solidFill>
            </a:endParaRPr>
          </a:p>
          <a:p>
            <a:pPr marL="417909" indent="-417909">
              <a:buFont typeface="+mj-ea"/>
              <a:buAutoNum type="circleNumDbPlain"/>
            </a:pPr>
            <a:r>
              <a:rPr lang="en-US" altLang="ja-JP" b="1" dirty="0" smtClean="0">
                <a:solidFill>
                  <a:srgbClr val="FF0000"/>
                </a:solidFill>
              </a:rPr>
              <a:t>2030</a:t>
            </a:r>
            <a:endParaRPr kumimoji="1" lang="en-US" altLang="ja-JP" b="1" dirty="0" smtClean="0">
              <a:solidFill>
                <a:srgbClr val="FF0000"/>
              </a:solidFill>
            </a:endParaRPr>
          </a:p>
          <a:p>
            <a:pPr marL="417909" indent="-417909">
              <a:buFont typeface="+mj-ea"/>
              <a:buAutoNum type="circleNumDbPlain"/>
            </a:pPr>
            <a:r>
              <a:rPr lang="en-US" altLang="ja-JP" b="1" dirty="0" smtClean="0">
                <a:solidFill>
                  <a:srgbClr val="FF0000"/>
                </a:solidFill>
              </a:rPr>
              <a:t>17</a:t>
            </a:r>
          </a:p>
          <a:p>
            <a:pPr marL="417909" indent="-417909">
              <a:buFont typeface="+mj-ea"/>
              <a:buAutoNum type="circleNumDbPlain"/>
            </a:pPr>
            <a:r>
              <a:rPr lang="en-US" altLang="ja-JP" b="1" dirty="0" smtClean="0">
                <a:solidFill>
                  <a:srgbClr val="FF0000"/>
                </a:solidFill>
              </a:rPr>
              <a:t>169</a:t>
            </a:r>
            <a:endParaRPr kumimoji="1" lang="en-US" altLang="ja-JP" b="1" dirty="0" smtClean="0">
              <a:solidFill>
                <a:srgbClr val="FF0000"/>
              </a:solidFill>
            </a:endParaRPr>
          </a:p>
          <a:p>
            <a:pPr marL="417909" indent="-417909">
              <a:buFont typeface="+mj-ea"/>
              <a:buAutoNum type="circleNumDbPlain"/>
            </a:pPr>
            <a:r>
              <a:rPr lang="ja-JP" altLang="ja-JP" b="1" dirty="0">
                <a:solidFill>
                  <a:srgbClr val="FF0000"/>
                </a:solidFill>
              </a:rPr>
              <a:t>誰一人</a:t>
            </a:r>
            <a:r>
              <a:rPr lang="ja-JP" altLang="ja-JP" b="1" dirty="0" smtClean="0">
                <a:solidFill>
                  <a:srgbClr val="FF0000"/>
                </a:solidFill>
              </a:rPr>
              <a:t>取り残さない</a:t>
            </a:r>
            <a:endParaRPr lang="en-US" altLang="ja-JP" b="1" dirty="0">
              <a:solidFill>
                <a:srgbClr val="FF0000"/>
              </a:solidFill>
            </a:endParaRPr>
          </a:p>
          <a:p>
            <a:pPr marL="417909" indent="-417909">
              <a:buFont typeface="+mj-ea"/>
              <a:buAutoNum type="circleNumDbPlain"/>
            </a:pPr>
            <a:r>
              <a:rPr lang="ja-JP" altLang="en-US" b="1" dirty="0">
                <a:solidFill>
                  <a:srgbClr val="FF0000"/>
                </a:solidFill>
              </a:rPr>
              <a:t>現在の世代のニーズを満たす開発</a:t>
            </a:r>
            <a:endParaRPr lang="en-US" altLang="ja-JP" b="1" dirty="0" smtClean="0">
              <a:solidFill>
                <a:srgbClr val="FF0000"/>
              </a:solidFill>
            </a:endParaRPr>
          </a:p>
          <a:p>
            <a:pPr marL="417909" indent="-417909">
              <a:buFont typeface="+mj-ea"/>
              <a:buAutoNum type="circleNumDbPlain"/>
            </a:pPr>
            <a:r>
              <a:rPr lang="ja-JP" altLang="ja-JP" b="1" dirty="0" smtClean="0">
                <a:solidFill>
                  <a:srgbClr val="FF0000"/>
                </a:solidFill>
              </a:rPr>
              <a:t>地球サミット</a:t>
            </a:r>
            <a:endParaRPr lang="en-US" altLang="ja-JP" b="1" dirty="0" smtClean="0">
              <a:solidFill>
                <a:srgbClr val="FF0000"/>
              </a:solidFill>
            </a:endParaRPr>
          </a:p>
          <a:p>
            <a:pPr marL="417909" indent="-417909">
              <a:buFont typeface="+mj-ea"/>
              <a:buAutoNum type="circleNumDbPlain"/>
            </a:pPr>
            <a:r>
              <a:rPr lang="ja-JP" altLang="ja-JP" b="1" dirty="0">
                <a:solidFill>
                  <a:srgbClr val="FF0000"/>
                </a:solidFill>
              </a:rPr>
              <a:t>アジェンダ</a:t>
            </a:r>
            <a:r>
              <a:rPr lang="en-US" altLang="ja-JP" b="1" dirty="0" smtClean="0">
                <a:solidFill>
                  <a:srgbClr val="FF0000"/>
                </a:solidFill>
              </a:rPr>
              <a:t>21</a:t>
            </a:r>
            <a:endParaRPr kumimoji="1" lang="en-US" altLang="ja-JP" dirty="0" smtClean="0"/>
          </a:p>
          <a:p>
            <a:pPr marL="417909" indent="-417909">
              <a:buFont typeface="+mj-ea"/>
              <a:buAutoNum type="circleNumDbPlain"/>
            </a:pPr>
            <a:endParaRPr kumimoji="1" lang="ja-JP" altLang="en-US" dirty="0"/>
          </a:p>
        </p:txBody>
      </p:sp>
      <p:sp>
        <p:nvSpPr>
          <p:cNvPr id="4" name="コンテンツ プレースホルダー 2"/>
          <p:cNvSpPr txBox="1">
            <a:spLocks/>
          </p:cNvSpPr>
          <p:nvPr/>
        </p:nvSpPr>
        <p:spPr>
          <a:xfrm>
            <a:off x="6217318" y="1550119"/>
            <a:ext cx="3545306" cy="4371674"/>
          </a:xfrm>
          <a:prstGeom prst="rect">
            <a:avLst/>
          </a:prstGeom>
        </p:spPr>
        <p:txBody>
          <a:bodyPr vert="horz" lIns="74295" tIns="37148" rIns="74295" bIns="3714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indent="-457200" defTabSz="742950">
              <a:spcBef>
                <a:spcPts val="813"/>
              </a:spcBef>
              <a:buFont typeface="+mj-ea"/>
              <a:buAutoNum type="circleNumDbPlain" startAt="11"/>
            </a:pPr>
            <a:r>
              <a:rPr lang="ja-JP" altLang="en-US" sz="2400" b="1" dirty="0">
                <a:solidFill>
                  <a:srgbClr val="FF0000"/>
                </a:solidFill>
              </a:rPr>
              <a:t>持続可能性</a:t>
            </a:r>
            <a:endParaRPr lang="en-US" altLang="ja-JP" sz="2400" b="1" dirty="0">
              <a:solidFill>
                <a:srgbClr val="FF0000"/>
              </a:solidFill>
            </a:endParaRPr>
          </a:p>
          <a:p>
            <a:pPr marL="417909" indent="-417909" defTabSz="742950">
              <a:spcBef>
                <a:spcPts val="813"/>
              </a:spcBef>
              <a:buFont typeface="+mj-ea"/>
              <a:buAutoNum type="circleNumDbPlain" startAt="11"/>
            </a:pPr>
            <a:r>
              <a:rPr lang="ja-JP" altLang="ja-JP" sz="2275" b="1" dirty="0" smtClean="0">
                <a:solidFill>
                  <a:srgbClr val="FF0000"/>
                </a:solidFill>
              </a:rPr>
              <a:t>ミレニアム</a:t>
            </a:r>
            <a:r>
              <a:rPr lang="ja-JP" altLang="ja-JP" sz="2275" b="1" dirty="0">
                <a:solidFill>
                  <a:srgbClr val="FF0000"/>
                </a:solidFill>
              </a:rPr>
              <a:t>開発目標</a:t>
            </a:r>
            <a:endParaRPr lang="en-US" altLang="ja-JP" sz="2275" b="1" dirty="0">
              <a:solidFill>
                <a:srgbClr val="FF0000"/>
              </a:solidFill>
            </a:endParaRPr>
          </a:p>
          <a:p>
            <a:pPr marL="417909" indent="-417909" defTabSz="742950">
              <a:spcBef>
                <a:spcPts val="813"/>
              </a:spcBef>
              <a:buFont typeface="+mj-ea"/>
              <a:buAutoNum type="circleNumDbPlain" startAt="11"/>
            </a:pPr>
            <a:r>
              <a:rPr lang="ja-JP" altLang="ja-JP" sz="2275" b="1" dirty="0">
                <a:solidFill>
                  <a:srgbClr val="FF0000"/>
                </a:solidFill>
              </a:rPr>
              <a:t>バックキャスティング</a:t>
            </a:r>
            <a:endParaRPr lang="en-US" altLang="ja-JP" sz="2275" b="1" dirty="0">
              <a:solidFill>
                <a:srgbClr val="FF0000"/>
              </a:solidFill>
            </a:endParaRPr>
          </a:p>
          <a:p>
            <a:pPr marL="417909" indent="-417909" defTabSz="742950">
              <a:spcBef>
                <a:spcPts val="813"/>
              </a:spcBef>
              <a:buFont typeface="+mj-ea"/>
              <a:buAutoNum type="circleNumDbPlain" startAt="11"/>
            </a:pPr>
            <a:r>
              <a:rPr lang="en-US" altLang="ja-JP" sz="2275" b="1" dirty="0">
                <a:solidFill>
                  <a:srgbClr val="FF0000"/>
                </a:solidFill>
              </a:rPr>
              <a:t>ODA</a:t>
            </a:r>
          </a:p>
          <a:p>
            <a:pPr marL="417909" indent="-417909" defTabSz="742950">
              <a:spcBef>
                <a:spcPts val="813"/>
              </a:spcBef>
              <a:buFont typeface="+mj-ea"/>
              <a:buAutoNum type="circleNumDbPlain" startAt="11"/>
            </a:pPr>
            <a:r>
              <a:rPr lang="ja-JP" altLang="en-US" sz="2275" b="1" dirty="0" smtClean="0">
                <a:solidFill>
                  <a:srgbClr val="FF0000"/>
                </a:solidFill>
              </a:rPr>
              <a:t>マルチベネフィット</a:t>
            </a:r>
            <a:endParaRPr lang="en-US" altLang="ja-JP" sz="2275" b="1" dirty="0">
              <a:solidFill>
                <a:srgbClr val="FF0000"/>
              </a:solidFill>
            </a:endParaRPr>
          </a:p>
          <a:p>
            <a:pPr marL="417909" indent="-417909" defTabSz="742950">
              <a:spcBef>
                <a:spcPts val="813"/>
              </a:spcBef>
              <a:buFont typeface="+mj-ea"/>
              <a:buAutoNum type="circleNumDbPlain" startAt="11"/>
            </a:pPr>
            <a:r>
              <a:rPr lang="ja-JP" altLang="en-US" sz="2275" b="1" dirty="0">
                <a:solidFill>
                  <a:srgbClr val="FF0000"/>
                </a:solidFill>
              </a:rPr>
              <a:t>企業の社会的責任</a:t>
            </a:r>
            <a:endParaRPr lang="en-US" altLang="ja-JP" sz="2275" b="1" dirty="0">
              <a:solidFill>
                <a:srgbClr val="FF0000"/>
              </a:solidFill>
            </a:endParaRPr>
          </a:p>
          <a:p>
            <a:pPr marL="417909" indent="-417909" defTabSz="742950">
              <a:spcBef>
                <a:spcPts val="813"/>
              </a:spcBef>
              <a:buFont typeface="+mj-ea"/>
              <a:buAutoNum type="circleNumDbPlain" startAt="11"/>
            </a:pPr>
            <a:r>
              <a:rPr lang="ja-JP" altLang="en-US" sz="2275" b="1" dirty="0">
                <a:solidFill>
                  <a:srgbClr val="FF0000"/>
                </a:solidFill>
              </a:rPr>
              <a:t>共通価値の創造</a:t>
            </a:r>
            <a:endParaRPr lang="en-US" altLang="ja-JP" sz="2275" b="1" dirty="0">
              <a:solidFill>
                <a:srgbClr val="FF0000"/>
              </a:solidFill>
            </a:endParaRPr>
          </a:p>
          <a:p>
            <a:pPr marL="417909" indent="-417909" defTabSz="742950">
              <a:spcBef>
                <a:spcPts val="813"/>
              </a:spcBef>
              <a:buFont typeface="+mj-ea"/>
              <a:buAutoNum type="circleNumDbPlain" startAt="11"/>
            </a:pPr>
            <a:r>
              <a:rPr lang="ja-JP" altLang="en-US" sz="2275" b="1" dirty="0" smtClean="0">
                <a:solidFill>
                  <a:srgbClr val="FF0000"/>
                </a:solidFill>
              </a:rPr>
              <a:t>エシカル</a:t>
            </a:r>
            <a:endParaRPr lang="en-US" altLang="ja-JP" sz="2275" b="1" dirty="0">
              <a:solidFill>
                <a:srgbClr val="FF0000"/>
              </a:solidFill>
            </a:endParaRPr>
          </a:p>
          <a:p>
            <a:pPr marL="417909" indent="-417909" defTabSz="742950">
              <a:spcBef>
                <a:spcPts val="813"/>
              </a:spcBef>
              <a:buFont typeface="+mj-ea"/>
              <a:buAutoNum type="circleNumDbPlain" startAt="11"/>
            </a:pPr>
            <a:endParaRPr lang="en-US" altLang="ja-JP" sz="2275" dirty="0">
              <a:solidFill>
                <a:prstClr val="black"/>
              </a:solidFill>
            </a:endParaRPr>
          </a:p>
          <a:p>
            <a:pPr marL="417909" indent="-417909" defTabSz="742950">
              <a:spcBef>
                <a:spcPts val="813"/>
              </a:spcBef>
              <a:buFont typeface="+mj-ea"/>
              <a:buAutoNum type="circleNumDbPlain" startAt="11"/>
            </a:pPr>
            <a:endParaRPr lang="ja-JP" altLang="en-US" sz="2275" dirty="0">
              <a:solidFill>
                <a:prstClr val="black"/>
              </a:solidFill>
            </a:endParaRPr>
          </a:p>
        </p:txBody>
      </p:sp>
    </p:spTree>
    <p:extLst>
      <p:ext uri="{BB962C8B-B14F-4D97-AF65-F5344CB8AC3E}">
        <p14:creationId xmlns:p14="http://schemas.microsoft.com/office/powerpoint/2010/main" val="829361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400" dirty="0">
                <a:latin typeface="游ゴシック" panose="020B0400000000000000" pitchFamily="50" charset="-128"/>
                <a:ea typeface="游ゴシック" panose="020B0400000000000000" pitchFamily="50" charset="-128"/>
                <a:cs typeface="+mn-cs"/>
              </a:rPr>
              <a:t>SDGs</a:t>
            </a:r>
            <a:r>
              <a:rPr lang="ja-JP" altLang="en-US" sz="4400" dirty="0">
                <a:latin typeface="游ゴシック" panose="020B0400000000000000" pitchFamily="50" charset="-128"/>
                <a:ea typeface="游ゴシック" panose="020B0400000000000000" pitchFamily="50" charset="-128"/>
                <a:cs typeface="+mn-cs"/>
              </a:rPr>
              <a:t> </a:t>
            </a:r>
            <a:r>
              <a:rPr kumimoji="1" lang="ja-JP" altLang="en-US" dirty="0"/>
              <a:t>とは</a:t>
            </a:r>
          </a:p>
        </p:txBody>
      </p:sp>
      <p:sp>
        <p:nvSpPr>
          <p:cNvPr id="3" name="コンテンツ プレースホルダー 2"/>
          <p:cNvSpPr>
            <a:spLocks noGrp="1"/>
          </p:cNvSpPr>
          <p:nvPr>
            <p:ph idx="1"/>
          </p:nvPr>
        </p:nvSpPr>
        <p:spPr>
          <a:xfrm>
            <a:off x="745117" y="2708921"/>
            <a:ext cx="8424936" cy="1008112"/>
          </a:xfrm>
        </p:spPr>
        <p:txBody>
          <a:bodyPr>
            <a:normAutofit/>
          </a:bodyPr>
          <a:lstStyle/>
          <a:p>
            <a:pPr marL="0" indent="0" algn="ctr">
              <a:buNone/>
            </a:pPr>
            <a:r>
              <a:rPr kumimoji="1" lang="en-US" altLang="ja-JP" sz="4400" b="1" u="sng" dirty="0">
                <a:solidFill>
                  <a:srgbClr val="FF0000"/>
                </a:solidFill>
              </a:rPr>
              <a:t>Sustainable</a:t>
            </a:r>
            <a:r>
              <a:rPr kumimoji="1" lang="en-US" altLang="ja-JP" sz="4400" b="1" dirty="0">
                <a:solidFill>
                  <a:srgbClr val="FF0000"/>
                </a:solidFill>
              </a:rPr>
              <a:t>  </a:t>
            </a:r>
            <a:r>
              <a:rPr kumimoji="1" lang="en-US" altLang="ja-JP" sz="4400" b="1" u="sng" dirty="0">
                <a:solidFill>
                  <a:srgbClr val="FF0000"/>
                </a:solidFill>
              </a:rPr>
              <a:t>Development</a:t>
            </a:r>
            <a:r>
              <a:rPr kumimoji="1" lang="en-US" altLang="ja-JP" sz="4400" b="1" dirty="0">
                <a:solidFill>
                  <a:srgbClr val="FF0000"/>
                </a:solidFill>
                <a:effectLst>
                  <a:outerShdw blurRad="38100" dist="38100" dir="2700000" algn="tl">
                    <a:srgbClr val="000000">
                      <a:alpha val="43137"/>
                    </a:srgbClr>
                  </a:outerShdw>
                </a:effectLst>
              </a:rPr>
              <a:t> </a:t>
            </a:r>
            <a:r>
              <a:rPr kumimoji="1" lang="en-US" altLang="ja-JP" sz="4400" b="1" dirty="0">
                <a:solidFill>
                  <a:srgbClr val="FF0000"/>
                </a:solidFill>
              </a:rPr>
              <a:t> </a:t>
            </a:r>
            <a:r>
              <a:rPr kumimoji="1" lang="en-US" altLang="ja-JP" sz="4400" b="1" u="sng" dirty="0">
                <a:solidFill>
                  <a:srgbClr val="FF0000"/>
                </a:solidFill>
              </a:rPr>
              <a:t>Goals</a:t>
            </a:r>
          </a:p>
          <a:p>
            <a:pPr marL="0" indent="0" algn="ctr">
              <a:buNone/>
            </a:pPr>
            <a:endParaRPr kumimoji="1" lang="ja-JP" altLang="en-US" sz="4400" b="1" u="sng" dirty="0"/>
          </a:p>
        </p:txBody>
      </p:sp>
      <p:sp>
        <p:nvSpPr>
          <p:cNvPr id="4" name="テキスト ボックス 3"/>
          <p:cNvSpPr txBox="1"/>
          <p:nvPr/>
        </p:nvSpPr>
        <p:spPr>
          <a:xfrm>
            <a:off x="2216696" y="3717032"/>
            <a:ext cx="738664" cy="576064"/>
          </a:xfrm>
          <a:prstGeom prst="rect">
            <a:avLst/>
          </a:prstGeom>
          <a:noFill/>
        </p:spPr>
        <p:txBody>
          <a:bodyPr vert="eaVert" wrap="square" rtlCol="0">
            <a:spAutoFit/>
          </a:bodyPr>
          <a:lstStyle/>
          <a:p>
            <a:r>
              <a:rPr kumimoji="1" lang="ja-JP" altLang="en-US" sz="3600" dirty="0"/>
              <a:t>＝</a:t>
            </a:r>
            <a:endParaRPr kumimoji="1" lang="en-US" altLang="ja-JP" sz="3600" dirty="0"/>
          </a:p>
        </p:txBody>
      </p:sp>
      <p:sp>
        <p:nvSpPr>
          <p:cNvPr id="5" name="テキスト ボックス 4"/>
          <p:cNvSpPr txBox="1"/>
          <p:nvPr/>
        </p:nvSpPr>
        <p:spPr>
          <a:xfrm>
            <a:off x="5313040" y="3717032"/>
            <a:ext cx="738664" cy="576064"/>
          </a:xfrm>
          <a:prstGeom prst="rect">
            <a:avLst/>
          </a:prstGeom>
          <a:noFill/>
        </p:spPr>
        <p:txBody>
          <a:bodyPr vert="eaVert" wrap="square" rtlCol="0">
            <a:spAutoFit/>
          </a:bodyPr>
          <a:lstStyle/>
          <a:p>
            <a:r>
              <a:rPr kumimoji="1" lang="ja-JP" altLang="en-US" sz="3600" dirty="0"/>
              <a:t>＝</a:t>
            </a:r>
            <a:endParaRPr kumimoji="1" lang="en-US" altLang="ja-JP" sz="3600" dirty="0"/>
          </a:p>
        </p:txBody>
      </p:sp>
      <p:sp>
        <p:nvSpPr>
          <p:cNvPr id="6" name="テキスト ボックス 5"/>
          <p:cNvSpPr txBox="1"/>
          <p:nvPr/>
        </p:nvSpPr>
        <p:spPr>
          <a:xfrm>
            <a:off x="7598712" y="3717032"/>
            <a:ext cx="738664" cy="576064"/>
          </a:xfrm>
          <a:prstGeom prst="rect">
            <a:avLst/>
          </a:prstGeom>
          <a:noFill/>
        </p:spPr>
        <p:txBody>
          <a:bodyPr vert="eaVert" wrap="square" rtlCol="0">
            <a:spAutoFit/>
          </a:bodyPr>
          <a:lstStyle/>
          <a:p>
            <a:r>
              <a:rPr kumimoji="1" lang="ja-JP" altLang="en-US" sz="3600" dirty="0"/>
              <a:t>＝</a:t>
            </a:r>
            <a:endParaRPr kumimoji="1" lang="en-US" altLang="ja-JP" sz="3600" dirty="0"/>
          </a:p>
        </p:txBody>
      </p:sp>
      <p:sp>
        <p:nvSpPr>
          <p:cNvPr id="7" name="コンテンツ プレースホルダー 2"/>
          <p:cNvSpPr txBox="1">
            <a:spLocks/>
          </p:cNvSpPr>
          <p:nvPr/>
        </p:nvSpPr>
        <p:spPr>
          <a:xfrm>
            <a:off x="416496" y="4437112"/>
            <a:ext cx="9001000" cy="150078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lgn="ctr">
              <a:buFont typeface="Arial"/>
              <a:buNone/>
            </a:pPr>
            <a:r>
              <a:rPr lang="ja-JP" altLang="en-US" sz="4400" b="1" dirty="0">
                <a:latin typeface="游ゴシック" panose="020B0400000000000000" pitchFamily="50" charset="-128"/>
                <a:ea typeface="游ゴシック" panose="020B0400000000000000" pitchFamily="50" charset="-128"/>
              </a:rPr>
              <a:t>「</a:t>
            </a:r>
            <a:r>
              <a:rPr lang="ja-JP" altLang="en-US" sz="4400" b="1" dirty="0">
                <a:solidFill>
                  <a:srgbClr val="FF0000"/>
                </a:solidFill>
                <a:latin typeface="游ゴシック" panose="020B0400000000000000" pitchFamily="50" charset="-128"/>
                <a:ea typeface="游ゴシック" panose="020B0400000000000000" pitchFamily="50" charset="-128"/>
              </a:rPr>
              <a:t>持続可能な</a:t>
            </a:r>
            <a:r>
              <a:rPr lang="ja-JP" altLang="en-US" sz="4400" b="1" dirty="0">
                <a:solidFill>
                  <a:schemeClr val="tx1"/>
                </a:solidFill>
                <a:latin typeface="游ゴシック" panose="020B0400000000000000" pitchFamily="50" charset="-128"/>
                <a:ea typeface="游ゴシック" panose="020B0400000000000000" pitchFamily="50" charset="-128"/>
              </a:rPr>
              <a:t>       </a:t>
            </a:r>
            <a:r>
              <a:rPr lang="ja-JP" altLang="en-US" sz="4400" b="1" dirty="0">
                <a:solidFill>
                  <a:srgbClr val="FF0000"/>
                </a:solidFill>
                <a:latin typeface="游ゴシック" panose="020B0400000000000000" pitchFamily="50" charset="-128"/>
                <a:ea typeface="游ゴシック" panose="020B0400000000000000" pitchFamily="50" charset="-128"/>
              </a:rPr>
              <a:t>開発        目標</a:t>
            </a:r>
            <a:r>
              <a:rPr lang="ja-JP" altLang="en-US" sz="4400" b="1" dirty="0">
                <a:solidFill>
                  <a:schemeClr val="tx1"/>
                </a:solidFill>
                <a:latin typeface="游ゴシック" panose="020B0400000000000000" pitchFamily="50" charset="-128"/>
                <a:ea typeface="游ゴシック" panose="020B0400000000000000" pitchFamily="50" charset="-128"/>
              </a:rPr>
              <a:t>」</a:t>
            </a:r>
            <a:endParaRPr lang="en-US" altLang="ja-JP" sz="4400" b="1" dirty="0">
              <a:solidFill>
                <a:schemeClr val="tx1"/>
              </a:solidFill>
              <a:latin typeface="游ゴシック" panose="020B0400000000000000" pitchFamily="50" charset="-128"/>
              <a:ea typeface="游ゴシック" panose="020B0400000000000000" pitchFamily="50" charset="-128"/>
            </a:endParaRPr>
          </a:p>
          <a:p>
            <a:pPr marL="0" indent="0" algn="ctr">
              <a:buFont typeface="Arial"/>
              <a:buNone/>
            </a:pPr>
            <a:endParaRPr lang="ja-JP" altLang="en-US" sz="4400" b="1" u="sng" dirty="0"/>
          </a:p>
        </p:txBody>
      </p:sp>
    </p:spTree>
    <p:extLst>
      <p:ext uri="{BB962C8B-B14F-4D97-AF65-F5344CB8AC3E}">
        <p14:creationId xmlns:p14="http://schemas.microsoft.com/office/powerpoint/2010/main" val="358765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400" dirty="0">
                <a:latin typeface="游ゴシック" panose="020B0400000000000000" pitchFamily="50" charset="-128"/>
                <a:ea typeface="游ゴシック" panose="020B0400000000000000" pitchFamily="50" charset="-128"/>
                <a:cs typeface="+mn-cs"/>
              </a:rPr>
              <a:t>SDGs</a:t>
            </a:r>
            <a:r>
              <a:rPr lang="ja-JP" altLang="en-US" sz="4400" dirty="0">
                <a:latin typeface="游ゴシック" panose="020B0400000000000000" pitchFamily="50" charset="-128"/>
                <a:ea typeface="游ゴシック" panose="020B0400000000000000" pitchFamily="50" charset="-128"/>
                <a:cs typeface="+mn-cs"/>
              </a:rPr>
              <a:t> </a:t>
            </a:r>
            <a:r>
              <a:rPr lang="ja-JP" altLang="en-US" dirty="0"/>
              <a:t>とは</a:t>
            </a:r>
            <a:endParaRPr kumimoji="1" lang="ja-JP" altLang="en-US" dirty="0"/>
          </a:p>
        </p:txBody>
      </p:sp>
      <p:sp>
        <p:nvSpPr>
          <p:cNvPr id="3" name="コンテンツ プレースホルダー 2"/>
          <p:cNvSpPr>
            <a:spLocks noGrp="1"/>
          </p:cNvSpPr>
          <p:nvPr>
            <p:ph idx="1"/>
          </p:nvPr>
        </p:nvSpPr>
        <p:spPr>
          <a:xfrm>
            <a:off x="1174337" y="2492896"/>
            <a:ext cx="7566495" cy="3672408"/>
          </a:xfrm>
        </p:spPr>
        <p:txBody>
          <a:bodyPr>
            <a:normAutofit fontScale="92500" lnSpcReduction="10000"/>
          </a:bodyPr>
          <a:lstStyle/>
          <a:p>
            <a:r>
              <a:rPr lang="en-US" altLang="ja-JP" sz="4000" dirty="0">
                <a:solidFill>
                  <a:schemeClr val="tx1"/>
                </a:solidFill>
                <a:latin typeface="游ゴシック" panose="020B0400000000000000" pitchFamily="50" charset="-128"/>
                <a:ea typeface="游ゴシック" panose="020B0400000000000000" pitchFamily="50" charset="-128"/>
              </a:rPr>
              <a:t>2015</a:t>
            </a:r>
            <a:r>
              <a:rPr lang="ja-JP" altLang="en-US" sz="4000" dirty="0">
                <a:solidFill>
                  <a:schemeClr val="tx1"/>
                </a:solidFill>
                <a:latin typeface="游ゴシック" panose="020B0400000000000000" pitchFamily="50" charset="-128"/>
                <a:ea typeface="游ゴシック" panose="020B0400000000000000" pitchFamily="50" charset="-128"/>
              </a:rPr>
              <a:t>年</a:t>
            </a:r>
            <a:r>
              <a:rPr lang="en-US" altLang="ja-JP" sz="4000" dirty="0">
                <a:latin typeface="游ゴシック" panose="020B0400000000000000" pitchFamily="50" charset="-128"/>
                <a:ea typeface="游ゴシック" panose="020B0400000000000000" pitchFamily="50" charset="-128"/>
              </a:rPr>
              <a:t>9</a:t>
            </a:r>
            <a:r>
              <a:rPr lang="ja-JP" altLang="en-US" sz="4000" dirty="0">
                <a:latin typeface="游ゴシック" panose="020B0400000000000000" pitchFamily="50" charset="-128"/>
                <a:ea typeface="游ゴシック" panose="020B0400000000000000" pitchFamily="50" charset="-128"/>
              </a:rPr>
              <a:t>月の国連</a:t>
            </a:r>
            <a:r>
              <a:rPr lang="ja-JP" altLang="en-US" sz="4000" dirty="0" smtClean="0">
                <a:latin typeface="游ゴシック" panose="020B0400000000000000" pitchFamily="50" charset="-128"/>
                <a:ea typeface="游ゴシック" panose="020B0400000000000000" pitchFamily="50" charset="-128"/>
              </a:rPr>
              <a:t>総会で</a:t>
            </a:r>
            <a:r>
              <a:rPr lang="ja-JP" altLang="en-US" sz="4000" dirty="0">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持続可能な開発のための</a:t>
            </a:r>
            <a:r>
              <a:rPr lang="en-US" altLang="ja-JP" sz="4000" b="1" dirty="0">
                <a:solidFill>
                  <a:srgbClr val="FF0000"/>
                </a:solidFill>
                <a:latin typeface="游ゴシック" panose="020B0400000000000000" pitchFamily="50" charset="-128"/>
                <a:ea typeface="游ゴシック" panose="020B0400000000000000" pitchFamily="50" charset="-128"/>
              </a:rPr>
              <a:t>2030</a:t>
            </a:r>
            <a:r>
              <a:rPr lang="ja-JP" altLang="en-US" sz="4000" b="1" dirty="0" smtClean="0">
                <a:solidFill>
                  <a:srgbClr val="FF0000"/>
                </a:solidFill>
                <a:latin typeface="游ゴシック" panose="020B0400000000000000" pitchFamily="50" charset="-128"/>
                <a:ea typeface="游ゴシック" panose="020B0400000000000000" pitchFamily="50" charset="-128"/>
              </a:rPr>
              <a:t>アジェンダ</a:t>
            </a:r>
            <a:r>
              <a:rPr lang="ja-JP" altLang="en-US" sz="4000" dirty="0" smtClean="0">
                <a:latin typeface="游ゴシック" panose="020B0400000000000000" pitchFamily="50" charset="-128"/>
                <a:ea typeface="游ゴシック" panose="020B0400000000000000" pitchFamily="50" charset="-128"/>
              </a:rPr>
              <a:t>」が採択</a:t>
            </a:r>
            <a:endParaRPr lang="en-US" altLang="ja-JP" sz="4000" dirty="0" smtClean="0">
              <a:latin typeface="游ゴシック" panose="020B0400000000000000" pitchFamily="50" charset="-128"/>
              <a:ea typeface="游ゴシック" panose="020B0400000000000000" pitchFamily="50" charset="-128"/>
            </a:endParaRPr>
          </a:p>
          <a:p>
            <a:r>
              <a:rPr lang="en-US" altLang="ja-JP" sz="4000" dirty="0" smtClean="0">
                <a:solidFill>
                  <a:schemeClr val="tx1"/>
                </a:solidFill>
                <a:latin typeface="游ゴシック" panose="020B0400000000000000" pitchFamily="50" charset="-128"/>
                <a:ea typeface="游ゴシック" panose="020B0400000000000000" pitchFamily="50" charset="-128"/>
              </a:rPr>
              <a:t>2016</a:t>
            </a:r>
            <a:r>
              <a:rPr lang="ja-JP" altLang="ja-JP" sz="4000" dirty="0">
                <a:solidFill>
                  <a:schemeClr val="tx1"/>
                </a:solidFill>
                <a:latin typeface="游ゴシック" panose="020B0400000000000000" pitchFamily="50" charset="-128"/>
                <a:ea typeface="游ゴシック" panose="020B0400000000000000" pitchFamily="50" charset="-128"/>
              </a:rPr>
              <a:t>年～</a:t>
            </a:r>
            <a:r>
              <a:rPr lang="en-US" altLang="ja-JP" sz="4000" b="1" dirty="0">
                <a:solidFill>
                  <a:srgbClr val="FF0000"/>
                </a:solidFill>
                <a:latin typeface="游ゴシック" panose="020B0400000000000000" pitchFamily="50" charset="-128"/>
                <a:ea typeface="游ゴシック" panose="020B0400000000000000" pitchFamily="50" charset="-128"/>
              </a:rPr>
              <a:t>2030</a:t>
            </a:r>
            <a:r>
              <a:rPr lang="ja-JP" altLang="ja-JP" sz="4000" b="1" dirty="0">
                <a:solidFill>
                  <a:srgbClr val="FF0000"/>
                </a:solidFill>
                <a:latin typeface="游ゴシック" panose="020B0400000000000000" pitchFamily="50" charset="-128"/>
                <a:ea typeface="游ゴシック" panose="020B0400000000000000" pitchFamily="50" charset="-128"/>
              </a:rPr>
              <a:t>年</a:t>
            </a:r>
            <a:r>
              <a:rPr lang="ja-JP" altLang="ja-JP" sz="4000" dirty="0">
                <a:solidFill>
                  <a:schemeClr val="tx1"/>
                </a:solidFill>
                <a:latin typeface="游ゴシック" panose="020B0400000000000000" pitchFamily="50" charset="-128"/>
                <a:ea typeface="游ゴシック" panose="020B0400000000000000" pitchFamily="50" charset="-128"/>
              </a:rPr>
              <a:t>の</a:t>
            </a:r>
            <a:r>
              <a:rPr lang="en-US" altLang="ja-JP" sz="4000" dirty="0">
                <a:solidFill>
                  <a:schemeClr val="tx1"/>
                </a:solidFill>
                <a:latin typeface="游ゴシック" panose="020B0400000000000000" pitchFamily="50" charset="-128"/>
                <a:ea typeface="游ゴシック" panose="020B0400000000000000" pitchFamily="50" charset="-128"/>
              </a:rPr>
              <a:t>15</a:t>
            </a:r>
            <a:r>
              <a:rPr lang="ja-JP" altLang="ja-JP" sz="4000" dirty="0">
                <a:solidFill>
                  <a:schemeClr val="tx1"/>
                </a:solidFill>
                <a:latin typeface="游ゴシック" panose="020B0400000000000000" pitchFamily="50" charset="-128"/>
                <a:ea typeface="游ゴシック" panose="020B0400000000000000" pitchFamily="50" charset="-128"/>
              </a:rPr>
              <a:t>年間</a:t>
            </a:r>
            <a:r>
              <a:rPr lang="ja-JP" altLang="ja-JP" sz="4000" dirty="0">
                <a:latin typeface="游ゴシック" panose="020B0400000000000000" pitchFamily="50" charset="-128"/>
                <a:ea typeface="游ゴシック" panose="020B0400000000000000" pitchFamily="50" charset="-128"/>
              </a:rPr>
              <a:t>で国連加盟国</a:t>
            </a:r>
            <a:r>
              <a:rPr lang="en-US" altLang="ja-JP" sz="4000" dirty="0">
                <a:latin typeface="游ゴシック" panose="020B0400000000000000" pitchFamily="50" charset="-128"/>
                <a:ea typeface="游ゴシック" panose="020B0400000000000000" pitchFamily="50" charset="-128"/>
              </a:rPr>
              <a:t>193</a:t>
            </a:r>
            <a:r>
              <a:rPr lang="ja-JP" altLang="ja-JP" sz="4000" dirty="0">
                <a:latin typeface="游ゴシック" panose="020B0400000000000000" pitchFamily="50" charset="-128"/>
                <a:ea typeface="游ゴシック" panose="020B0400000000000000" pitchFamily="50" charset="-128"/>
              </a:rPr>
              <a:t>ヶ国が達成すべき</a:t>
            </a:r>
            <a:r>
              <a:rPr lang="ja-JP" altLang="ja-JP" sz="4000" dirty="0">
                <a:solidFill>
                  <a:schemeClr val="tx1"/>
                </a:solidFill>
                <a:latin typeface="游ゴシック" panose="020B0400000000000000" pitchFamily="50" charset="-128"/>
                <a:ea typeface="游ゴシック" panose="020B0400000000000000" pitchFamily="50" charset="-128"/>
              </a:rPr>
              <a:t>国際目標</a:t>
            </a:r>
            <a:endParaRPr lang="en-US" altLang="ja-JP" sz="4000" dirty="0">
              <a:solidFill>
                <a:schemeClr val="tx1"/>
              </a:solidFill>
              <a:latin typeface="游ゴシック" panose="020B0400000000000000" pitchFamily="50" charset="-128"/>
              <a:ea typeface="游ゴシック" panose="020B0400000000000000" pitchFamily="50" charset="-128"/>
            </a:endParaRPr>
          </a:p>
          <a:p>
            <a:pPr marL="0" indent="0">
              <a:buNone/>
            </a:pPr>
            <a:endParaRPr lang="ja-JP" altLang="en-US" sz="4000" dirty="0"/>
          </a:p>
        </p:txBody>
      </p:sp>
    </p:spTree>
    <p:extLst>
      <p:ext uri="{BB962C8B-B14F-4D97-AF65-F5344CB8AC3E}">
        <p14:creationId xmlns:p14="http://schemas.microsoft.com/office/powerpoint/2010/main" val="1970313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１７の目標と１６９のターゲット</a:t>
            </a:r>
            <a:endParaRPr kumimoji="1" lang="ja-JP" altLang="en-US" dirty="0"/>
          </a:p>
        </p:txBody>
      </p:sp>
      <p:sp>
        <p:nvSpPr>
          <p:cNvPr id="5" name="正方形/長方形 4"/>
          <p:cNvSpPr/>
          <p:nvPr/>
        </p:nvSpPr>
        <p:spPr>
          <a:xfrm>
            <a:off x="1928664" y="2492896"/>
            <a:ext cx="576064" cy="2880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928664" y="2854071"/>
            <a:ext cx="576064" cy="28803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928664" y="3212976"/>
            <a:ext cx="576064" cy="28803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928664" y="3573016"/>
            <a:ext cx="576064" cy="28803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928664" y="4653136"/>
            <a:ext cx="576064" cy="288032"/>
          </a:xfrm>
          <a:prstGeom prst="rect">
            <a:avLst/>
          </a:prstGeom>
          <a:solidFill>
            <a:srgbClr val="FFD629"/>
          </a:solidFill>
          <a:ln>
            <a:solidFill>
              <a:srgbClr val="FFD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928664" y="5013176"/>
            <a:ext cx="576064" cy="28803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928664" y="5373216"/>
            <a:ext cx="576064" cy="288032"/>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928664" y="5733256"/>
            <a:ext cx="576064" cy="288032"/>
          </a:xfrm>
          <a:prstGeom prst="rect">
            <a:avLst/>
          </a:prstGeom>
          <a:solidFill>
            <a:srgbClr val="0509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左中かっこ 2"/>
          <p:cNvSpPr/>
          <p:nvPr/>
        </p:nvSpPr>
        <p:spPr>
          <a:xfrm>
            <a:off x="1511559" y="2471233"/>
            <a:ext cx="273089" cy="3622063"/>
          </a:xfrm>
          <a:prstGeom prst="leftBrace">
            <a:avLst/>
          </a:prstGeom>
          <a:ln>
            <a:solidFill>
              <a:schemeClr val="tx2">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848544" y="3095089"/>
            <a:ext cx="936104" cy="2062103"/>
          </a:xfrm>
          <a:prstGeom prst="rect">
            <a:avLst/>
          </a:prstGeom>
          <a:noFill/>
        </p:spPr>
        <p:txBody>
          <a:bodyPr wrap="square" rtlCol="0">
            <a:spAutoFit/>
          </a:bodyPr>
          <a:lstStyle/>
          <a:p>
            <a:r>
              <a:rPr kumimoji="1" lang="en-US" altLang="ja-JP" sz="3200" dirty="0">
                <a:ln w="3175" cmpd="sng">
                  <a:noFill/>
                </a:ln>
                <a:solidFill>
                  <a:schemeClr val="tx1">
                    <a:lumMod val="85000"/>
                    <a:lumOff val="15000"/>
                  </a:schemeClr>
                </a:solidFill>
                <a:latin typeface="+mj-ea"/>
                <a:ea typeface="+mj-ea"/>
                <a:cs typeface="+mj-cs"/>
              </a:rPr>
              <a:t>17</a:t>
            </a:r>
          </a:p>
          <a:p>
            <a:r>
              <a:rPr kumimoji="1" lang="ja-JP" altLang="en-US" sz="3200" dirty="0">
                <a:ln w="3175" cmpd="sng">
                  <a:noFill/>
                </a:ln>
                <a:solidFill>
                  <a:schemeClr val="tx1">
                    <a:lumMod val="85000"/>
                    <a:lumOff val="15000"/>
                  </a:schemeClr>
                </a:solidFill>
                <a:latin typeface="+mj-ea"/>
                <a:ea typeface="+mj-ea"/>
                <a:cs typeface="+mj-cs"/>
              </a:rPr>
              <a:t>の</a:t>
            </a:r>
            <a:endParaRPr kumimoji="1" lang="en-US" altLang="ja-JP" sz="3200" dirty="0">
              <a:ln w="3175" cmpd="sng">
                <a:noFill/>
              </a:ln>
              <a:solidFill>
                <a:schemeClr val="tx1">
                  <a:lumMod val="85000"/>
                  <a:lumOff val="15000"/>
                </a:schemeClr>
              </a:solidFill>
              <a:latin typeface="+mj-ea"/>
              <a:ea typeface="+mj-ea"/>
              <a:cs typeface="+mj-cs"/>
            </a:endParaRPr>
          </a:p>
          <a:p>
            <a:r>
              <a:rPr kumimoji="1" lang="ja-JP" altLang="en-US" sz="3200" dirty="0">
                <a:ln w="3175" cmpd="sng">
                  <a:noFill/>
                </a:ln>
                <a:solidFill>
                  <a:schemeClr val="tx1">
                    <a:lumMod val="85000"/>
                    <a:lumOff val="15000"/>
                  </a:schemeClr>
                </a:solidFill>
                <a:latin typeface="+mj-ea"/>
                <a:ea typeface="+mj-ea"/>
                <a:cs typeface="+mj-cs"/>
              </a:rPr>
              <a:t>目標</a:t>
            </a:r>
          </a:p>
        </p:txBody>
      </p:sp>
      <p:sp>
        <p:nvSpPr>
          <p:cNvPr id="17" name="テキスト ボックス 16"/>
          <p:cNvSpPr txBox="1"/>
          <p:nvPr/>
        </p:nvSpPr>
        <p:spPr>
          <a:xfrm>
            <a:off x="1928664" y="3854678"/>
            <a:ext cx="615553" cy="720080"/>
          </a:xfrm>
          <a:prstGeom prst="rect">
            <a:avLst/>
          </a:prstGeom>
          <a:noFill/>
        </p:spPr>
        <p:txBody>
          <a:bodyPr vert="eaVert" wrap="square" rtlCol="0">
            <a:spAutoFit/>
          </a:bodyPr>
          <a:lstStyle/>
          <a:p>
            <a:r>
              <a:rPr kumimoji="1" lang="ja-JP" altLang="en-US" sz="2800" dirty="0"/>
              <a:t>・・・</a:t>
            </a:r>
          </a:p>
        </p:txBody>
      </p:sp>
      <p:sp>
        <p:nvSpPr>
          <p:cNvPr id="18" name="角丸四角形吹き出し 17"/>
          <p:cNvSpPr/>
          <p:nvPr/>
        </p:nvSpPr>
        <p:spPr>
          <a:xfrm>
            <a:off x="2491945" y="2492896"/>
            <a:ext cx="6061272" cy="3600400"/>
          </a:xfrm>
          <a:custGeom>
            <a:avLst/>
            <a:gdLst>
              <a:gd name="connsiteX0" fmla="*/ 0 w 5328409"/>
              <a:gd name="connsiteY0" fmla="*/ 600079 h 3600400"/>
              <a:gd name="connsiteX1" fmla="*/ 600079 w 5328409"/>
              <a:gd name="connsiteY1" fmla="*/ 0 h 3600400"/>
              <a:gd name="connsiteX2" fmla="*/ 888068 w 5328409"/>
              <a:gd name="connsiteY2" fmla="*/ 0 h 3600400"/>
              <a:gd name="connsiteX3" fmla="*/ 888068 w 5328409"/>
              <a:gd name="connsiteY3" fmla="*/ 0 h 3600400"/>
              <a:gd name="connsiteX4" fmla="*/ 2220170 w 5328409"/>
              <a:gd name="connsiteY4" fmla="*/ 0 h 3600400"/>
              <a:gd name="connsiteX5" fmla="*/ 4728330 w 5328409"/>
              <a:gd name="connsiteY5" fmla="*/ 0 h 3600400"/>
              <a:gd name="connsiteX6" fmla="*/ 5328409 w 5328409"/>
              <a:gd name="connsiteY6" fmla="*/ 600079 h 3600400"/>
              <a:gd name="connsiteX7" fmla="*/ 5328409 w 5328409"/>
              <a:gd name="connsiteY7" fmla="*/ 600067 h 3600400"/>
              <a:gd name="connsiteX8" fmla="*/ 5328409 w 5328409"/>
              <a:gd name="connsiteY8" fmla="*/ 600067 h 3600400"/>
              <a:gd name="connsiteX9" fmla="*/ 5328409 w 5328409"/>
              <a:gd name="connsiteY9" fmla="*/ 1500167 h 3600400"/>
              <a:gd name="connsiteX10" fmla="*/ 5328409 w 5328409"/>
              <a:gd name="connsiteY10" fmla="*/ 3000321 h 3600400"/>
              <a:gd name="connsiteX11" fmla="*/ 4728330 w 5328409"/>
              <a:gd name="connsiteY11" fmla="*/ 3600400 h 3600400"/>
              <a:gd name="connsiteX12" fmla="*/ 2220170 w 5328409"/>
              <a:gd name="connsiteY12" fmla="*/ 3600400 h 3600400"/>
              <a:gd name="connsiteX13" fmla="*/ 888068 w 5328409"/>
              <a:gd name="connsiteY13" fmla="*/ 3600400 h 3600400"/>
              <a:gd name="connsiteX14" fmla="*/ 888068 w 5328409"/>
              <a:gd name="connsiteY14" fmla="*/ 3600400 h 3600400"/>
              <a:gd name="connsiteX15" fmla="*/ 600079 w 5328409"/>
              <a:gd name="connsiteY15" fmla="*/ 3600400 h 3600400"/>
              <a:gd name="connsiteX16" fmla="*/ 0 w 5328409"/>
              <a:gd name="connsiteY16" fmla="*/ 3000321 h 3600400"/>
              <a:gd name="connsiteX17" fmla="*/ 0 w 5328409"/>
              <a:gd name="connsiteY17" fmla="*/ 1500167 h 3600400"/>
              <a:gd name="connsiteX18" fmla="*/ -658218 w 5328409"/>
              <a:gd name="connsiteY18" fmla="*/ 784743 h 3600400"/>
              <a:gd name="connsiteX19" fmla="*/ 0 w 5328409"/>
              <a:gd name="connsiteY19" fmla="*/ 600067 h 3600400"/>
              <a:gd name="connsiteX20" fmla="*/ 0 w 5328409"/>
              <a:gd name="connsiteY20" fmla="*/ 600079 h 3600400"/>
              <a:gd name="connsiteX0" fmla="*/ 658218 w 5986627"/>
              <a:gd name="connsiteY0" fmla="*/ 600079 h 3600400"/>
              <a:gd name="connsiteX1" fmla="*/ 1258297 w 5986627"/>
              <a:gd name="connsiteY1" fmla="*/ 0 h 3600400"/>
              <a:gd name="connsiteX2" fmla="*/ 1546286 w 5986627"/>
              <a:gd name="connsiteY2" fmla="*/ 0 h 3600400"/>
              <a:gd name="connsiteX3" fmla="*/ 1546286 w 5986627"/>
              <a:gd name="connsiteY3" fmla="*/ 0 h 3600400"/>
              <a:gd name="connsiteX4" fmla="*/ 2878388 w 5986627"/>
              <a:gd name="connsiteY4" fmla="*/ 0 h 3600400"/>
              <a:gd name="connsiteX5" fmla="*/ 5386548 w 5986627"/>
              <a:gd name="connsiteY5" fmla="*/ 0 h 3600400"/>
              <a:gd name="connsiteX6" fmla="*/ 5986627 w 5986627"/>
              <a:gd name="connsiteY6" fmla="*/ 600079 h 3600400"/>
              <a:gd name="connsiteX7" fmla="*/ 5986627 w 5986627"/>
              <a:gd name="connsiteY7" fmla="*/ 600067 h 3600400"/>
              <a:gd name="connsiteX8" fmla="*/ 5986627 w 5986627"/>
              <a:gd name="connsiteY8" fmla="*/ 600067 h 3600400"/>
              <a:gd name="connsiteX9" fmla="*/ 5986627 w 5986627"/>
              <a:gd name="connsiteY9" fmla="*/ 1500167 h 3600400"/>
              <a:gd name="connsiteX10" fmla="*/ 5986627 w 5986627"/>
              <a:gd name="connsiteY10" fmla="*/ 3000321 h 3600400"/>
              <a:gd name="connsiteX11" fmla="*/ 5386548 w 5986627"/>
              <a:gd name="connsiteY11" fmla="*/ 3600400 h 3600400"/>
              <a:gd name="connsiteX12" fmla="*/ 2878388 w 5986627"/>
              <a:gd name="connsiteY12" fmla="*/ 3600400 h 3600400"/>
              <a:gd name="connsiteX13" fmla="*/ 1546286 w 5986627"/>
              <a:gd name="connsiteY13" fmla="*/ 3600400 h 3600400"/>
              <a:gd name="connsiteX14" fmla="*/ 1546286 w 5986627"/>
              <a:gd name="connsiteY14" fmla="*/ 3600400 h 3600400"/>
              <a:gd name="connsiteX15" fmla="*/ 1258297 w 5986627"/>
              <a:gd name="connsiteY15" fmla="*/ 3600400 h 3600400"/>
              <a:gd name="connsiteX16" fmla="*/ 658218 w 5986627"/>
              <a:gd name="connsiteY16" fmla="*/ 3000321 h 3600400"/>
              <a:gd name="connsiteX17" fmla="*/ 676880 w 5986627"/>
              <a:gd name="connsiteY17" fmla="*/ 1126943 h 3600400"/>
              <a:gd name="connsiteX18" fmla="*/ 0 w 5986627"/>
              <a:gd name="connsiteY18" fmla="*/ 784743 h 3600400"/>
              <a:gd name="connsiteX19" fmla="*/ 658218 w 5986627"/>
              <a:gd name="connsiteY19" fmla="*/ 600067 h 3600400"/>
              <a:gd name="connsiteX20" fmla="*/ 658218 w 5986627"/>
              <a:gd name="connsiteY20" fmla="*/ 600079 h 3600400"/>
              <a:gd name="connsiteX0" fmla="*/ 732863 w 6061272"/>
              <a:gd name="connsiteY0" fmla="*/ 600079 h 3600400"/>
              <a:gd name="connsiteX1" fmla="*/ 1332942 w 6061272"/>
              <a:gd name="connsiteY1" fmla="*/ 0 h 3600400"/>
              <a:gd name="connsiteX2" fmla="*/ 1620931 w 6061272"/>
              <a:gd name="connsiteY2" fmla="*/ 0 h 3600400"/>
              <a:gd name="connsiteX3" fmla="*/ 1620931 w 6061272"/>
              <a:gd name="connsiteY3" fmla="*/ 0 h 3600400"/>
              <a:gd name="connsiteX4" fmla="*/ 2953033 w 6061272"/>
              <a:gd name="connsiteY4" fmla="*/ 0 h 3600400"/>
              <a:gd name="connsiteX5" fmla="*/ 5461193 w 6061272"/>
              <a:gd name="connsiteY5" fmla="*/ 0 h 3600400"/>
              <a:gd name="connsiteX6" fmla="*/ 6061272 w 6061272"/>
              <a:gd name="connsiteY6" fmla="*/ 600079 h 3600400"/>
              <a:gd name="connsiteX7" fmla="*/ 6061272 w 6061272"/>
              <a:gd name="connsiteY7" fmla="*/ 600067 h 3600400"/>
              <a:gd name="connsiteX8" fmla="*/ 6061272 w 6061272"/>
              <a:gd name="connsiteY8" fmla="*/ 600067 h 3600400"/>
              <a:gd name="connsiteX9" fmla="*/ 6061272 w 6061272"/>
              <a:gd name="connsiteY9" fmla="*/ 1500167 h 3600400"/>
              <a:gd name="connsiteX10" fmla="*/ 6061272 w 6061272"/>
              <a:gd name="connsiteY10" fmla="*/ 3000321 h 3600400"/>
              <a:gd name="connsiteX11" fmla="*/ 5461193 w 6061272"/>
              <a:gd name="connsiteY11" fmla="*/ 3600400 h 3600400"/>
              <a:gd name="connsiteX12" fmla="*/ 2953033 w 6061272"/>
              <a:gd name="connsiteY12" fmla="*/ 3600400 h 3600400"/>
              <a:gd name="connsiteX13" fmla="*/ 1620931 w 6061272"/>
              <a:gd name="connsiteY13" fmla="*/ 3600400 h 3600400"/>
              <a:gd name="connsiteX14" fmla="*/ 1620931 w 6061272"/>
              <a:gd name="connsiteY14" fmla="*/ 3600400 h 3600400"/>
              <a:gd name="connsiteX15" fmla="*/ 1332942 w 6061272"/>
              <a:gd name="connsiteY15" fmla="*/ 3600400 h 3600400"/>
              <a:gd name="connsiteX16" fmla="*/ 732863 w 6061272"/>
              <a:gd name="connsiteY16" fmla="*/ 3000321 h 3600400"/>
              <a:gd name="connsiteX17" fmla="*/ 751525 w 6061272"/>
              <a:gd name="connsiteY17" fmla="*/ 1126943 h 3600400"/>
              <a:gd name="connsiteX18" fmla="*/ 0 w 6061272"/>
              <a:gd name="connsiteY18" fmla="*/ 878049 h 3600400"/>
              <a:gd name="connsiteX19" fmla="*/ 732863 w 6061272"/>
              <a:gd name="connsiteY19" fmla="*/ 600067 h 3600400"/>
              <a:gd name="connsiteX20" fmla="*/ 732863 w 6061272"/>
              <a:gd name="connsiteY20" fmla="*/ 600079 h 36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61272" h="3600400">
                <a:moveTo>
                  <a:pt x="732863" y="600079"/>
                </a:moveTo>
                <a:cubicBezTo>
                  <a:pt x="732863" y="268665"/>
                  <a:pt x="1001528" y="0"/>
                  <a:pt x="1332942" y="0"/>
                </a:cubicBezTo>
                <a:lnTo>
                  <a:pt x="1620931" y="0"/>
                </a:lnTo>
                <a:lnTo>
                  <a:pt x="1620931" y="0"/>
                </a:lnTo>
                <a:lnTo>
                  <a:pt x="2953033" y="0"/>
                </a:lnTo>
                <a:lnTo>
                  <a:pt x="5461193" y="0"/>
                </a:lnTo>
                <a:cubicBezTo>
                  <a:pt x="5792607" y="0"/>
                  <a:pt x="6061272" y="268665"/>
                  <a:pt x="6061272" y="600079"/>
                </a:cubicBezTo>
                <a:lnTo>
                  <a:pt x="6061272" y="600067"/>
                </a:lnTo>
                <a:lnTo>
                  <a:pt x="6061272" y="600067"/>
                </a:lnTo>
                <a:lnTo>
                  <a:pt x="6061272" y="1500167"/>
                </a:lnTo>
                <a:lnTo>
                  <a:pt x="6061272" y="3000321"/>
                </a:lnTo>
                <a:cubicBezTo>
                  <a:pt x="6061272" y="3331735"/>
                  <a:pt x="5792607" y="3600400"/>
                  <a:pt x="5461193" y="3600400"/>
                </a:cubicBezTo>
                <a:lnTo>
                  <a:pt x="2953033" y="3600400"/>
                </a:lnTo>
                <a:lnTo>
                  <a:pt x="1620931" y="3600400"/>
                </a:lnTo>
                <a:lnTo>
                  <a:pt x="1620931" y="3600400"/>
                </a:lnTo>
                <a:lnTo>
                  <a:pt x="1332942" y="3600400"/>
                </a:lnTo>
                <a:cubicBezTo>
                  <a:pt x="1001528" y="3600400"/>
                  <a:pt x="732863" y="3331735"/>
                  <a:pt x="732863" y="3000321"/>
                </a:cubicBezTo>
                <a:lnTo>
                  <a:pt x="751525" y="1126943"/>
                </a:lnTo>
                <a:lnTo>
                  <a:pt x="0" y="878049"/>
                </a:lnTo>
                <a:lnTo>
                  <a:pt x="732863" y="600067"/>
                </a:lnTo>
                <a:lnTo>
                  <a:pt x="732863" y="600079"/>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000"/>
              </a:lnSpc>
            </a:pPr>
            <a:r>
              <a:rPr kumimoji="1" lang="ja-JP" altLang="en-US" sz="4000" dirty="0">
                <a:ln w="3175" cmpd="sng">
                  <a:noFill/>
                </a:ln>
                <a:solidFill>
                  <a:schemeClr val="bg1"/>
                </a:solidFill>
                <a:latin typeface="+mj-lt"/>
                <a:ea typeface="+mj-ea"/>
                <a:cs typeface="+mj-cs"/>
              </a:rPr>
              <a:t>　</a:t>
            </a:r>
            <a:endParaRPr kumimoji="1" lang="en-US" altLang="ja-JP" sz="4000" dirty="0">
              <a:ln w="3175" cmpd="sng">
                <a:noFill/>
              </a:ln>
              <a:solidFill>
                <a:schemeClr val="bg1"/>
              </a:solidFill>
              <a:latin typeface="+mj-lt"/>
              <a:ea typeface="+mj-ea"/>
              <a:cs typeface="+mj-cs"/>
            </a:endParaRPr>
          </a:p>
          <a:p>
            <a:pPr algn="ctr"/>
            <a:r>
              <a:rPr kumimoji="1" lang="ja-JP" altLang="en-US" sz="4000" dirty="0">
                <a:ln w="3175" cmpd="sng">
                  <a:noFill/>
                </a:ln>
                <a:solidFill>
                  <a:schemeClr val="bg1"/>
                </a:solidFill>
                <a:latin typeface="+mj-lt"/>
                <a:ea typeface="+mj-ea"/>
                <a:cs typeface="+mj-cs"/>
              </a:rPr>
              <a:t>　目標＝ゴール</a:t>
            </a:r>
          </a:p>
        </p:txBody>
      </p:sp>
      <p:sp>
        <p:nvSpPr>
          <p:cNvPr id="19" name="テキスト ボックス 18"/>
          <p:cNvSpPr txBox="1"/>
          <p:nvPr/>
        </p:nvSpPr>
        <p:spPr>
          <a:xfrm>
            <a:off x="3800872" y="3357056"/>
            <a:ext cx="4248472" cy="584775"/>
          </a:xfrm>
          <a:prstGeom prst="rect">
            <a:avLst/>
          </a:prstGeom>
          <a:solidFill>
            <a:schemeClr val="bg1"/>
          </a:solidFill>
        </p:spPr>
        <p:txBody>
          <a:bodyPr wrap="square" rtlCol="0">
            <a:spAutoFit/>
          </a:bodyPr>
          <a:lstStyle/>
          <a:p>
            <a:pPr algn="ctr"/>
            <a:r>
              <a:rPr kumimoji="1" lang="ja-JP" altLang="en-US" sz="3200" b="1" dirty="0">
                <a:solidFill>
                  <a:srgbClr val="00B050"/>
                </a:solidFill>
                <a:latin typeface="+mj-ea"/>
                <a:ea typeface="+mj-ea"/>
              </a:rPr>
              <a:t>ターゲット</a:t>
            </a:r>
          </a:p>
        </p:txBody>
      </p:sp>
      <p:sp>
        <p:nvSpPr>
          <p:cNvPr id="24" name="テキスト ボックス 23"/>
          <p:cNvSpPr txBox="1"/>
          <p:nvPr/>
        </p:nvSpPr>
        <p:spPr>
          <a:xfrm>
            <a:off x="3800872" y="4005128"/>
            <a:ext cx="4248472" cy="584775"/>
          </a:xfrm>
          <a:prstGeom prst="rect">
            <a:avLst/>
          </a:prstGeom>
          <a:solidFill>
            <a:schemeClr val="bg1"/>
          </a:solidFill>
        </p:spPr>
        <p:txBody>
          <a:bodyPr wrap="square" rtlCol="0">
            <a:spAutoFit/>
          </a:bodyPr>
          <a:lstStyle/>
          <a:p>
            <a:pPr algn="ctr"/>
            <a:r>
              <a:rPr kumimoji="1" lang="ja-JP" altLang="en-US" sz="3200" b="1" dirty="0">
                <a:solidFill>
                  <a:srgbClr val="00B050"/>
                </a:solidFill>
                <a:latin typeface="+mj-ea"/>
                <a:ea typeface="+mj-ea"/>
              </a:rPr>
              <a:t>ターゲット</a:t>
            </a:r>
          </a:p>
        </p:txBody>
      </p:sp>
      <p:sp>
        <p:nvSpPr>
          <p:cNvPr id="25" name="テキスト ボックス 24"/>
          <p:cNvSpPr txBox="1"/>
          <p:nvPr/>
        </p:nvSpPr>
        <p:spPr>
          <a:xfrm>
            <a:off x="3800872" y="4653136"/>
            <a:ext cx="4248472" cy="584775"/>
          </a:xfrm>
          <a:prstGeom prst="rect">
            <a:avLst/>
          </a:prstGeom>
          <a:solidFill>
            <a:schemeClr val="bg1"/>
          </a:solidFill>
        </p:spPr>
        <p:txBody>
          <a:bodyPr wrap="square" rtlCol="0">
            <a:spAutoFit/>
          </a:bodyPr>
          <a:lstStyle/>
          <a:p>
            <a:pPr algn="ctr"/>
            <a:r>
              <a:rPr kumimoji="1" lang="ja-JP" altLang="en-US" sz="3200" b="1" dirty="0">
                <a:solidFill>
                  <a:srgbClr val="00B050"/>
                </a:solidFill>
                <a:latin typeface="+mj-ea"/>
                <a:ea typeface="+mj-ea"/>
              </a:rPr>
              <a:t>ターゲット</a:t>
            </a:r>
          </a:p>
        </p:txBody>
      </p:sp>
      <p:sp>
        <p:nvSpPr>
          <p:cNvPr id="26" name="テキスト ボックス 25"/>
          <p:cNvSpPr txBox="1"/>
          <p:nvPr/>
        </p:nvSpPr>
        <p:spPr>
          <a:xfrm>
            <a:off x="3800872" y="5301208"/>
            <a:ext cx="4248472" cy="584775"/>
          </a:xfrm>
          <a:prstGeom prst="rect">
            <a:avLst/>
          </a:prstGeom>
          <a:solidFill>
            <a:schemeClr val="bg1"/>
          </a:solidFill>
        </p:spPr>
        <p:txBody>
          <a:bodyPr wrap="square" rtlCol="0">
            <a:spAutoFit/>
          </a:bodyPr>
          <a:lstStyle/>
          <a:p>
            <a:pPr algn="ctr"/>
            <a:r>
              <a:rPr kumimoji="1" lang="ja-JP" altLang="en-US" sz="3200" b="1" dirty="0">
                <a:solidFill>
                  <a:srgbClr val="00B050"/>
                </a:solidFill>
                <a:latin typeface="+mj-ea"/>
                <a:ea typeface="+mj-ea"/>
              </a:rPr>
              <a:t>ターゲット</a:t>
            </a:r>
          </a:p>
        </p:txBody>
      </p:sp>
    </p:spTree>
    <p:extLst>
      <p:ext uri="{BB962C8B-B14F-4D97-AF65-F5344CB8AC3E}">
        <p14:creationId xmlns:p14="http://schemas.microsoft.com/office/powerpoint/2010/main" val="1925861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１７の目標</a:t>
            </a:r>
            <a:endParaRPr kumimoji="1" lang="ja-JP" altLang="en-US" dirty="0"/>
          </a:p>
        </p:txBody>
      </p:sp>
      <p:sp>
        <p:nvSpPr>
          <p:cNvPr id="4" name="正方形/長方形 3"/>
          <p:cNvSpPr/>
          <p:nvPr/>
        </p:nvSpPr>
        <p:spPr>
          <a:xfrm>
            <a:off x="1274938" y="2060848"/>
            <a:ext cx="7365295" cy="504056"/>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image" descr="https://www.fujikon-hd.com/media-091/wp-content/uploads/2019/07/sdgs-im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5186" y="2060848"/>
            <a:ext cx="7391596" cy="4176464"/>
          </a:xfrm>
          <a:prstGeom prst="rect">
            <a:avLst/>
          </a:prstGeom>
          <a:noFill/>
          <a:ln>
            <a:noFill/>
          </a:ln>
        </p:spPr>
      </p:pic>
    </p:spTree>
    <p:extLst>
      <p:ext uri="{BB962C8B-B14F-4D97-AF65-F5344CB8AC3E}">
        <p14:creationId xmlns:p14="http://schemas.microsoft.com/office/powerpoint/2010/main" val="114812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游ゴシック" panose="020B0400000000000000" pitchFamily="50" charset="-128"/>
                <a:ea typeface="游ゴシック" panose="020B0400000000000000" pitchFamily="50" charset="-128"/>
                <a:cs typeface="+mn-cs"/>
              </a:rPr>
              <a:t>SDGs</a:t>
            </a:r>
            <a:r>
              <a:rPr lang="ja-JP" altLang="en-US" dirty="0">
                <a:latin typeface="游ゴシック" panose="020B0400000000000000" pitchFamily="50" charset="-128"/>
                <a:ea typeface="游ゴシック" panose="020B0400000000000000" pitchFamily="50" charset="-128"/>
                <a:cs typeface="+mn-cs"/>
              </a:rPr>
              <a:t> </a:t>
            </a:r>
            <a:r>
              <a:rPr lang="ja-JP" altLang="en-US" dirty="0"/>
              <a:t>の共通理念</a:t>
            </a:r>
            <a:endParaRPr kumimoji="1" lang="ja-JP" altLang="en-US" dirty="0"/>
          </a:p>
        </p:txBody>
      </p:sp>
      <p:sp>
        <p:nvSpPr>
          <p:cNvPr id="3" name="コンテンツ プレースホルダー 2"/>
          <p:cNvSpPr>
            <a:spLocks noGrp="1"/>
          </p:cNvSpPr>
          <p:nvPr>
            <p:ph idx="1"/>
          </p:nvPr>
        </p:nvSpPr>
        <p:spPr>
          <a:xfrm>
            <a:off x="997145" y="2635087"/>
            <a:ext cx="7920879" cy="3096344"/>
          </a:xfrm>
        </p:spPr>
        <p:txBody>
          <a:bodyPr>
            <a:normAutofit fontScale="92500"/>
          </a:bodyPr>
          <a:lstStyle/>
          <a:p>
            <a:pPr marL="0" indent="0" algn="ctr">
              <a:buNone/>
            </a:pPr>
            <a:r>
              <a:rPr lang="ja-JP" altLang="en-US" sz="4000" b="1" dirty="0">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誰ひとり</a:t>
            </a:r>
            <a:r>
              <a:rPr lang="ja-JP" altLang="en-US" sz="4000" b="1" dirty="0" smtClean="0">
                <a:solidFill>
                  <a:srgbClr val="FF0000"/>
                </a:solidFill>
                <a:latin typeface="游ゴシック" panose="020B0400000000000000" pitchFamily="50" charset="-128"/>
                <a:ea typeface="游ゴシック" panose="020B0400000000000000" pitchFamily="50" charset="-128"/>
              </a:rPr>
              <a:t>取り残さない</a:t>
            </a:r>
            <a:r>
              <a:rPr lang="ja-JP" altLang="en-US" sz="3500" dirty="0" smtClean="0">
                <a:solidFill>
                  <a:schemeClr val="tx1"/>
                </a:solidFill>
                <a:latin typeface="游ゴシック" panose="020B0400000000000000" pitchFamily="50" charset="-128"/>
                <a:ea typeface="游ゴシック" panose="020B0400000000000000" pitchFamily="50" charset="-128"/>
              </a:rPr>
              <a:t>ことを誓う</a:t>
            </a:r>
            <a:r>
              <a:rPr lang="ja-JP" altLang="en-US" sz="4000" b="1" dirty="0" smtClean="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a:p>
            <a:pPr marL="0" indent="0" algn="ctr">
              <a:buNone/>
            </a:pPr>
            <a:endParaRPr lang="en-US" altLang="ja-JP" sz="4000" dirty="0">
              <a:latin typeface="游ゴシック" panose="020B0400000000000000" pitchFamily="50" charset="-128"/>
              <a:ea typeface="游ゴシック" panose="020B0400000000000000" pitchFamily="50" charset="-128"/>
            </a:endParaRPr>
          </a:p>
          <a:p>
            <a:pPr marL="0" indent="0" algn="ctr">
              <a:buNone/>
            </a:pPr>
            <a:r>
              <a:rPr lang="ja-JP" altLang="en-US" sz="3800" dirty="0">
                <a:latin typeface="游ゴシック" panose="020B0400000000000000" pitchFamily="50" charset="-128"/>
                <a:ea typeface="游ゴシック" panose="020B0400000000000000" pitchFamily="50" charset="-128"/>
              </a:rPr>
              <a:t>どんなに正しい選択でも発生し</a:t>
            </a:r>
            <a:r>
              <a:rPr lang="ja-JP" altLang="en-US" sz="3800" dirty="0" smtClean="0">
                <a:latin typeface="游ゴシック" panose="020B0400000000000000" pitchFamily="50" charset="-128"/>
                <a:ea typeface="游ゴシック" panose="020B0400000000000000" pitchFamily="50" charset="-128"/>
              </a:rPr>
              <a:t>うる</a:t>
            </a:r>
            <a:endParaRPr lang="en-US" altLang="ja-JP" sz="3800" dirty="0" smtClean="0">
              <a:latin typeface="游ゴシック" panose="020B0400000000000000" pitchFamily="50" charset="-128"/>
              <a:ea typeface="游ゴシック" panose="020B0400000000000000" pitchFamily="50" charset="-128"/>
            </a:endParaRPr>
          </a:p>
          <a:p>
            <a:pPr marL="0" indent="0" algn="ctr">
              <a:buNone/>
            </a:pPr>
            <a:r>
              <a:rPr lang="ja-JP" altLang="en-US" sz="3800" dirty="0" smtClean="0">
                <a:latin typeface="游ゴシック" panose="020B0400000000000000" pitchFamily="50" charset="-128"/>
                <a:ea typeface="游ゴシック" panose="020B0400000000000000" pitchFamily="50" charset="-128"/>
              </a:rPr>
              <a:t>負</a:t>
            </a:r>
            <a:r>
              <a:rPr lang="ja-JP" altLang="en-US" sz="3800" dirty="0">
                <a:latin typeface="游ゴシック" panose="020B0400000000000000" pitchFamily="50" charset="-128"/>
                <a:ea typeface="游ゴシック" panose="020B0400000000000000" pitchFamily="50" charset="-128"/>
              </a:rPr>
              <a:t>の影響に対する目配り</a:t>
            </a:r>
          </a:p>
        </p:txBody>
      </p:sp>
      <p:sp>
        <p:nvSpPr>
          <p:cNvPr id="8" name="テキスト ボックス 7"/>
          <p:cNvSpPr txBox="1"/>
          <p:nvPr/>
        </p:nvSpPr>
        <p:spPr>
          <a:xfrm>
            <a:off x="4588253" y="3607195"/>
            <a:ext cx="738664" cy="576064"/>
          </a:xfrm>
          <a:prstGeom prst="rect">
            <a:avLst/>
          </a:prstGeom>
          <a:noFill/>
        </p:spPr>
        <p:txBody>
          <a:bodyPr vert="eaVert" wrap="square" rtlCol="0">
            <a:spAutoFit/>
          </a:bodyPr>
          <a:lstStyle/>
          <a:p>
            <a:r>
              <a:rPr kumimoji="1" lang="ja-JP" altLang="en-US" sz="3600" dirty="0"/>
              <a:t>→</a:t>
            </a:r>
            <a:endParaRPr kumimoji="1" lang="en-US" altLang="ja-JP" sz="3600" dirty="0"/>
          </a:p>
        </p:txBody>
      </p:sp>
    </p:spTree>
    <p:extLst>
      <p:ext uri="{BB962C8B-B14F-4D97-AF65-F5344CB8AC3E}">
        <p14:creationId xmlns:p14="http://schemas.microsoft.com/office/powerpoint/2010/main" val="1463548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「持続可能な開発」とは</a:t>
            </a:r>
          </a:p>
        </p:txBody>
      </p:sp>
      <p:sp>
        <p:nvSpPr>
          <p:cNvPr id="3" name="コンテンツ プレースホルダー 2"/>
          <p:cNvSpPr>
            <a:spLocks noGrp="1"/>
          </p:cNvSpPr>
          <p:nvPr>
            <p:ph idx="1"/>
          </p:nvPr>
        </p:nvSpPr>
        <p:spPr>
          <a:xfrm>
            <a:off x="1274937" y="2490136"/>
            <a:ext cx="7365296" cy="3444997"/>
          </a:xfrm>
        </p:spPr>
        <p:txBody>
          <a:bodyPr>
            <a:normAutofit/>
          </a:bodyPr>
          <a:lstStyle/>
          <a:p>
            <a:pPr marL="0" indent="0">
              <a:buNone/>
            </a:pPr>
            <a:r>
              <a:rPr lang="ja-JP" altLang="ja-JP" sz="4000" dirty="0">
                <a:latin typeface="游ゴシック" panose="020B0400000000000000" pitchFamily="50" charset="-128"/>
                <a:ea typeface="游ゴシック" panose="020B0400000000000000" pitchFamily="50" charset="-128"/>
              </a:rPr>
              <a:t>「</a:t>
            </a:r>
            <a:r>
              <a:rPr lang="ja-JP" altLang="ja-JP" sz="4000" dirty="0">
                <a:solidFill>
                  <a:schemeClr val="tx1"/>
                </a:solidFill>
                <a:latin typeface="游ゴシック" panose="020B0400000000000000" pitchFamily="50" charset="-128"/>
                <a:ea typeface="游ゴシック" panose="020B0400000000000000" pitchFamily="50" charset="-128"/>
              </a:rPr>
              <a:t>将来のニーズ</a:t>
            </a:r>
            <a:r>
              <a:rPr lang="ja-JP" altLang="ja-JP" sz="4000" dirty="0">
                <a:latin typeface="游ゴシック" panose="020B0400000000000000" pitchFamily="50" charset="-128"/>
                <a:ea typeface="游ゴシック" panose="020B0400000000000000" pitchFamily="50" charset="-128"/>
              </a:rPr>
              <a:t>に応える能力を損ねることなく、</a:t>
            </a:r>
            <a:r>
              <a:rPr lang="ja-JP" altLang="ja-JP" sz="4000" b="1" dirty="0">
                <a:solidFill>
                  <a:srgbClr val="FF0000"/>
                </a:solidFill>
                <a:latin typeface="游ゴシック" panose="020B0400000000000000" pitchFamily="50" charset="-128"/>
                <a:ea typeface="游ゴシック" panose="020B0400000000000000" pitchFamily="50" charset="-128"/>
              </a:rPr>
              <a:t>現在の世代のニーズを満たす開発</a:t>
            </a:r>
            <a:r>
              <a:rPr lang="ja-JP" altLang="ja-JP" sz="4000" dirty="0">
                <a:latin typeface="游ゴシック" panose="020B0400000000000000" pitchFamily="50" charset="-128"/>
                <a:ea typeface="游ゴシック" panose="020B0400000000000000" pitchFamily="50" charset="-128"/>
              </a:rPr>
              <a:t>」</a:t>
            </a:r>
            <a:endParaRPr lang="en-US" altLang="ja-JP" sz="4000" dirty="0">
              <a:latin typeface="游ゴシック" panose="020B0400000000000000" pitchFamily="50" charset="-128"/>
              <a:ea typeface="游ゴシック" panose="020B0400000000000000" pitchFamily="50" charset="-128"/>
            </a:endParaRPr>
          </a:p>
          <a:p>
            <a:pPr marL="0" indent="0">
              <a:buNone/>
            </a:pPr>
            <a:endParaRPr lang="ja-JP" altLang="en-US" sz="4000" dirty="0">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200" y="3900626"/>
            <a:ext cx="2513856" cy="2325317"/>
          </a:xfrm>
          <a:prstGeom prst="rect">
            <a:avLst/>
          </a:prstGeom>
        </p:spPr>
      </p:pic>
    </p:spTree>
    <p:extLst>
      <p:ext uri="{BB962C8B-B14F-4D97-AF65-F5344CB8AC3E}">
        <p14:creationId xmlns:p14="http://schemas.microsoft.com/office/powerpoint/2010/main" val="122638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 name="TAG" val="5e75ef15-0ead-40fc-809f-f13b0d53f66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478093_TF33787325" id="{4AE4E785-44F8-42C0-BA63-A30777E8EB8A}" vid="{8B7E537E-CE0A-4405-84D1-22B86A222303}"/>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5CBE8616B9BE4892A14A66220CA59A" ma:contentTypeVersion="14" ma:contentTypeDescription="新しいドキュメントを作成します。" ma:contentTypeScope="" ma:versionID="d4adb2e4b261233eca216aa9f0e6ca90">
  <xsd:schema xmlns:xsd="http://www.w3.org/2001/XMLSchema" xmlns:xs="http://www.w3.org/2001/XMLSchema" xmlns:p="http://schemas.microsoft.com/office/2006/metadata/properties" xmlns:ns2="17474dc8-6cde-450f-8a57-e9ddb98dd45e" xmlns:ns3="92c85782-91b6-4975-a634-e8e07eaefb77" targetNamespace="http://schemas.microsoft.com/office/2006/metadata/properties" ma:root="true" ma:fieldsID="750824485cb19f9c5f1813e978ce26c1" ns2:_="" ns3:_="">
    <xsd:import namespace="17474dc8-6cde-450f-8a57-e9ddb98dd45e"/>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4dc8-6cde-450f-8a57-e9ddb98dd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e2d2a6c-83bc-4418-934a-1370e02fb35a}"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74dc8-6cde-450f-8a57-e9ddb98dd45e">
      <Terms xmlns="http://schemas.microsoft.com/office/infopath/2007/PartnerControls"/>
    </lcf76f155ced4ddcb4097134ff3c332f>
    <TaxCatchAll xmlns="92c85782-91b6-4975-a634-e8e07eaefb77" xsi:nil="true"/>
    <_Flow_SignoffStatus xmlns="17474dc8-6cde-450f-8a57-e9ddb98dd45e" xsi:nil="true"/>
  </documentManagement>
</p:properties>
</file>

<file path=customXml/itemProps1.xml><?xml version="1.0" encoding="utf-8"?>
<ds:datastoreItem xmlns:ds="http://schemas.openxmlformats.org/officeDocument/2006/customXml" ds:itemID="{04188057-7CB5-4143-AFC5-DEB4C31DF2FA}"/>
</file>

<file path=customXml/itemProps2.xml><?xml version="1.0" encoding="utf-8"?>
<ds:datastoreItem xmlns:ds="http://schemas.openxmlformats.org/officeDocument/2006/customXml" ds:itemID="{36FDD0E9-6B8C-4409-BFA1-57F65E9500AE}"/>
</file>

<file path=customXml/itemProps3.xml><?xml version="1.0" encoding="utf-8"?>
<ds:datastoreItem xmlns:ds="http://schemas.openxmlformats.org/officeDocument/2006/customXml" ds:itemID="{C49586D3-671B-4351-9D60-EA7FAF31DC59}"/>
</file>

<file path=docProps/app.xml><?xml version="1.0" encoding="utf-8"?>
<Properties xmlns="http://schemas.openxmlformats.org/officeDocument/2006/extended-properties" xmlns:vt="http://schemas.openxmlformats.org/officeDocument/2006/docPropsVTypes">
  <Template/>
  <TotalTime>2466</TotalTime>
  <Words>3316</Words>
  <Application>Microsoft Office PowerPoint</Application>
  <PresentationFormat>A4 210 x 297 mm</PresentationFormat>
  <Paragraphs>355</Paragraphs>
  <Slides>38</Slides>
  <Notes>38</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38</vt:i4>
      </vt:variant>
    </vt:vector>
  </HeadingPairs>
  <TitlesOfParts>
    <vt:vector size="50" baseType="lpstr">
      <vt:lpstr>HGS創英角ｺﾞｼｯｸUB</vt:lpstr>
      <vt:lpstr>HG丸ｺﾞｼｯｸM-PRO</vt:lpstr>
      <vt:lpstr>Meiryo UI</vt:lpstr>
      <vt:lpstr>ＭＳ Ｐゴシック</vt:lpstr>
      <vt:lpstr>ＭＳ Ｐ明朝</vt:lpstr>
      <vt:lpstr>ＭＳ 明朝</vt:lpstr>
      <vt:lpstr>游ゴシック</vt:lpstr>
      <vt:lpstr>Arial</vt:lpstr>
      <vt:lpstr>Garamond</vt:lpstr>
      <vt:lpstr>Times New Roman</vt:lpstr>
      <vt:lpstr>オーガニック</vt:lpstr>
      <vt:lpstr>Office テーマ</vt:lpstr>
      <vt:lpstr>SDGsに関する基礎知識</vt:lpstr>
      <vt:lpstr>本日の課題</vt:lpstr>
      <vt:lpstr>本日の内容</vt:lpstr>
      <vt:lpstr>SDGs とは</vt:lpstr>
      <vt:lpstr>SDGs とは</vt:lpstr>
      <vt:lpstr>１７の目標と１６９のターゲット</vt:lpstr>
      <vt:lpstr>１７の目標</vt:lpstr>
      <vt:lpstr>SDGs の共通理念</vt:lpstr>
      <vt:lpstr>「持続可能な開発」とは</vt:lpstr>
      <vt:lpstr>３要素の調和</vt:lpstr>
      <vt:lpstr>「５つの主要原則」</vt:lpstr>
      <vt:lpstr>どのようにＳＤＧｓは誕生したか</vt:lpstr>
      <vt:lpstr>環境悪化の原因</vt:lpstr>
      <vt:lpstr>環境悪化の原因</vt:lpstr>
      <vt:lpstr>環境悪化の原因</vt:lpstr>
      <vt:lpstr>PowerPoint プレゼンテーション</vt:lpstr>
      <vt:lpstr>PowerPoint プレゼンテーション</vt:lpstr>
      <vt:lpstr>MDGsの誕生</vt:lpstr>
      <vt:lpstr>MDGsの８つの目標と２１のターゲット</vt:lpstr>
      <vt:lpstr>PowerPoint プレゼンテーション</vt:lpstr>
      <vt:lpstr>ターゲットの構成</vt:lpstr>
      <vt:lpstr>ターゲットの構成</vt:lpstr>
      <vt:lpstr>複雑に絡み合う目標</vt:lpstr>
      <vt:lpstr>海の豊かさを守るために海上ゴミを巡視船で回収！！ 排気ガスは出まくるけどゴミは減らせる！！</vt:lpstr>
      <vt:lpstr>相互に関連する複数の目標の 同時解決をめざす！</vt:lpstr>
      <vt:lpstr>持続可能な社会の実現</vt:lpstr>
      <vt:lpstr>指標に基づくモニタリング</vt:lpstr>
      <vt:lpstr>2023年「Sustainable Development Report」 日本への評価</vt:lpstr>
      <vt:lpstr>2023年「Sustainable Development Report」 日本への評価</vt:lpstr>
      <vt:lpstr>評価の高い項目</vt:lpstr>
      <vt:lpstr>評価の低い項目</vt:lpstr>
      <vt:lpstr>SDGs導入前のビジネス</vt:lpstr>
      <vt:lpstr>利益至上主義から社会貢献活動へ</vt:lpstr>
      <vt:lpstr>SDGs導入後</vt:lpstr>
      <vt:lpstr>消費者に求められること</vt:lpstr>
      <vt:lpstr>本日のまとめ</vt:lpstr>
      <vt:lpstr>SDGs知識テストについて</vt:lpstr>
      <vt:lpstr>P.5～7の解答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プレゼンテーション技術</dc:title>
  <dc:creator>T-YamaguchiYu</dc:creator>
  <cp:lastModifiedBy>T-MaegawaH</cp:lastModifiedBy>
  <cp:revision>228</cp:revision>
  <cp:lastPrinted>2021-06-08T03:34:06Z</cp:lastPrinted>
  <dcterms:created xsi:type="dcterms:W3CDTF">2019-04-23T04:46:11Z</dcterms:created>
  <dcterms:modified xsi:type="dcterms:W3CDTF">2024-08-27T23:45:47Z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TC060891601041</vt:lpwstr>
  </property>
  <property fmtid="{D5CDD505-2E9C-101B-9397-08002B2CF9AE}" pid="3" name="ContentTypeId">
    <vt:lpwstr>0x0101005D5CBE8616B9BE4892A14A66220CA59A</vt:lpwstr>
  </property>
  <property fmtid="{D5CDD505-2E9C-101B-9397-08002B2CF9AE}" pid="4" name="Order">
    <vt:r8>22251200</vt:r8>
  </property>
</Properties>
</file>