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8" r:id="rId3"/>
    <p:sldId id="267" r:id="rId4"/>
    <p:sldId id="259" r:id="rId5"/>
    <p:sldId id="268" r:id="rId6"/>
    <p:sldId id="269" r:id="rId7"/>
    <p:sldId id="280" r:id="rId8"/>
    <p:sldId id="281" r:id="rId9"/>
    <p:sldId id="266" r:id="rId10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53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E7A26C2-F68E-4BE8-A4E2-46F196C7A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E694D6-2F93-4526-8B2C-69B8092BA4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4F90A-3F69-46EC-AD4F-491680F4FE29}" type="datetimeFigureOut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2023/11/16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4E275E-16B2-48CE-9744-9E7AC58E75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A8662B-DCFE-452A-8868-1302375A4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FDBF6-3154-4D47-8B1C-B5E58FC33D42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654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795F498-5A0A-478E-8767-50D4A6338505}" type="datetime1">
              <a:rPr kumimoji="1" lang="ja-JP" altLang="en-US" smtClean="0"/>
              <a:pPr/>
              <a:t>2023/11/16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noProof="0" dirty="0"/>
              <a:t>マスター テキストのスタイルを編集する</a:t>
            </a:r>
          </a:p>
          <a:p>
            <a:pPr lvl="1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2 </a:t>
            </a:r>
            <a:r>
              <a:rPr kumimoji="1" lang="ja-JP" altLang="en-US" noProof="0" dirty="0"/>
              <a:t>レベル</a:t>
            </a:r>
          </a:p>
          <a:p>
            <a:pPr lvl="2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3 </a:t>
            </a:r>
            <a:r>
              <a:rPr kumimoji="1" lang="ja-JP" altLang="en-US" noProof="0" dirty="0"/>
              <a:t>レベル</a:t>
            </a:r>
          </a:p>
          <a:p>
            <a:pPr lvl="3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4 </a:t>
            </a:r>
            <a:r>
              <a:rPr kumimoji="1" lang="ja-JP" altLang="en-US" noProof="0" dirty="0"/>
              <a:t>レベル</a:t>
            </a:r>
          </a:p>
          <a:p>
            <a:pPr lvl="4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5 </a:t>
            </a:r>
            <a:r>
              <a:rPr kumimoji="1"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1619234-17E1-4951-9258-0E8290289C85}" type="slidenum">
              <a:rPr kumimoji="1" lang="en-US" altLang="ja-JP" noProof="0" smtClean="0"/>
              <a:pPr/>
              <a:t>‹#›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98164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0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</a:t>
            </a:r>
            <a:r>
              <a:rPr kumimoji="1" lang="ja-JP" altLang="en-US" smtClean="0"/>
              <a:t>に研究要旨を</a:t>
            </a:r>
            <a:r>
              <a:rPr kumimoji="1" lang="ja-JP" altLang="en-US" dirty="0" smtClean="0"/>
              <a:t>作成します。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76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まずは、新しく</a:t>
            </a:r>
            <a:r>
              <a:rPr kumimoji="1" lang="en-US" altLang="ja-JP" dirty="0" smtClean="0"/>
              <a:t>word</a:t>
            </a:r>
            <a:r>
              <a:rPr kumimoji="1" lang="ja-JP" altLang="en-US" dirty="0" smtClean="0"/>
              <a:t>を立ち上げ、各章の主題文をコピーしてつなげていきます。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4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主題文をつなげていくと、このような文章になるはずです。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つなげた文章を読み、読者へ全体像が理解できる範囲でさらに省略していきます。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できればＡ４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枚が理想です。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31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あと少しでＡ４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枚にならないような時は、レイアウトから余白を選び、やや狭いや狭いに変更します。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学会発表などでは、フォントや余白が指定されますので、授業レベルだと思ってください。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5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8806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無事に論文要旨ができました。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続いて、アブストラクトを作成します。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6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798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7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9038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19234-17E1-4951-9258-0E8290289C85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29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BCCC3-4A8B-47A6-8496-1FD9A4D9AE43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3E45D4-0CAB-43AD-8327-A4B3BCA5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smtClean="0"/>
              <a:t>マスター タイトルの書式設定</a:t>
            </a:r>
            <a:endParaRPr lang="ja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9CA3B9-594A-4133-B4F9-D27AA5726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smtClean="0"/>
              <a:t>マスター テキストの書式設定</a:t>
            </a:r>
          </a:p>
          <a:p>
            <a:pPr lvl="1" rtl="0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rtl="0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rtl="0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rtl="0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FF6F31-09CB-47A3-AEDB-7CA7BE1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B6C002-0365-4489-AFD5-29822E43B5D8}" type="datetime1">
              <a:rPr lang="ja-JP" altLang="en-US" smtClean="0"/>
              <a:t>2023/11/16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EFC938-9C31-4327-9275-3EB93C5B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30415C-79F5-4EAA-8D86-27D6FD1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F9AA0A-4FF4-45DA-8DEC-4437E2DD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3D255C-51DF-421E-A067-5E9E80CD9A8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627DEB-7DEA-43CC-A21F-F81EEC6C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3AF006-8903-4FA3-A576-27212EC289E5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3EDAFC-3543-4A0D-80D2-F4871AED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F550C7-3342-49D6-8734-F9809E85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275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C97B18-0360-4D12-99AB-C315ACEDBE16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8A310E-8B8F-4A9B-B2DC-984EAAE5D292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6FDC69-F4EC-496C-973C-94E31417D324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5685C-45B4-4D56-AF9A-AC6607C9D3EF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F11A1-0A5C-4EE3-AFAE-493AB1D1A456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03C9B-F2B2-4BE2-AE74-517DD99694AF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D09790-B0EB-4A26-9684-FE87992A87E8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B12B4-F7EC-454F-A64A-98B39AE54586}" type="datetime1">
              <a:rPr lang="ja-JP" altLang="en-US" noProof="0" smtClean="0"/>
              <a:t>2023/11/16</a:t>
            </a:fld>
            <a:endParaRPr lang="ja-JP" altLang="en-US" noProof="0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A565F22-2DB3-47E6-95F7-BE8E92B29154}" type="datetime1">
              <a:rPr lang="ja-JP" altLang="en-US" noProof="0" smtClean="0"/>
              <a:t>2023/11/16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CEC5C30-0B3A-4B13-ADDD-7C63C8AA921B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svg"/><Relationship Id="rId5" Type="http://schemas.openxmlformats.org/officeDocument/2006/relationships/image" Target="../media/image9.png"/><Relationship Id="rId4" Type="http://schemas.openxmlformats.org/officeDocument/2006/relationships/image" Target="../media/image16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0.svg"/><Relationship Id="rId4" Type="http://schemas.openxmlformats.org/officeDocument/2006/relationships/image" Target="../media/image21.svg"/><Relationship Id="rId9" Type="http://schemas.openxmlformats.org/officeDocument/2006/relationships/image" Target="../media/image4.png"/><Relationship Id="rId14" Type="http://schemas.openxmlformats.org/officeDocument/2006/relationships/image" Target="../media/image1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グラフィック 14" descr="クリップボード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グラフィック 10" descr="顕微鏡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800" dirty="0" smtClean="0">
                <a:solidFill>
                  <a:schemeClr val="bg1"/>
                </a:solidFill>
                <a:ea typeface="Meiryo UI" panose="020B0604030504040204" pitchFamily="50" charset="-128"/>
                <a:cs typeface="Tahoma" panose="020B0604030504040204" pitchFamily="34" charset="0"/>
              </a:rPr>
              <a:t>課題研究基礎</a:t>
            </a:r>
            <a:endParaRPr lang="ja-JP" altLang="en-US" sz="2800" dirty="0">
              <a:solidFill>
                <a:schemeClr val="bg1"/>
              </a:solidFill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グラフィック 6" descr="ビーカー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グラフィック 8" descr="フラスコ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3" name="グラフィック 12" descr="試験管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9" name="グラフィック 18" descr="定規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グラフィック 20" descr="鉛筆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dirty="0" smtClean="0">
                <a:solidFill>
                  <a:schemeClr val="bg1"/>
                </a:solidFill>
                <a:latin typeface="Meiryo UI" panose="020B0604030504040204" pitchFamily="50" charset="-128"/>
              </a:rPr>
              <a:t>研究</a:t>
            </a:r>
            <a:r>
              <a:rPr lang="ja-JP" altLang="en-US" sz="7200" dirty="0">
                <a:solidFill>
                  <a:schemeClr val="bg1"/>
                </a:solidFill>
              </a:rPr>
              <a:t>要旨</a:t>
            </a:r>
            <a:endParaRPr lang="ja-JP" altLang="en-US" sz="7200" dirty="0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</p:spPr>
        <p:txBody>
          <a:bodyPr rtlCol="0"/>
          <a:lstStyle/>
          <a:p>
            <a:pPr rtl="0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研究要旨を作成する　</a:t>
            </a:r>
            <a:r>
              <a:rPr lang="en-US" altLang="ja-JP" dirty="0" smtClean="0">
                <a:latin typeface="Meiryo UI" panose="020B0604030504040204" pitchFamily="50" charset="-128"/>
              </a:rPr>
              <a:t>P54</a:t>
            </a:r>
            <a:r>
              <a:rPr lang="ja-JP" altLang="en-US" dirty="0" smtClean="0">
                <a:latin typeface="Meiryo UI" panose="020B0604030504040204" pitchFamily="50" charset="-128"/>
              </a:rPr>
              <a:t>－</a:t>
            </a:r>
            <a:r>
              <a:rPr lang="en-US" altLang="ja-JP" dirty="0" smtClean="0">
                <a:latin typeface="Meiryo UI" panose="020B0604030504040204" pitchFamily="50" charset="-128"/>
              </a:rPr>
              <a:t>57</a:t>
            </a:r>
            <a:endParaRPr lang="en-US" altLang="ja-JP" dirty="0">
              <a:latin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811443"/>
            <a:ext cx="8378529" cy="38746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3200" dirty="0" smtClean="0">
                <a:cs typeface="Tahoma"/>
              </a:rPr>
              <a:t>研究要旨とは、論文の内容を要約したもの</a:t>
            </a:r>
            <a:endParaRPr lang="en-US" altLang="ja-JP" sz="3200" dirty="0" smtClean="0">
              <a:cs typeface="Tahoma"/>
            </a:endParaRPr>
          </a:p>
          <a:p>
            <a:endParaRPr lang="en-US" altLang="ja-JP" sz="3200" dirty="0">
              <a:cs typeface="Tahoma"/>
            </a:endParaRPr>
          </a:p>
          <a:p>
            <a:r>
              <a:rPr lang="ja-JP" altLang="en-US" sz="3200" dirty="0">
                <a:cs typeface="Tahoma"/>
              </a:rPr>
              <a:t>構成</a:t>
            </a:r>
            <a:r>
              <a:rPr lang="ja-JP" altLang="en-US" sz="3200" dirty="0" smtClean="0">
                <a:cs typeface="Tahoma"/>
              </a:rPr>
              <a:t>は論文と同じ。論文が完成してから作成する方が作りやすい。</a:t>
            </a:r>
            <a:endParaRPr lang="en-US" altLang="ja-JP" sz="3200" dirty="0" smtClean="0">
              <a:cs typeface="Tahoma"/>
            </a:endParaRPr>
          </a:p>
          <a:p>
            <a:endParaRPr lang="en-US" altLang="ja-JP" sz="3200" dirty="0">
              <a:cs typeface="Tahoma"/>
            </a:endParaRPr>
          </a:p>
          <a:p>
            <a:r>
              <a:rPr lang="ja-JP" altLang="en-US" sz="3200" dirty="0" smtClean="0">
                <a:cs typeface="Tahoma"/>
              </a:rPr>
              <a:t>最初に</a:t>
            </a:r>
            <a:r>
              <a:rPr lang="en-US" altLang="ja-JP" sz="3200" dirty="0" smtClean="0">
                <a:cs typeface="Tahoma"/>
              </a:rPr>
              <a:t>Abstract</a:t>
            </a:r>
            <a:r>
              <a:rPr lang="ja-JP" altLang="en-US" sz="3200" dirty="0" smtClean="0">
                <a:cs typeface="Tahoma"/>
              </a:rPr>
              <a:t>（アブストラクト：英語要旨）を示す</a:t>
            </a:r>
            <a:endParaRPr lang="ja-JP" altLang="en-US" sz="3200" dirty="0">
              <a:cs typeface="Tahoma"/>
            </a:endParaRP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1" name="グラフィック 10" descr="クリップボード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1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2" y="315756"/>
            <a:ext cx="8378529" cy="1027257"/>
          </a:xfrm>
        </p:spPr>
        <p:txBody>
          <a:bodyPr rtlCol="0"/>
          <a:lstStyle/>
          <a:p>
            <a:pPr rtl="0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作業１</a:t>
            </a:r>
            <a:endParaRPr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</a:endParaRPr>
          </a:p>
        </p:txBody>
      </p:sp>
      <p:grpSp>
        <p:nvGrpSpPr>
          <p:cNvPr id="26" name="グループ 25">
            <a:extLst>
              <a:ext uri="{FF2B5EF4-FFF2-40B4-BE49-F238E27FC236}">
                <a16:creationId xmlns:a16="http://schemas.microsoft.com/office/drawing/2014/main" id="{FAE49640-1F41-49EF-9DE6-5B8BD818E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2" name="グラフィック 11" descr="シャツ">
              <a:extLst>
                <a:ext uri="{FF2B5EF4-FFF2-40B4-BE49-F238E27FC236}">
                  <a16:creationId xmlns:a16="http://schemas.microsoft.com/office/drawing/2014/main" id="{D0B86988-B817-439D-A6A5-18064726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20887424">
              <a:off x="9541289" y="4083626"/>
              <a:ext cx="1951759" cy="1951759"/>
            </a:xfrm>
            <a:prstGeom prst="rect">
              <a:avLst/>
            </a:prstGeom>
          </p:spPr>
        </p:pic>
        <p:pic>
          <p:nvPicPr>
            <p:cNvPr id="14" name="グラフィック 13" descr="眼鏡">
              <a:extLst>
                <a:ext uri="{FF2B5EF4-FFF2-40B4-BE49-F238E27FC236}">
                  <a16:creationId xmlns:a16="http://schemas.microsoft.com/office/drawing/2014/main" id="{92AEA3DE-CFDD-499C-B6AD-99345EA1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</p:spPr>
        </p:pic>
        <p:pic>
          <p:nvPicPr>
            <p:cNvPr id="16" name="グラフィック 15" descr="ブーツ">
              <a:extLst>
                <a:ext uri="{FF2B5EF4-FFF2-40B4-BE49-F238E27FC236}">
                  <a16:creationId xmlns:a16="http://schemas.microsoft.com/office/drawing/2014/main" id="{BDFF0140-1CC8-4F76-B83E-EFC26BF5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868433" y="1899162"/>
            <a:ext cx="5406207" cy="4009036"/>
            <a:chOff x="1332032" y="1343013"/>
            <a:chExt cx="7765593" cy="5573861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357143" y="1343013"/>
              <a:ext cx="7740482" cy="41482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/>
                <a:t>　</a:t>
              </a:r>
              <a:r>
                <a:rPr kumimoji="1" lang="ja-JP" altLang="en-US" sz="1600" b="1" dirty="0" smtClean="0">
                  <a:solidFill>
                    <a:schemeClr val="tx1"/>
                  </a:solidFill>
                </a:rPr>
                <a:t>・</a:t>
              </a:r>
              <a:r>
                <a:rPr kumimoji="1" lang="ja-JP" altLang="en-US" sz="1600" b="1" dirty="0">
                  <a:solidFill>
                    <a:schemeClr val="tx1"/>
                  </a:solidFill>
                </a:rPr>
                <a:t>・・・・・・・・・・・・・・・・・・・・・・・・・・・・・・・・・・・・・・・・・・・・・・・・・・・・・・・・・・・・・・・・・・・・・・・・・・・・</a:t>
              </a:r>
              <a:r>
                <a:rPr kumimoji="1" lang="ja-JP" altLang="en-US" sz="1600" b="1" dirty="0" smtClean="0">
                  <a:solidFill>
                    <a:schemeClr val="tx1"/>
                  </a:solidFill>
                </a:rPr>
                <a:t>・・・・・・・・・・・・・</a:t>
              </a:r>
              <a:r>
                <a:rPr kumimoji="1" lang="ja-JP" altLang="en-US" sz="1600" b="1" dirty="0" smtClean="0"/>
                <a:t>。・・・・・・・・・・・・・・・・・・・・・・・・・・・・・・・・・・・・・・・・・・・・・・・・・・・・。・・・・・・・・・・・・・・・・・・・・・・・・・・・・・・・・・・・・・・・・・・・・・・・・・・・・・・・・・・・・・・・・・・・・・・・・・・・・・・・・・。・・・・・・・・・・・・・・・・・・・・・・・・・・・・・・・・・・・・・・・・・・・・・・・・・・・・・・・・・・・・・・・・・・・・・・・・・・・・・・・・・。</a:t>
              </a:r>
              <a:endParaRPr kumimoji="1" lang="ja-JP" altLang="en-US" sz="16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357143" y="4779896"/>
              <a:ext cx="7740482" cy="21369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/>
                <a:t>　</a:t>
              </a:r>
              <a:r>
                <a:rPr kumimoji="1" lang="ja-JP" altLang="en-US" sz="1600" b="1" dirty="0" smtClean="0">
                  <a:solidFill>
                    <a:schemeClr val="tx1"/>
                  </a:solidFill>
                </a:rPr>
                <a:t>・</a:t>
              </a:r>
              <a:r>
                <a:rPr kumimoji="1" lang="ja-JP" altLang="en-US" sz="1600" b="1" dirty="0">
                  <a:solidFill>
                    <a:schemeClr val="tx1"/>
                  </a:solidFill>
                </a:rPr>
                <a:t>・・・・・・・・・・・・・・・・・・・・・・・・・・・・・・・・・・・・・・・・・・・・・・・・・・・・・・・・・・・・・・・・・・・・・・・・・・・・</a:t>
              </a:r>
              <a:r>
                <a:rPr kumimoji="1" lang="ja-JP" altLang="en-US" sz="1600" b="1" dirty="0" smtClean="0">
                  <a:solidFill>
                    <a:schemeClr val="tx1"/>
                  </a:solidFill>
                </a:rPr>
                <a:t>・・・・・・・・・・・・・</a:t>
              </a:r>
              <a:r>
                <a:rPr kumimoji="1" lang="ja-JP" altLang="en-US" sz="1600" b="1" dirty="0" smtClean="0"/>
                <a:t>。・・・・・・・・・・・・・・・・・・・・・・・・・・・・・・・・・・・・・・・・・・・・・・・・・・・・。</a:t>
              </a:r>
              <a:endParaRPr kumimoji="1" lang="ja-JP" altLang="en-US" sz="1600" b="1" dirty="0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1332033" y="1343014"/>
              <a:ext cx="7698533" cy="1213920"/>
              <a:chOff x="1332033" y="1343014"/>
              <a:chExt cx="7698533" cy="1213920"/>
            </a:xfrm>
          </p:grpSpPr>
          <p:sp>
            <p:nvSpPr>
              <p:cNvPr id="15" name="L 字 14"/>
              <p:cNvSpPr/>
              <p:nvPr/>
            </p:nvSpPr>
            <p:spPr>
              <a:xfrm rot="5400000">
                <a:off x="4574340" y="-1899293"/>
                <a:ext cx="1213920" cy="7698533"/>
              </a:xfrm>
              <a:prstGeom prst="corner">
                <a:avLst>
                  <a:gd name="adj1" fmla="val 108587"/>
                  <a:gd name="adj2" fmla="val 75109"/>
                </a:avLst>
              </a:prstGeom>
              <a:solidFill>
                <a:srgbClr val="FF0000">
                  <a:alpha val="4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702264" y="1614904"/>
                <a:ext cx="1302923" cy="54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 smtClean="0"/>
                  <a:t>主題文</a:t>
                </a:r>
                <a:endParaRPr kumimoji="1" lang="ja-JP" altLang="en-US" sz="2000" b="1" dirty="0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1332032" y="2274121"/>
              <a:ext cx="7698534" cy="656869"/>
              <a:chOff x="1332032" y="2274121"/>
              <a:chExt cx="7698534" cy="656869"/>
            </a:xfrm>
          </p:grpSpPr>
          <p:sp>
            <p:nvSpPr>
              <p:cNvPr id="20" name="L 字 19"/>
              <p:cNvSpPr/>
              <p:nvPr/>
            </p:nvSpPr>
            <p:spPr>
              <a:xfrm rot="16200000">
                <a:off x="4862093" y="-1255940"/>
                <a:ext cx="638412" cy="7698534"/>
              </a:xfrm>
              <a:prstGeom prst="corner">
                <a:avLst>
                  <a:gd name="adj1" fmla="val 990492"/>
                  <a:gd name="adj2" fmla="val 56499"/>
                </a:avLst>
              </a:prstGeom>
              <a:solidFill>
                <a:srgbClr val="4472C4">
                  <a:alpha val="4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522727" y="2386269"/>
                <a:ext cx="1653172" cy="54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 smtClean="0"/>
                  <a:t>支持文①</a:t>
                </a:r>
                <a:endParaRPr kumimoji="1" lang="ja-JP" altLang="en-US" sz="2000" b="1" dirty="0"/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1332033" y="2909489"/>
              <a:ext cx="7689694" cy="936727"/>
              <a:chOff x="1332033" y="2909489"/>
              <a:chExt cx="7689694" cy="936727"/>
            </a:xfrm>
          </p:grpSpPr>
          <p:sp>
            <p:nvSpPr>
              <p:cNvPr id="25" name="L 字 24"/>
              <p:cNvSpPr/>
              <p:nvPr/>
            </p:nvSpPr>
            <p:spPr>
              <a:xfrm rot="5400000">
                <a:off x="4708516" y="-466994"/>
                <a:ext cx="936727" cy="7689694"/>
              </a:xfrm>
              <a:prstGeom prst="corner">
                <a:avLst>
                  <a:gd name="adj1" fmla="val 655584"/>
                  <a:gd name="adj2" fmla="val 50000"/>
                </a:avLst>
              </a:prstGeom>
              <a:solidFill>
                <a:srgbClr val="4472C4">
                  <a:alpha val="4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4522726" y="3090436"/>
                <a:ext cx="1653171" cy="54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 smtClean="0"/>
                  <a:t>支持文②</a:t>
                </a:r>
                <a:endParaRPr kumimoji="1" lang="ja-JP" altLang="en-US" sz="2000" b="1" dirty="0"/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1360427" y="3398656"/>
              <a:ext cx="7661299" cy="1381240"/>
              <a:chOff x="1360427" y="3398656"/>
              <a:chExt cx="7661299" cy="1381240"/>
            </a:xfrm>
          </p:grpSpPr>
          <p:sp>
            <p:nvSpPr>
              <p:cNvPr id="29" name="L 字 28"/>
              <p:cNvSpPr/>
              <p:nvPr/>
            </p:nvSpPr>
            <p:spPr>
              <a:xfrm rot="16200000">
                <a:off x="4500457" y="258626"/>
                <a:ext cx="1381240" cy="7661299"/>
              </a:xfrm>
              <a:prstGeom prst="corner">
                <a:avLst>
                  <a:gd name="adj1" fmla="val 113749"/>
                  <a:gd name="adj2" fmla="val 65937"/>
                </a:avLst>
              </a:prstGeom>
              <a:solidFill>
                <a:srgbClr val="FFC000">
                  <a:alpha val="4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702264" y="4063848"/>
                <a:ext cx="1302923" cy="54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 smtClean="0"/>
                  <a:t>結論文</a:t>
                </a:r>
                <a:endParaRPr kumimoji="1" lang="ja-JP" altLang="en-US" sz="2000" b="1" dirty="0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1357141" y="4793758"/>
              <a:ext cx="7698533" cy="1213920"/>
              <a:chOff x="1332033" y="1343014"/>
              <a:chExt cx="7698533" cy="1213920"/>
            </a:xfrm>
          </p:grpSpPr>
          <p:sp>
            <p:nvSpPr>
              <p:cNvPr id="34" name="L 字 33"/>
              <p:cNvSpPr/>
              <p:nvPr/>
            </p:nvSpPr>
            <p:spPr>
              <a:xfrm rot="5400000">
                <a:off x="4574340" y="-1899293"/>
                <a:ext cx="1213920" cy="7698533"/>
              </a:xfrm>
              <a:prstGeom prst="corner">
                <a:avLst>
                  <a:gd name="adj1" fmla="val 108587"/>
                  <a:gd name="adj2" fmla="val 75109"/>
                </a:avLst>
              </a:prstGeom>
              <a:solidFill>
                <a:srgbClr val="FF0000">
                  <a:alpha val="4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4702264" y="1614904"/>
                <a:ext cx="1302923" cy="54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 smtClean="0"/>
                  <a:t>主題文</a:t>
                </a:r>
                <a:endParaRPr kumimoji="1" lang="ja-JP" altLang="en-US" sz="2000" b="1" dirty="0"/>
              </a:p>
            </p:txBody>
          </p:sp>
        </p:grpSp>
      </p:grpSp>
      <p:sp>
        <p:nvSpPr>
          <p:cNvPr id="36" name="テキスト ボックス 35"/>
          <p:cNvSpPr txBox="1"/>
          <p:nvPr/>
        </p:nvSpPr>
        <p:spPr>
          <a:xfrm>
            <a:off x="885913" y="15185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１．序論</a:t>
            </a:r>
            <a:endParaRPr kumimoji="1" lang="ja-JP" altLang="en-US" dirty="0"/>
          </a:p>
        </p:txBody>
      </p:sp>
      <p:sp>
        <p:nvSpPr>
          <p:cNvPr id="37" name="右矢印 36"/>
          <p:cNvSpPr/>
          <p:nvPr/>
        </p:nvSpPr>
        <p:spPr>
          <a:xfrm flipH="1">
            <a:off x="6535820" y="20483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flipH="1">
            <a:off x="6535820" y="4530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480608" y="575656"/>
            <a:ext cx="1415772" cy="5706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論文の中の主題文のみを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つなげていく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558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3" name="グラフィック 12" descr="ビーカー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l="18280" t="31984" r="24217" b="14293"/>
          <a:stretch/>
        </p:blipFill>
        <p:spPr>
          <a:xfrm>
            <a:off x="864705" y="154056"/>
            <a:ext cx="10525540" cy="6549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角丸四角形吹き出し 13"/>
          <p:cNvSpPr/>
          <p:nvPr/>
        </p:nvSpPr>
        <p:spPr>
          <a:xfrm>
            <a:off x="3896139" y="4253948"/>
            <a:ext cx="7205870" cy="1908313"/>
          </a:xfrm>
          <a:prstGeom prst="wedgeRoundRectCallout">
            <a:avLst>
              <a:gd name="adj1" fmla="val -35316"/>
              <a:gd name="adj2" fmla="val -723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読者が全体的な内容を理解できる範囲でさらに省略する。</a:t>
            </a:r>
            <a:endParaRPr kumimoji="1" lang="en-US" altLang="ja-JP" sz="3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最終的に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A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４で１枚にする。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6238" t="19697" r="26244" b="18198"/>
          <a:stretch/>
        </p:blipFill>
        <p:spPr>
          <a:xfrm>
            <a:off x="954156" y="99392"/>
            <a:ext cx="7623313" cy="6642207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611756" y="4184374"/>
            <a:ext cx="7205870" cy="2435087"/>
          </a:xfrm>
          <a:prstGeom prst="wedgeRoundRectCallout">
            <a:avLst>
              <a:gd name="adj1" fmla="val -22213"/>
              <a:gd name="adj2" fmla="val -72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ギリギリ入らない場合は、「ファイル」→「ページ設定」から余白を変更しても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OK</a:t>
            </a:r>
            <a:r>
              <a:rPr kumimoji="1" lang="ja-JP" altLang="en-US" sz="3200" b="1" dirty="0" err="1" smtClean="0">
                <a:solidFill>
                  <a:schemeClr val="tx1"/>
                </a:solidFill>
              </a:rPr>
              <a:t>。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論文の「結論」で書いた内容を使います。</a:t>
            </a:r>
            <a:endParaRPr lang="en-US" altLang="ja-JP" sz="3600" dirty="0" smtClean="0"/>
          </a:p>
          <a:p>
            <a:endParaRPr lang="en-US" altLang="ja-JP" sz="3600" dirty="0"/>
          </a:p>
          <a:p>
            <a:r>
              <a:rPr lang="ja-JP" altLang="en-US" sz="3600" dirty="0" smtClean="0"/>
              <a:t>まず、アブストラクト</a:t>
            </a:r>
            <a:r>
              <a:rPr lang="ja-JP" altLang="en-US" sz="3600" dirty="0"/>
              <a:t>に加工するために</a:t>
            </a:r>
            <a:r>
              <a:rPr lang="ja-JP" altLang="en-US" sz="3600" dirty="0" smtClean="0"/>
              <a:t>、「結論」の内容を３</a:t>
            </a:r>
            <a:r>
              <a:rPr lang="ja-JP" altLang="en-US" sz="3600" dirty="0"/>
              <a:t>～</a:t>
            </a:r>
            <a:r>
              <a:rPr lang="en-US" altLang="ja-JP" sz="3600" dirty="0" smtClean="0"/>
              <a:t>4</a:t>
            </a:r>
            <a:r>
              <a:rPr lang="ja-JP" altLang="en-US" sz="3600" dirty="0" err="1" smtClean="0"/>
              <a:t>つの</a:t>
            </a:r>
            <a:r>
              <a:rPr lang="ja-JP" altLang="en-US" sz="3600" dirty="0" smtClean="0"/>
              <a:t>文</a:t>
            </a:r>
            <a:r>
              <a:rPr lang="ja-JP" altLang="en-US" sz="3600" dirty="0"/>
              <a:t>にします。</a:t>
            </a:r>
            <a:endParaRPr lang="en-US" altLang="ja-JP" sz="3600" dirty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525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0897" t="28574" r="28191" b="35954"/>
          <a:stretch/>
        </p:blipFill>
        <p:spPr>
          <a:xfrm>
            <a:off x="178904" y="516833"/>
            <a:ext cx="11704779" cy="582433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直線コネクタ 4"/>
          <p:cNvCxnSpPr/>
          <p:nvPr/>
        </p:nvCxnSpPr>
        <p:spPr>
          <a:xfrm flipV="1">
            <a:off x="2723322" y="1351722"/>
            <a:ext cx="87663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579782" y="1752601"/>
            <a:ext cx="61490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01213" y="2461592"/>
            <a:ext cx="1036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01213" y="3624471"/>
            <a:ext cx="327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01212" y="4330148"/>
            <a:ext cx="68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01211" y="5075584"/>
            <a:ext cx="108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79782" y="5502966"/>
            <a:ext cx="28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1765" t="44726" r="28402" b="33532"/>
          <a:stretch/>
        </p:blipFill>
        <p:spPr>
          <a:xfrm>
            <a:off x="499506" y="1073425"/>
            <a:ext cx="11242478" cy="361784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角丸四角形吹き出し 4"/>
          <p:cNvSpPr/>
          <p:nvPr/>
        </p:nvSpPr>
        <p:spPr>
          <a:xfrm>
            <a:off x="1560444" y="4562060"/>
            <a:ext cx="10436087" cy="1421296"/>
          </a:xfrm>
          <a:prstGeom prst="wedgeRoundRectCallout">
            <a:avLst>
              <a:gd name="adj1" fmla="val -34104"/>
              <a:gd name="adj2" fmla="val -724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３～４つの文にまとめた。探究ノート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P.55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などを</a:t>
            </a:r>
            <a:endParaRPr kumimoji="1" lang="en-US" altLang="ja-JP" sz="3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参考に、これを英訳！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Google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翻訳への丸投げ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×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グラフィック 14" descr="クリップボード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グラフィック 10" descr="顕微鏡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600" dirty="0" smtClean="0">
                <a:solidFill>
                  <a:schemeClr val="bg1"/>
                </a:solidFill>
                <a:latin typeface="Meiryo UI" panose="020B0604030504040204" pitchFamily="50" charset="-128"/>
              </a:rPr>
              <a:t>本日の活動、</a:t>
            </a:r>
            <a:r>
              <a:rPr lang="en-US" altLang="ja-JP" sz="6600" dirty="0" smtClean="0">
                <a:solidFill>
                  <a:schemeClr val="bg1"/>
                </a:solidFill>
                <a:latin typeface="Meiryo UI" panose="020B0604030504040204" pitchFamily="50" charset="-128"/>
              </a:rPr>
              <a:t/>
            </a:r>
            <a:br>
              <a:rPr lang="en-US" altLang="ja-JP" sz="6600" dirty="0" smtClean="0">
                <a:solidFill>
                  <a:schemeClr val="bg1"/>
                </a:solidFill>
                <a:latin typeface="Meiryo UI" panose="020B0604030504040204" pitchFamily="50" charset="-128"/>
              </a:rPr>
            </a:br>
            <a:r>
              <a:rPr lang="ja-JP" altLang="en-US" sz="6600" dirty="0" smtClean="0">
                <a:solidFill>
                  <a:schemeClr val="bg1"/>
                </a:solidFill>
              </a:rPr>
              <a:t>はじめ！</a:t>
            </a:r>
            <a:endParaRPr lang="ja-JP" altLang="en-US" sz="6600" dirty="0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 rtlCol="0">
            <a:normAutofit/>
          </a:bodyPr>
          <a:lstStyle/>
          <a:p>
            <a:pPr rtl="0"/>
            <a:endParaRPr lang="ja-JP" altLang="en-US" sz="2000" dirty="0">
              <a:solidFill>
                <a:schemeClr val="bg1"/>
              </a:solidFill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グラフィック 6" descr="ビーカー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グラフィック 8" descr="フラスコ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3" name="グラフィック 12" descr="試験管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9" name="グラフィック 18" descr="定規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グラフィック 20" descr="鉛筆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093_TF33787325" id="{4AE4E785-44F8-42C0-BA63-A30777E8EB8A}" vid="{8B7E537E-CE0A-4405-84D1-22B86A22230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D5CBE8616B9BE4892A14A66220CA59A" ma:contentTypeVersion="14" ma:contentTypeDescription="新しいドキュメントを作成します。" ma:contentTypeScope="" ma:versionID="d4adb2e4b261233eca216aa9f0e6ca90">
  <xsd:schema xmlns:xsd="http://www.w3.org/2001/XMLSchema" xmlns:xs="http://www.w3.org/2001/XMLSchema" xmlns:p="http://schemas.microsoft.com/office/2006/metadata/properties" xmlns:ns2="17474dc8-6cde-450f-8a57-e9ddb98dd45e" xmlns:ns3="92c85782-91b6-4975-a634-e8e07eaefb77" targetNamespace="http://schemas.microsoft.com/office/2006/metadata/properties" ma:root="true" ma:fieldsID="750824485cb19f9c5f1813e978ce26c1" ns2:_="" ns3:_="">
    <xsd:import namespace="17474dc8-6cde-450f-8a57-e9ddb98dd45e"/>
    <xsd:import namespace="92c85782-91b6-4975-a634-e8e07eaef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74dc8-6cde-450f-8a57-e9ddb98dd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5efb9172-ed01-4b15-a485-c06beb5524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85782-91b6-4975-a634-e8e07eaefb7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e2d2a6c-83bc-4418-934a-1370e02fb35a}" ma:internalName="TaxCatchAll" ma:showField="CatchAllData" ma:web="92c85782-91b6-4975-a634-e8e07eaef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74dc8-6cde-450f-8a57-e9ddb98dd45e">
      <Terms xmlns="http://schemas.microsoft.com/office/infopath/2007/PartnerControls"/>
    </lcf76f155ced4ddcb4097134ff3c332f>
    <TaxCatchAll xmlns="92c85782-91b6-4975-a634-e8e07eaefb77" xsi:nil="true"/>
    <_Flow_SignoffStatus xmlns="17474dc8-6cde-450f-8a57-e9ddb98dd45e" xsi:nil="true"/>
  </documentManagement>
</p:properties>
</file>

<file path=customXml/itemProps1.xml><?xml version="1.0" encoding="utf-8"?>
<ds:datastoreItem xmlns:ds="http://schemas.openxmlformats.org/officeDocument/2006/customXml" ds:itemID="{6724C95C-7467-4619-8D2B-2072C6C52C8D}"/>
</file>

<file path=customXml/itemProps2.xml><?xml version="1.0" encoding="utf-8"?>
<ds:datastoreItem xmlns:ds="http://schemas.openxmlformats.org/officeDocument/2006/customXml" ds:itemID="{6EECA4A0-BD15-4ED2-A08A-9A332E67B618}"/>
</file>

<file path=customXml/itemProps3.xml><?xml version="1.0" encoding="utf-8"?>
<ds:datastoreItem xmlns:ds="http://schemas.openxmlformats.org/officeDocument/2006/customXml" ds:itemID="{B69E7CDA-48F7-437C-8CA7-C21699473950}"/>
</file>

<file path=docProps/app.xml><?xml version="1.0" encoding="utf-8"?>
<Properties xmlns="http://schemas.openxmlformats.org/officeDocument/2006/extended-properties" xmlns:vt="http://schemas.openxmlformats.org/officeDocument/2006/docPropsVTypes">
  <Template>ラボの安全性</Template>
  <TotalTime>0</TotalTime>
  <Words>784</Words>
  <Application>Microsoft Office PowerPoint</Application>
  <PresentationFormat>ワイド画面</PresentationFormat>
  <Paragraphs>46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Meiryo UI</vt:lpstr>
      <vt:lpstr>游ゴシック</vt:lpstr>
      <vt:lpstr>Arial</vt:lpstr>
      <vt:lpstr>Calibri</vt:lpstr>
      <vt:lpstr>Tahoma</vt:lpstr>
      <vt:lpstr>Office テーマ</vt:lpstr>
      <vt:lpstr>研究要旨</vt:lpstr>
      <vt:lpstr>研究要旨を作成する　P54－57</vt:lpstr>
      <vt:lpstr>作業１</vt:lpstr>
      <vt:lpstr>PowerPoint プレゼンテーション</vt:lpstr>
      <vt:lpstr>PowerPoint プレゼンテーション</vt:lpstr>
      <vt:lpstr>Abstract</vt:lpstr>
      <vt:lpstr>PowerPoint プレゼンテーション</vt:lpstr>
      <vt:lpstr>PowerPoint プレゼンテーション</vt:lpstr>
      <vt:lpstr>本日の活動、 はじめ！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2019-09-12T04:32:30Z</dcterms:created>
  <dcterms:modified xsi:type="dcterms:W3CDTF">2023-11-16T04:04:42Z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2018-08-20T20:18:53.6769504Z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0x0101005D5CBE8616B9BE4892A14A66220CA59A</vt:lpwstr>
  </property>
  <property fmtid="{D5CDD505-2E9C-101B-9397-08002B2CF9AE}" pid="11" name="Order">
    <vt:r8>22260800</vt:r8>
  </property>
  <property fmtid="{D5CDD505-2E9C-101B-9397-08002B2CF9AE}" pid="12" name="MediaServiceImageTags">
    <vt:lpwstr/>
  </property>
</Properties>
</file>