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5.xml" ContentType="application/vnd.openxmlformats-officedocument.presentationml.slide+xml"/>
  <Override PartName="/ppt/slides/slide10.xml" ContentType="application/vnd.openxmlformats-officedocument.presentationml.slide+xml"/>
  <Override PartName="/ppt/notesSlides/notesSlide15.xml" ContentType="application/vnd.openxmlformats-officedocument.presentationml.notesSlide+xml"/>
  <Override PartName="/ppt/notesSlides/notesSlide10.xml" ContentType="application/vnd.openxmlformats-officedocument.presentationml.notesSlide+xml"/>
  <Override PartName="/ppt/notesSlides/notesSlide16.xml" ContentType="application/vnd.openxmlformats-officedocument.presentationml.notesSlide+xml"/>
  <Override PartName="/ppt/slideMasters/slideMaster1.xml" ContentType="application/vnd.openxmlformats-officedocument.presentationml.slideMaster+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4.xml" ContentType="application/vnd.openxmlformats-officedocument.presentationml.notesSlide+xml"/>
  <Override PartName="/ppt/notesSlides/notesSlide11.xml" ContentType="application/vnd.openxmlformats-officedocument.presentationml.notesSlide+xml"/>
  <Override PartName="/ppt/notesSlides/notesSlide8.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9.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charts/chart5.xml" ContentType="application/vnd.openxmlformats-officedocument.drawingml.char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charts/chart2.xml" ContentType="application/vnd.openxmlformats-officedocument.drawingml.chart+xml"/>
  <Override PartName="/ppt/charts/colors2.xml" ContentType="application/vnd.ms-office.chartcolorstyle+xml"/>
  <Override PartName="/ppt/charts/colors4.xml" ContentType="application/vnd.ms-office.chartcolorstyle+xml"/>
  <Override PartName="/ppt/theme/themeOverride4.xml" ContentType="application/vnd.openxmlformats-officedocument.themeOverride+xml"/>
  <Override PartName="/ppt/charts/style2.xml" ContentType="application/vnd.ms-office.chartstyle+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style4.xml" ContentType="application/vnd.ms-office.chartstyle+xml"/>
  <Override PartName="/ppt/theme/themeOverride2.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colors3.xml" ContentType="application/vnd.ms-office.chartcolorstyle+xml"/>
  <Override PartName="/ppt/charts/style3.xml" ContentType="application/vnd.ms-office.chartstyle+xml"/>
  <Override PartName="/ppt/theme/themeOverride3.xml" ContentType="application/vnd.openxmlformats-officedocument.themeOverr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custom.xml" ContentType="application/vnd.openxmlformats-officedocument.custom-properties+xml"/>
  <Override PartName="/docProps/app.xml" ContentType="application/vnd.openxmlformats-officedocument.extended-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56" r:id="rId2"/>
    <p:sldId id="258" r:id="rId3"/>
    <p:sldId id="291" r:id="rId4"/>
    <p:sldId id="290" r:id="rId5"/>
    <p:sldId id="259" r:id="rId6"/>
    <p:sldId id="260" r:id="rId7"/>
    <p:sldId id="262" r:id="rId8"/>
    <p:sldId id="292" r:id="rId9"/>
    <p:sldId id="293" r:id="rId10"/>
    <p:sldId id="294" r:id="rId11"/>
    <p:sldId id="295" r:id="rId12"/>
    <p:sldId id="298" r:id="rId13"/>
    <p:sldId id="299" r:id="rId14"/>
    <p:sldId id="297" r:id="rId15"/>
    <p:sldId id="289" r:id="rId16"/>
    <p:sldId id="288" r:id="rId17"/>
  </p:sldIdLst>
  <p:sldSz cx="12192000" cy="6858000"/>
  <p:notesSz cx="6858000" cy="9144000"/>
  <p:embeddedFontLst>
    <p:embeddedFont>
      <p:font typeface="Calibri" panose="020F0502020204030204" pitchFamily="3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5" roundtripDataSignature="AMtx7miFfbNMIqT8fb5NcmwHm8gwyaZ7Q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193" autoAdjust="0"/>
  </p:normalViewPr>
  <p:slideViewPr>
    <p:cSldViewPr snapToGrid="0">
      <p:cViewPr varScale="1">
        <p:scale>
          <a:sx n="62" d="100"/>
          <a:sy n="62" d="100"/>
        </p:scale>
        <p:origin x="37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51"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font" Target="fonts/font3.fntdata"/><Relationship Id="rId47" Type="http://schemas.openxmlformats.org/officeDocument/2006/relationships/viewProps" Target="viewProps.xml"/><Relationship Id="rId50"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45"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52"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48"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______.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______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______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______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______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2800" b="1" dirty="0" smtClean="0">
                <a:solidFill>
                  <a:schemeClr val="tx1"/>
                </a:solidFill>
              </a:rPr>
              <a:t>日本のユニセフへの寄付額と広報活動の推移</a:t>
            </a:r>
            <a:endParaRPr lang="ja-JP" altLang="en-US" sz="2800" b="1" dirty="0">
              <a:solidFill>
                <a:schemeClr val="tx1"/>
              </a:solidFill>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tx>
            <c:strRef>
              <c:f>Sheet1!$D$2</c:f>
              <c:strCache>
                <c:ptCount val="1"/>
                <c:pt idx="0">
                  <c:v>寄付額</c:v>
                </c:pt>
              </c:strCache>
            </c:strRef>
          </c:tx>
          <c:spPr>
            <a:solidFill>
              <a:schemeClr val="accent1"/>
            </a:solidFill>
            <a:ln>
              <a:noFill/>
            </a:ln>
            <a:effectLst/>
          </c:spPr>
          <c:invertIfNegative val="0"/>
          <c:cat>
            <c:numRef>
              <c:f>Sheet1!$C$3:$C$8</c:f>
              <c:numCache>
                <c:formatCode>General</c:formatCode>
                <c:ptCount val="6"/>
                <c:pt idx="0">
                  <c:v>2018</c:v>
                </c:pt>
                <c:pt idx="1">
                  <c:v>2019</c:v>
                </c:pt>
                <c:pt idx="2">
                  <c:v>2020</c:v>
                </c:pt>
                <c:pt idx="3">
                  <c:v>2021</c:v>
                </c:pt>
                <c:pt idx="4">
                  <c:v>2022</c:v>
                </c:pt>
                <c:pt idx="5">
                  <c:v>2023</c:v>
                </c:pt>
              </c:numCache>
            </c:numRef>
          </c:cat>
          <c:val>
            <c:numRef>
              <c:f>Sheet1!$D$3:$D$8</c:f>
              <c:numCache>
                <c:formatCode>General</c:formatCode>
                <c:ptCount val="6"/>
                <c:pt idx="0">
                  <c:v>192</c:v>
                </c:pt>
                <c:pt idx="1">
                  <c:v>210</c:v>
                </c:pt>
                <c:pt idx="2">
                  <c:v>224</c:v>
                </c:pt>
                <c:pt idx="3">
                  <c:v>237</c:v>
                </c:pt>
                <c:pt idx="4">
                  <c:v>334</c:v>
                </c:pt>
                <c:pt idx="5">
                  <c:v>307</c:v>
                </c:pt>
              </c:numCache>
            </c:numRef>
          </c:val>
          <c:extLst>
            <c:ext xmlns:c16="http://schemas.microsoft.com/office/drawing/2014/chart" uri="{C3380CC4-5D6E-409C-BE32-E72D297353CC}">
              <c16:uniqueId val="{00000000-E0ED-497F-9E00-0B2AB7D83FBD}"/>
            </c:ext>
          </c:extLst>
        </c:ser>
        <c:dLbls>
          <c:showLegendKey val="0"/>
          <c:showVal val="0"/>
          <c:showCatName val="0"/>
          <c:showSerName val="0"/>
          <c:showPercent val="0"/>
          <c:showBubbleSize val="0"/>
        </c:dLbls>
        <c:gapWidth val="219"/>
        <c:overlap val="-27"/>
        <c:axId val="398690687"/>
        <c:axId val="398693183"/>
      </c:barChart>
      <c:lineChart>
        <c:grouping val="standard"/>
        <c:varyColors val="0"/>
        <c:ser>
          <c:idx val="1"/>
          <c:order val="1"/>
          <c:tx>
            <c:strRef>
              <c:f>Sheet1!$H$2</c:f>
              <c:strCache>
                <c:ptCount val="1"/>
                <c:pt idx="0">
                  <c:v>YouTube</c:v>
                </c:pt>
              </c:strCache>
            </c:strRef>
          </c:tx>
          <c:spPr>
            <a:ln w="76200" cap="rnd">
              <a:solidFill>
                <a:schemeClr val="accent2"/>
              </a:solidFill>
              <a:round/>
            </a:ln>
            <a:effectLst/>
          </c:spPr>
          <c:marker>
            <c:symbol val="none"/>
          </c:marker>
          <c:val>
            <c:numRef>
              <c:f>Sheet1!$H$3:$H$8</c:f>
              <c:numCache>
                <c:formatCode>General</c:formatCode>
                <c:ptCount val="6"/>
                <c:pt idx="0">
                  <c:v>185</c:v>
                </c:pt>
                <c:pt idx="1">
                  <c:v>70</c:v>
                </c:pt>
                <c:pt idx="2">
                  <c:v>223</c:v>
                </c:pt>
                <c:pt idx="3">
                  <c:v>277</c:v>
                </c:pt>
                <c:pt idx="4">
                  <c:v>1000</c:v>
                </c:pt>
                <c:pt idx="5">
                  <c:v>1300</c:v>
                </c:pt>
              </c:numCache>
            </c:numRef>
          </c:val>
          <c:smooth val="0"/>
          <c:extLst>
            <c:ext xmlns:c16="http://schemas.microsoft.com/office/drawing/2014/chart" uri="{C3380CC4-5D6E-409C-BE32-E72D297353CC}">
              <c16:uniqueId val="{00000001-E0ED-497F-9E00-0B2AB7D83FBD}"/>
            </c:ext>
          </c:extLst>
        </c:ser>
        <c:ser>
          <c:idx val="2"/>
          <c:order val="2"/>
          <c:tx>
            <c:strRef>
              <c:f>Sheet1!$J$2</c:f>
              <c:strCache>
                <c:ptCount val="1"/>
                <c:pt idx="0">
                  <c:v>プレスリリース</c:v>
                </c:pt>
              </c:strCache>
            </c:strRef>
          </c:tx>
          <c:spPr>
            <a:ln w="76200" cap="rnd">
              <a:solidFill>
                <a:srgbClr val="00B050"/>
              </a:solidFill>
              <a:round/>
            </a:ln>
            <a:effectLst/>
          </c:spPr>
          <c:marker>
            <c:symbol val="none"/>
          </c:marker>
          <c:val>
            <c:numRef>
              <c:f>Sheet1!$J$3:$J$8</c:f>
              <c:numCache>
                <c:formatCode>General</c:formatCode>
                <c:ptCount val="6"/>
                <c:pt idx="0">
                  <c:v>191</c:v>
                </c:pt>
                <c:pt idx="1">
                  <c:v>179</c:v>
                </c:pt>
                <c:pt idx="2">
                  <c:v>218</c:v>
                </c:pt>
                <c:pt idx="3">
                  <c:v>227</c:v>
                </c:pt>
                <c:pt idx="4">
                  <c:v>221</c:v>
                </c:pt>
                <c:pt idx="5">
                  <c:v>230</c:v>
                </c:pt>
              </c:numCache>
            </c:numRef>
          </c:val>
          <c:smooth val="0"/>
          <c:extLst>
            <c:ext xmlns:c16="http://schemas.microsoft.com/office/drawing/2014/chart" uri="{C3380CC4-5D6E-409C-BE32-E72D297353CC}">
              <c16:uniqueId val="{00000002-E0ED-497F-9E00-0B2AB7D83FBD}"/>
            </c:ext>
          </c:extLst>
        </c:ser>
        <c:dLbls>
          <c:showLegendKey val="0"/>
          <c:showVal val="0"/>
          <c:showCatName val="0"/>
          <c:showSerName val="0"/>
          <c:showPercent val="0"/>
          <c:showBubbleSize val="0"/>
        </c:dLbls>
        <c:marker val="1"/>
        <c:smooth val="0"/>
        <c:axId val="400905439"/>
        <c:axId val="400909183"/>
      </c:lineChart>
      <c:catAx>
        <c:axId val="3986906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ja-JP"/>
          </a:p>
        </c:txPr>
        <c:crossAx val="398693183"/>
        <c:crosses val="autoZero"/>
        <c:auto val="1"/>
        <c:lblAlgn val="ctr"/>
        <c:lblOffset val="100"/>
        <c:noMultiLvlLbl val="0"/>
      </c:catAx>
      <c:valAx>
        <c:axId val="39869318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1" i="0" u="none" strike="noStrike" kern="1200" baseline="0">
                    <a:solidFill>
                      <a:schemeClr val="tx1"/>
                    </a:solidFill>
                    <a:latin typeface="+mn-lt"/>
                    <a:ea typeface="+mn-ea"/>
                    <a:cs typeface="+mn-cs"/>
                  </a:defRPr>
                </a:pPr>
                <a:r>
                  <a:rPr lang="ja-JP" altLang="en-US" sz="2400" b="1">
                    <a:solidFill>
                      <a:schemeClr val="tx1"/>
                    </a:solidFill>
                  </a:rPr>
                  <a:t>寄付総額（億円）</a:t>
                </a:r>
              </a:p>
            </c:rich>
          </c:tx>
          <c:layout>
            <c:manualLayout>
              <c:xMode val="edge"/>
              <c:yMode val="edge"/>
              <c:x val="1.6666666666666666E-2"/>
              <c:y val="0.23085265383493733"/>
            </c:manualLayout>
          </c:layout>
          <c:overlay val="0"/>
          <c:spPr>
            <a:noFill/>
            <a:ln>
              <a:noFill/>
            </a:ln>
            <a:effectLst/>
          </c:spPr>
          <c:txPr>
            <a:bodyPr rot="-540000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ja-JP"/>
          </a:p>
        </c:txPr>
        <c:crossAx val="398690687"/>
        <c:crosses val="autoZero"/>
        <c:crossBetween val="between"/>
      </c:valAx>
      <c:valAx>
        <c:axId val="400909183"/>
        <c:scaling>
          <c:orientation val="minMax"/>
        </c:scaling>
        <c:delete val="0"/>
        <c:axPos val="r"/>
        <c:title>
          <c:tx>
            <c:rich>
              <a:bodyPr rot="-5400000" spcFirstLastPara="1" vertOverflow="ellipsis" vert="horz" wrap="square" anchor="ctr" anchorCtr="1"/>
              <a:lstStyle/>
              <a:p>
                <a:pPr>
                  <a:defRPr sz="2400" b="1" i="0" u="none" strike="noStrike" kern="1200" baseline="0">
                    <a:solidFill>
                      <a:schemeClr val="tx1"/>
                    </a:solidFill>
                    <a:latin typeface="+mn-lt"/>
                    <a:ea typeface="+mn-ea"/>
                    <a:cs typeface="+mn-cs"/>
                  </a:defRPr>
                </a:pPr>
                <a:r>
                  <a:rPr lang="ja-JP" altLang="en-US" sz="2400" b="1" dirty="0">
                    <a:solidFill>
                      <a:schemeClr val="tx1"/>
                    </a:solidFill>
                  </a:rPr>
                  <a:t>再生回数（万回</a:t>
                </a:r>
                <a:r>
                  <a:rPr lang="ja-JP" altLang="en-US" sz="2400" b="1" dirty="0" smtClean="0">
                    <a:solidFill>
                      <a:schemeClr val="tx1"/>
                    </a:solidFill>
                  </a:rPr>
                  <a:t>）</a:t>
                </a:r>
                <a:endParaRPr lang="en-US" altLang="ja-JP" sz="2400" b="1" dirty="0" smtClean="0">
                  <a:solidFill>
                    <a:schemeClr val="tx1"/>
                  </a:solidFill>
                </a:endParaRPr>
              </a:p>
              <a:p>
                <a:pPr>
                  <a:defRPr sz="2400" b="1">
                    <a:solidFill>
                      <a:schemeClr val="tx1"/>
                    </a:solidFill>
                  </a:defRPr>
                </a:pPr>
                <a:r>
                  <a:rPr lang="ja-JP" altLang="en-US" sz="2400" b="1" dirty="0" smtClean="0">
                    <a:solidFill>
                      <a:schemeClr val="tx1"/>
                    </a:solidFill>
                  </a:rPr>
                  <a:t>報道</a:t>
                </a:r>
                <a:r>
                  <a:rPr lang="ja-JP" altLang="en-US" sz="2400" b="1" dirty="0">
                    <a:solidFill>
                      <a:schemeClr val="tx1"/>
                    </a:solidFill>
                  </a:rPr>
                  <a:t>回数（回）</a:t>
                </a:r>
              </a:p>
            </c:rich>
          </c:tx>
          <c:layout/>
          <c:overlay val="0"/>
          <c:spPr>
            <a:noFill/>
            <a:ln>
              <a:noFill/>
            </a:ln>
            <a:effectLst/>
          </c:spPr>
          <c:txPr>
            <a:bodyPr rot="-540000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ja-JP"/>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ja-JP"/>
          </a:p>
        </c:txPr>
        <c:crossAx val="400905439"/>
        <c:crosses val="max"/>
        <c:crossBetween val="between"/>
      </c:valAx>
      <c:catAx>
        <c:axId val="400905439"/>
        <c:scaling>
          <c:orientation val="minMax"/>
        </c:scaling>
        <c:delete val="1"/>
        <c:axPos val="b"/>
        <c:majorTickMark val="out"/>
        <c:minorTickMark val="none"/>
        <c:tickLblPos val="nextTo"/>
        <c:crossAx val="400909183"/>
        <c:crosses val="autoZero"/>
        <c:auto val="1"/>
        <c:lblAlgn val="ctr"/>
        <c:lblOffset val="100"/>
        <c:noMultiLvlLbl val="0"/>
      </c:cat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2800" b="1" dirty="0" smtClean="0">
                <a:solidFill>
                  <a:schemeClr val="tx1"/>
                </a:solidFill>
              </a:rPr>
              <a:t>日本のユニセフへの寄付額と広報活動の推移</a:t>
            </a:r>
            <a:endParaRPr lang="ja-JP" altLang="en-US" sz="2800" b="1" dirty="0">
              <a:solidFill>
                <a:schemeClr val="tx1"/>
              </a:solidFill>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tx>
            <c:strRef>
              <c:f>Sheet1!$D$2</c:f>
              <c:strCache>
                <c:ptCount val="1"/>
                <c:pt idx="0">
                  <c:v>寄付額</c:v>
                </c:pt>
              </c:strCache>
            </c:strRef>
          </c:tx>
          <c:spPr>
            <a:solidFill>
              <a:schemeClr val="accent1"/>
            </a:solidFill>
            <a:ln>
              <a:noFill/>
            </a:ln>
            <a:effectLst/>
          </c:spPr>
          <c:invertIfNegative val="0"/>
          <c:cat>
            <c:numRef>
              <c:f>Sheet1!$C$3:$C$8</c:f>
              <c:numCache>
                <c:formatCode>General</c:formatCode>
                <c:ptCount val="6"/>
                <c:pt idx="0">
                  <c:v>2018</c:v>
                </c:pt>
                <c:pt idx="1">
                  <c:v>2019</c:v>
                </c:pt>
                <c:pt idx="2">
                  <c:v>2020</c:v>
                </c:pt>
                <c:pt idx="3">
                  <c:v>2021</c:v>
                </c:pt>
                <c:pt idx="4">
                  <c:v>2022</c:v>
                </c:pt>
                <c:pt idx="5">
                  <c:v>2023</c:v>
                </c:pt>
              </c:numCache>
            </c:numRef>
          </c:cat>
          <c:val>
            <c:numRef>
              <c:f>Sheet1!$D$3:$D$8</c:f>
              <c:numCache>
                <c:formatCode>General</c:formatCode>
                <c:ptCount val="6"/>
                <c:pt idx="0">
                  <c:v>192</c:v>
                </c:pt>
                <c:pt idx="1">
                  <c:v>210</c:v>
                </c:pt>
                <c:pt idx="2">
                  <c:v>224</c:v>
                </c:pt>
                <c:pt idx="3">
                  <c:v>237</c:v>
                </c:pt>
                <c:pt idx="4">
                  <c:v>334</c:v>
                </c:pt>
                <c:pt idx="5">
                  <c:v>307</c:v>
                </c:pt>
              </c:numCache>
            </c:numRef>
          </c:val>
          <c:extLst>
            <c:ext xmlns:c16="http://schemas.microsoft.com/office/drawing/2014/chart" uri="{C3380CC4-5D6E-409C-BE32-E72D297353CC}">
              <c16:uniqueId val="{00000000-E0ED-497F-9E00-0B2AB7D83FBD}"/>
            </c:ext>
          </c:extLst>
        </c:ser>
        <c:dLbls>
          <c:showLegendKey val="0"/>
          <c:showVal val="0"/>
          <c:showCatName val="0"/>
          <c:showSerName val="0"/>
          <c:showPercent val="0"/>
          <c:showBubbleSize val="0"/>
        </c:dLbls>
        <c:gapWidth val="219"/>
        <c:overlap val="-27"/>
        <c:axId val="398690687"/>
        <c:axId val="398693183"/>
      </c:barChart>
      <c:lineChart>
        <c:grouping val="standard"/>
        <c:varyColors val="0"/>
        <c:ser>
          <c:idx val="1"/>
          <c:order val="1"/>
          <c:tx>
            <c:strRef>
              <c:f>Sheet1!$H$2</c:f>
              <c:strCache>
                <c:ptCount val="1"/>
                <c:pt idx="0">
                  <c:v>YouTube</c:v>
                </c:pt>
              </c:strCache>
            </c:strRef>
          </c:tx>
          <c:spPr>
            <a:ln w="76200" cap="rnd">
              <a:solidFill>
                <a:schemeClr val="accent2"/>
              </a:solidFill>
              <a:round/>
            </a:ln>
            <a:effectLst/>
          </c:spPr>
          <c:marker>
            <c:symbol val="none"/>
          </c:marker>
          <c:val>
            <c:numRef>
              <c:f>Sheet1!$H$3:$H$8</c:f>
              <c:numCache>
                <c:formatCode>General</c:formatCode>
                <c:ptCount val="6"/>
                <c:pt idx="0">
                  <c:v>185</c:v>
                </c:pt>
                <c:pt idx="1">
                  <c:v>70</c:v>
                </c:pt>
                <c:pt idx="2">
                  <c:v>223</c:v>
                </c:pt>
                <c:pt idx="3">
                  <c:v>277</c:v>
                </c:pt>
                <c:pt idx="4">
                  <c:v>1000</c:v>
                </c:pt>
                <c:pt idx="5">
                  <c:v>1300</c:v>
                </c:pt>
              </c:numCache>
            </c:numRef>
          </c:val>
          <c:smooth val="0"/>
          <c:extLst>
            <c:ext xmlns:c16="http://schemas.microsoft.com/office/drawing/2014/chart" uri="{C3380CC4-5D6E-409C-BE32-E72D297353CC}">
              <c16:uniqueId val="{00000001-E0ED-497F-9E00-0B2AB7D83FBD}"/>
            </c:ext>
          </c:extLst>
        </c:ser>
        <c:ser>
          <c:idx val="2"/>
          <c:order val="2"/>
          <c:tx>
            <c:strRef>
              <c:f>Sheet1!$J$2</c:f>
              <c:strCache>
                <c:ptCount val="1"/>
                <c:pt idx="0">
                  <c:v>プレスリリース</c:v>
                </c:pt>
              </c:strCache>
            </c:strRef>
          </c:tx>
          <c:spPr>
            <a:ln w="76200" cap="rnd">
              <a:solidFill>
                <a:srgbClr val="00B050"/>
              </a:solidFill>
              <a:round/>
            </a:ln>
            <a:effectLst/>
          </c:spPr>
          <c:marker>
            <c:symbol val="none"/>
          </c:marker>
          <c:val>
            <c:numRef>
              <c:f>Sheet1!$J$3:$J$8</c:f>
              <c:numCache>
                <c:formatCode>General</c:formatCode>
                <c:ptCount val="6"/>
                <c:pt idx="0">
                  <c:v>191</c:v>
                </c:pt>
                <c:pt idx="1">
                  <c:v>179</c:v>
                </c:pt>
                <c:pt idx="2">
                  <c:v>218</c:v>
                </c:pt>
                <c:pt idx="3">
                  <c:v>227</c:v>
                </c:pt>
                <c:pt idx="4">
                  <c:v>221</c:v>
                </c:pt>
                <c:pt idx="5">
                  <c:v>230</c:v>
                </c:pt>
              </c:numCache>
            </c:numRef>
          </c:val>
          <c:smooth val="0"/>
          <c:extLst>
            <c:ext xmlns:c16="http://schemas.microsoft.com/office/drawing/2014/chart" uri="{C3380CC4-5D6E-409C-BE32-E72D297353CC}">
              <c16:uniqueId val="{00000002-E0ED-497F-9E00-0B2AB7D83FBD}"/>
            </c:ext>
          </c:extLst>
        </c:ser>
        <c:dLbls>
          <c:showLegendKey val="0"/>
          <c:showVal val="0"/>
          <c:showCatName val="0"/>
          <c:showSerName val="0"/>
          <c:showPercent val="0"/>
          <c:showBubbleSize val="0"/>
        </c:dLbls>
        <c:marker val="1"/>
        <c:smooth val="0"/>
        <c:axId val="400905439"/>
        <c:axId val="400909183"/>
      </c:lineChart>
      <c:catAx>
        <c:axId val="3986906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ja-JP"/>
          </a:p>
        </c:txPr>
        <c:crossAx val="398693183"/>
        <c:crosses val="autoZero"/>
        <c:auto val="1"/>
        <c:lblAlgn val="ctr"/>
        <c:lblOffset val="100"/>
        <c:noMultiLvlLbl val="0"/>
      </c:catAx>
      <c:valAx>
        <c:axId val="39869318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1" i="0" u="none" strike="noStrike" kern="1200" baseline="0">
                    <a:solidFill>
                      <a:schemeClr val="tx1"/>
                    </a:solidFill>
                    <a:latin typeface="+mn-lt"/>
                    <a:ea typeface="+mn-ea"/>
                    <a:cs typeface="+mn-cs"/>
                  </a:defRPr>
                </a:pPr>
                <a:r>
                  <a:rPr lang="ja-JP" altLang="en-US" sz="2400" b="1">
                    <a:solidFill>
                      <a:schemeClr val="tx1"/>
                    </a:solidFill>
                  </a:rPr>
                  <a:t>寄付総額（億円）</a:t>
                </a:r>
              </a:p>
            </c:rich>
          </c:tx>
          <c:layout>
            <c:manualLayout>
              <c:xMode val="edge"/>
              <c:yMode val="edge"/>
              <c:x val="1.6666666666666666E-2"/>
              <c:y val="0.23085265383493733"/>
            </c:manualLayout>
          </c:layout>
          <c:overlay val="0"/>
          <c:spPr>
            <a:noFill/>
            <a:ln>
              <a:noFill/>
            </a:ln>
            <a:effectLst/>
          </c:spPr>
          <c:txPr>
            <a:bodyPr rot="-540000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ja-JP"/>
          </a:p>
        </c:txPr>
        <c:crossAx val="398690687"/>
        <c:crosses val="autoZero"/>
        <c:crossBetween val="between"/>
      </c:valAx>
      <c:valAx>
        <c:axId val="400909183"/>
        <c:scaling>
          <c:orientation val="minMax"/>
        </c:scaling>
        <c:delete val="0"/>
        <c:axPos val="r"/>
        <c:title>
          <c:tx>
            <c:rich>
              <a:bodyPr rot="-5400000" spcFirstLastPara="1" vertOverflow="ellipsis" vert="horz" wrap="square" anchor="ctr" anchorCtr="1"/>
              <a:lstStyle/>
              <a:p>
                <a:pPr>
                  <a:defRPr sz="2400" b="1" i="0" u="none" strike="noStrike" kern="1200" baseline="0">
                    <a:solidFill>
                      <a:schemeClr val="tx1"/>
                    </a:solidFill>
                    <a:latin typeface="+mn-lt"/>
                    <a:ea typeface="+mn-ea"/>
                    <a:cs typeface="+mn-cs"/>
                  </a:defRPr>
                </a:pPr>
                <a:r>
                  <a:rPr lang="ja-JP" altLang="en-US" sz="2400" b="1" dirty="0">
                    <a:solidFill>
                      <a:schemeClr val="tx1"/>
                    </a:solidFill>
                  </a:rPr>
                  <a:t>再生回数（万回</a:t>
                </a:r>
                <a:r>
                  <a:rPr lang="ja-JP" altLang="en-US" sz="2400" b="1" dirty="0" smtClean="0">
                    <a:solidFill>
                      <a:schemeClr val="tx1"/>
                    </a:solidFill>
                  </a:rPr>
                  <a:t>）</a:t>
                </a:r>
                <a:endParaRPr lang="en-US" altLang="ja-JP" sz="2400" b="1" dirty="0" smtClean="0">
                  <a:solidFill>
                    <a:schemeClr val="tx1"/>
                  </a:solidFill>
                </a:endParaRPr>
              </a:p>
              <a:p>
                <a:pPr>
                  <a:defRPr sz="2400" b="1">
                    <a:solidFill>
                      <a:schemeClr val="tx1"/>
                    </a:solidFill>
                  </a:defRPr>
                </a:pPr>
                <a:r>
                  <a:rPr lang="ja-JP" altLang="en-US" sz="2400" b="1" dirty="0" smtClean="0">
                    <a:solidFill>
                      <a:schemeClr val="tx1"/>
                    </a:solidFill>
                  </a:rPr>
                  <a:t>報道</a:t>
                </a:r>
                <a:r>
                  <a:rPr lang="ja-JP" altLang="en-US" sz="2400" b="1" dirty="0">
                    <a:solidFill>
                      <a:schemeClr val="tx1"/>
                    </a:solidFill>
                  </a:rPr>
                  <a:t>回数（回）</a:t>
                </a:r>
              </a:p>
            </c:rich>
          </c:tx>
          <c:layout/>
          <c:overlay val="0"/>
          <c:spPr>
            <a:noFill/>
            <a:ln>
              <a:noFill/>
            </a:ln>
            <a:effectLst/>
          </c:spPr>
          <c:txPr>
            <a:bodyPr rot="-540000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ja-JP"/>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ja-JP"/>
          </a:p>
        </c:txPr>
        <c:crossAx val="400905439"/>
        <c:crosses val="max"/>
        <c:crossBetween val="between"/>
      </c:valAx>
      <c:catAx>
        <c:axId val="400905439"/>
        <c:scaling>
          <c:orientation val="minMax"/>
        </c:scaling>
        <c:delete val="1"/>
        <c:axPos val="b"/>
        <c:majorTickMark val="out"/>
        <c:minorTickMark val="none"/>
        <c:tickLblPos val="nextTo"/>
        <c:crossAx val="400909183"/>
        <c:crosses val="autoZero"/>
        <c:auto val="1"/>
        <c:lblAlgn val="ctr"/>
        <c:lblOffset val="100"/>
        <c:noMultiLvlLbl val="0"/>
      </c:cat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2800" b="1" dirty="0" smtClean="0">
                <a:solidFill>
                  <a:schemeClr val="tx1"/>
                </a:solidFill>
              </a:rPr>
              <a:t>日本のユニセフへの寄付額と広報活動の推移</a:t>
            </a:r>
            <a:endParaRPr lang="ja-JP" altLang="en-US" sz="2800" b="1" dirty="0">
              <a:solidFill>
                <a:schemeClr val="tx1"/>
              </a:solidFill>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tx>
            <c:strRef>
              <c:f>Sheet1!$D$2</c:f>
              <c:strCache>
                <c:ptCount val="1"/>
                <c:pt idx="0">
                  <c:v>寄付額</c:v>
                </c:pt>
              </c:strCache>
            </c:strRef>
          </c:tx>
          <c:spPr>
            <a:solidFill>
              <a:schemeClr val="accent1"/>
            </a:solidFill>
            <a:ln>
              <a:noFill/>
            </a:ln>
            <a:effectLst/>
          </c:spPr>
          <c:invertIfNegative val="0"/>
          <c:cat>
            <c:numRef>
              <c:f>Sheet1!$C$3:$C$8</c:f>
              <c:numCache>
                <c:formatCode>General</c:formatCode>
                <c:ptCount val="6"/>
                <c:pt idx="0">
                  <c:v>2018</c:v>
                </c:pt>
                <c:pt idx="1">
                  <c:v>2019</c:v>
                </c:pt>
                <c:pt idx="2">
                  <c:v>2020</c:v>
                </c:pt>
                <c:pt idx="3">
                  <c:v>2021</c:v>
                </c:pt>
                <c:pt idx="4">
                  <c:v>2022</c:v>
                </c:pt>
                <c:pt idx="5">
                  <c:v>2023</c:v>
                </c:pt>
              </c:numCache>
            </c:numRef>
          </c:cat>
          <c:val>
            <c:numRef>
              <c:f>Sheet1!$D$3:$D$8</c:f>
              <c:numCache>
                <c:formatCode>General</c:formatCode>
                <c:ptCount val="6"/>
                <c:pt idx="0">
                  <c:v>192</c:v>
                </c:pt>
                <c:pt idx="1">
                  <c:v>210</c:v>
                </c:pt>
                <c:pt idx="2">
                  <c:v>224</c:v>
                </c:pt>
                <c:pt idx="3">
                  <c:v>237</c:v>
                </c:pt>
                <c:pt idx="4">
                  <c:v>334</c:v>
                </c:pt>
                <c:pt idx="5">
                  <c:v>307</c:v>
                </c:pt>
              </c:numCache>
            </c:numRef>
          </c:val>
          <c:extLst>
            <c:ext xmlns:c16="http://schemas.microsoft.com/office/drawing/2014/chart" uri="{C3380CC4-5D6E-409C-BE32-E72D297353CC}">
              <c16:uniqueId val="{00000000-E0ED-497F-9E00-0B2AB7D83FBD}"/>
            </c:ext>
          </c:extLst>
        </c:ser>
        <c:dLbls>
          <c:showLegendKey val="0"/>
          <c:showVal val="0"/>
          <c:showCatName val="0"/>
          <c:showSerName val="0"/>
          <c:showPercent val="0"/>
          <c:showBubbleSize val="0"/>
        </c:dLbls>
        <c:gapWidth val="219"/>
        <c:overlap val="-27"/>
        <c:axId val="398690687"/>
        <c:axId val="398693183"/>
      </c:barChart>
      <c:lineChart>
        <c:grouping val="standard"/>
        <c:varyColors val="0"/>
        <c:ser>
          <c:idx val="1"/>
          <c:order val="1"/>
          <c:tx>
            <c:strRef>
              <c:f>Sheet1!$H$2</c:f>
              <c:strCache>
                <c:ptCount val="1"/>
                <c:pt idx="0">
                  <c:v>YouTube</c:v>
                </c:pt>
              </c:strCache>
            </c:strRef>
          </c:tx>
          <c:spPr>
            <a:ln w="76200" cap="rnd">
              <a:solidFill>
                <a:schemeClr val="accent2"/>
              </a:solidFill>
              <a:round/>
            </a:ln>
            <a:effectLst/>
          </c:spPr>
          <c:marker>
            <c:symbol val="none"/>
          </c:marker>
          <c:val>
            <c:numRef>
              <c:f>Sheet1!$H$3:$H$8</c:f>
              <c:numCache>
                <c:formatCode>General</c:formatCode>
                <c:ptCount val="6"/>
                <c:pt idx="0">
                  <c:v>185</c:v>
                </c:pt>
                <c:pt idx="1">
                  <c:v>70</c:v>
                </c:pt>
                <c:pt idx="2">
                  <c:v>223</c:v>
                </c:pt>
                <c:pt idx="3">
                  <c:v>277</c:v>
                </c:pt>
                <c:pt idx="4">
                  <c:v>1000</c:v>
                </c:pt>
                <c:pt idx="5">
                  <c:v>1300</c:v>
                </c:pt>
              </c:numCache>
            </c:numRef>
          </c:val>
          <c:smooth val="0"/>
          <c:extLst>
            <c:ext xmlns:c16="http://schemas.microsoft.com/office/drawing/2014/chart" uri="{C3380CC4-5D6E-409C-BE32-E72D297353CC}">
              <c16:uniqueId val="{00000001-E0ED-497F-9E00-0B2AB7D83FBD}"/>
            </c:ext>
          </c:extLst>
        </c:ser>
        <c:ser>
          <c:idx val="2"/>
          <c:order val="2"/>
          <c:tx>
            <c:strRef>
              <c:f>Sheet1!$J$2</c:f>
              <c:strCache>
                <c:ptCount val="1"/>
                <c:pt idx="0">
                  <c:v>プレスリリース</c:v>
                </c:pt>
              </c:strCache>
            </c:strRef>
          </c:tx>
          <c:spPr>
            <a:ln w="76200" cap="rnd">
              <a:solidFill>
                <a:srgbClr val="00B050"/>
              </a:solidFill>
              <a:round/>
            </a:ln>
            <a:effectLst/>
          </c:spPr>
          <c:marker>
            <c:symbol val="none"/>
          </c:marker>
          <c:val>
            <c:numRef>
              <c:f>Sheet1!$J$3:$J$8</c:f>
              <c:numCache>
                <c:formatCode>General</c:formatCode>
                <c:ptCount val="6"/>
                <c:pt idx="0">
                  <c:v>191</c:v>
                </c:pt>
                <c:pt idx="1">
                  <c:v>179</c:v>
                </c:pt>
                <c:pt idx="2">
                  <c:v>218</c:v>
                </c:pt>
                <c:pt idx="3">
                  <c:v>227</c:v>
                </c:pt>
                <c:pt idx="4">
                  <c:v>221</c:v>
                </c:pt>
                <c:pt idx="5">
                  <c:v>230</c:v>
                </c:pt>
              </c:numCache>
            </c:numRef>
          </c:val>
          <c:smooth val="0"/>
          <c:extLst>
            <c:ext xmlns:c16="http://schemas.microsoft.com/office/drawing/2014/chart" uri="{C3380CC4-5D6E-409C-BE32-E72D297353CC}">
              <c16:uniqueId val="{00000002-E0ED-497F-9E00-0B2AB7D83FBD}"/>
            </c:ext>
          </c:extLst>
        </c:ser>
        <c:dLbls>
          <c:showLegendKey val="0"/>
          <c:showVal val="0"/>
          <c:showCatName val="0"/>
          <c:showSerName val="0"/>
          <c:showPercent val="0"/>
          <c:showBubbleSize val="0"/>
        </c:dLbls>
        <c:marker val="1"/>
        <c:smooth val="0"/>
        <c:axId val="400905439"/>
        <c:axId val="400909183"/>
      </c:lineChart>
      <c:catAx>
        <c:axId val="3986906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ja-JP"/>
          </a:p>
        </c:txPr>
        <c:crossAx val="398693183"/>
        <c:crosses val="autoZero"/>
        <c:auto val="1"/>
        <c:lblAlgn val="ctr"/>
        <c:lblOffset val="100"/>
        <c:noMultiLvlLbl val="0"/>
      </c:catAx>
      <c:valAx>
        <c:axId val="39869318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1" i="0" u="none" strike="noStrike" kern="1200" baseline="0">
                    <a:solidFill>
                      <a:schemeClr val="tx1"/>
                    </a:solidFill>
                    <a:latin typeface="+mn-lt"/>
                    <a:ea typeface="+mn-ea"/>
                    <a:cs typeface="+mn-cs"/>
                  </a:defRPr>
                </a:pPr>
                <a:r>
                  <a:rPr lang="ja-JP" altLang="en-US" sz="2400" b="1">
                    <a:solidFill>
                      <a:schemeClr val="tx1"/>
                    </a:solidFill>
                  </a:rPr>
                  <a:t>寄付総額（億円）</a:t>
                </a:r>
              </a:p>
            </c:rich>
          </c:tx>
          <c:layout>
            <c:manualLayout>
              <c:xMode val="edge"/>
              <c:yMode val="edge"/>
              <c:x val="1.6666666666666666E-2"/>
              <c:y val="0.23085265383493733"/>
            </c:manualLayout>
          </c:layout>
          <c:overlay val="0"/>
          <c:spPr>
            <a:noFill/>
            <a:ln>
              <a:noFill/>
            </a:ln>
            <a:effectLst/>
          </c:spPr>
          <c:txPr>
            <a:bodyPr rot="-540000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ja-JP"/>
          </a:p>
        </c:txPr>
        <c:crossAx val="398690687"/>
        <c:crosses val="autoZero"/>
        <c:crossBetween val="between"/>
      </c:valAx>
      <c:valAx>
        <c:axId val="400909183"/>
        <c:scaling>
          <c:orientation val="minMax"/>
        </c:scaling>
        <c:delete val="0"/>
        <c:axPos val="r"/>
        <c:title>
          <c:tx>
            <c:rich>
              <a:bodyPr rot="-5400000" spcFirstLastPara="1" vertOverflow="ellipsis" vert="horz" wrap="square" anchor="ctr" anchorCtr="1"/>
              <a:lstStyle/>
              <a:p>
                <a:pPr>
                  <a:defRPr sz="2400" b="1" i="0" u="none" strike="noStrike" kern="1200" baseline="0">
                    <a:solidFill>
                      <a:schemeClr val="tx1"/>
                    </a:solidFill>
                    <a:latin typeface="+mn-lt"/>
                    <a:ea typeface="+mn-ea"/>
                    <a:cs typeface="+mn-cs"/>
                  </a:defRPr>
                </a:pPr>
                <a:r>
                  <a:rPr lang="ja-JP" altLang="en-US" sz="2400" b="1" dirty="0">
                    <a:solidFill>
                      <a:schemeClr val="tx1"/>
                    </a:solidFill>
                  </a:rPr>
                  <a:t>再生回数（万回</a:t>
                </a:r>
                <a:r>
                  <a:rPr lang="ja-JP" altLang="en-US" sz="2400" b="1" dirty="0" smtClean="0">
                    <a:solidFill>
                      <a:schemeClr val="tx1"/>
                    </a:solidFill>
                  </a:rPr>
                  <a:t>）</a:t>
                </a:r>
                <a:endParaRPr lang="en-US" altLang="ja-JP" sz="2400" b="1" dirty="0" smtClean="0">
                  <a:solidFill>
                    <a:schemeClr val="tx1"/>
                  </a:solidFill>
                </a:endParaRPr>
              </a:p>
              <a:p>
                <a:pPr>
                  <a:defRPr sz="2400" b="1">
                    <a:solidFill>
                      <a:schemeClr val="tx1"/>
                    </a:solidFill>
                  </a:defRPr>
                </a:pPr>
                <a:r>
                  <a:rPr lang="ja-JP" altLang="en-US" sz="2400" b="1" dirty="0" smtClean="0">
                    <a:solidFill>
                      <a:schemeClr val="tx1"/>
                    </a:solidFill>
                  </a:rPr>
                  <a:t>報道</a:t>
                </a:r>
                <a:r>
                  <a:rPr lang="ja-JP" altLang="en-US" sz="2400" b="1" dirty="0">
                    <a:solidFill>
                      <a:schemeClr val="tx1"/>
                    </a:solidFill>
                  </a:rPr>
                  <a:t>回数（回）</a:t>
                </a:r>
              </a:p>
            </c:rich>
          </c:tx>
          <c:layout/>
          <c:overlay val="0"/>
          <c:spPr>
            <a:noFill/>
            <a:ln>
              <a:noFill/>
            </a:ln>
            <a:effectLst/>
          </c:spPr>
          <c:txPr>
            <a:bodyPr rot="-540000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ja-JP"/>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ja-JP"/>
          </a:p>
        </c:txPr>
        <c:crossAx val="400905439"/>
        <c:crosses val="max"/>
        <c:crossBetween val="between"/>
      </c:valAx>
      <c:catAx>
        <c:axId val="400905439"/>
        <c:scaling>
          <c:orientation val="minMax"/>
        </c:scaling>
        <c:delete val="1"/>
        <c:axPos val="b"/>
        <c:majorTickMark val="out"/>
        <c:minorTickMark val="none"/>
        <c:tickLblPos val="nextTo"/>
        <c:crossAx val="400909183"/>
        <c:crosses val="autoZero"/>
        <c:auto val="1"/>
        <c:lblAlgn val="ctr"/>
        <c:lblOffset val="100"/>
        <c:noMultiLvlLbl val="0"/>
      </c:cat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2800" b="0" i="0" u="none" strike="noStrike" kern="1200" spc="0" baseline="0">
                <a:solidFill>
                  <a:schemeClr val="tx1"/>
                </a:solidFill>
                <a:latin typeface="+mn-lt"/>
                <a:ea typeface="+mn-ea"/>
                <a:cs typeface="+mn-cs"/>
              </a:defRPr>
            </a:pPr>
            <a:r>
              <a:rPr lang="ja-JP" altLang="ja-JP" sz="2800" b="1" i="0" baseline="0">
                <a:solidFill>
                  <a:schemeClr val="tx1"/>
                </a:solidFill>
                <a:effectLst/>
              </a:rPr>
              <a:t>寄付額と</a:t>
            </a:r>
            <a:r>
              <a:rPr lang="ja-JP" altLang="en-US" sz="2800" b="1" i="0" baseline="0">
                <a:solidFill>
                  <a:schemeClr val="tx1"/>
                </a:solidFill>
                <a:effectLst/>
              </a:rPr>
              <a:t>ユニセフ教育受講生徒数</a:t>
            </a:r>
            <a:r>
              <a:rPr lang="ja-JP" altLang="ja-JP" sz="2800" b="1" i="0" baseline="0">
                <a:solidFill>
                  <a:schemeClr val="tx1"/>
                </a:solidFill>
                <a:effectLst/>
              </a:rPr>
              <a:t>の推移</a:t>
            </a:r>
            <a:endParaRPr lang="ja-JP" altLang="ja-JP" sz="2800">
              <a:solidFill>
                <a:schemeClr val="tx1"/>
              </a:solidFill>
              <a:effectLst/>
            </a:endParaRPr>
          </a:p>
        </c:rich>
      </c:tx>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2800" b="0" i="0" u="none" strike="noStrike" kern="1200" spc="0" baseline="0">
              <a:solidFill>
                <a:schemeClr val="tx1"/>
              </a:solidFill>
              <a:latin typeface="+mn-lt"/>
              <a:ea typeface="+mn-ea"/>
              <a:cs typeface="+mn-cs"/>
            </a:defRPr>
          </a:pPr>
          <a:endParaRPr lang="ja-JP"/>
        </a:p>
      </c:txPr>
    </c:title>
    <c:autoTitleDeleted val="0"/>
    <c:plotArea>
      <c:layout/>
      <c:barChart>
        <c:barDir val="col"/>
        <c:grouping val="clustered"/>
        <c:varyColors val="0"/>
        <c:ser>
          <c:idx val="0"/>
          <c:order val="0"/>
          <c:tx>
            <c:strRef>
              <c:f>Sheet1!$D$2</c:f>
              <c:strCache>
                <c:ptCount val="1"/>
                <c:pt idx="0">
                  <c:v>寄付額</c:v>
                </c:pt>
              </c:strCache>
            </c:strRef>
          </c:tx>
          <c:spPr>
            <a:solidFill>
              <a:schemeClr val="accent1"/>
            </a:solidFill>
            <a:ln>
              <a:noFill/>
            </a:ln>
            <a:effectLst/>
          </c:spPr>
          <c:invertIfNegative val="0"/>
          <c:cat>
            <c:numRef>
              <c:f>Sheet1!$C$3:$C$8</c:f>
              <c:numCache>
                <c:formatCode>General</c:formatCode>
                <c:ptCount val="6"/>
                <c:pt idx="0">
                  <c:v>2018</c:v>
                </c:pt>
                <c:pt idx="1">
                  <c:v>2019</c:v>
                </c:pt>
                <c:pt idx="2">
                  <c:v>2020</c:v>
                </c:pt>
                <c:pt idx="3">
                  <c:v>2021</c:v>
                </c:pt>
                <c:pt idx="4">
                  <c:v>2022</c:v>
                </c:pt>
                <c:pt idx="5">
                  <c:v>2023</c:v>
                </c:pt>
              </c:numCache>
            </c:numRef>
          </c:cat>
          <c:val>
            <c:numRef>
              <c:f>Sheet1!$D$3:$D$8</c:f>
              <c:numCache>
                <c:formatCode>General</c:formatCode>
                <c:ptCount val="6"/>
                <c:pt idx="0">
                  <c:v>192</c:v>
                </c:pt>
                <c:pt idx="1">
                  <c:v>210</c:v>
                </c:pt>
                <c:pt idx="2">
                  <c:v>224</c:v>
                </c:pt>
                <c:pt idx="3">
                  <c:v>237</c:v>
                </c:pt>
                <c:pt idx="4">
                  <c:v>334</c:v>
                </c:pt>
                <c:pt idx="5">
                  <c:v>307</c:v>
                </c:pt>
              </c:numCache>
            </c:numRef>
          </c:val>
          <c:extLst>
            <c:ext xmlns:c16="http://schemas.microsoft.com/office/drawing/2014/chart" uri="{C3380CC4-5D6E-409C-BE32-E72D297353CC}">
              <c16:uniqueId val="{00000000-2578-463A-9027-DFA8F6EF12B0}"/>
            </c:ext>
          </c:extLst>
        </c:ser>
        <c:dLbls>
          <c:showLegendKey val="0"/>
          <c:showVal val="0"/>
          <c:showCatName val="0"/>
          <c:showSerName val="0"/>
          <c:showPercent val="0"/>
          <c:showBubbleSize val="0"/>
        </c:dLbls>
        <c:gapWidth val="219"/>
        <c:overlap val="-27"/>
        <c:axId val="1772025296"/>
        <c:axId val="1772027792"/>
      </c:barChart>
      <c:lineChart>
        <c:grouping val="standard"/>
        <c:varyColors val="0"/>
        <c:ser>
          <c:idx val="1"/>
          <c:order val="1"/>
          <c:tx>
            <c:strRef>
              <c:f>Sheet1!$K$2</c:f>
              <c:strCache>
                <c:ptCount val="1"/>
                <c:pt idx="0">
                  <c:v>ユニセフ教育受講生徒</c:v>
                </c:pt>
              </c:strCache>
            </c:strRef>
          </c:tx>
          <c:spPr>
            <a:ln w="76200" cap="rnd">
              <a:solidFill>
                <a:schemeClr val="accent2"/>
              </a:solidFill>
              <a:round/>
            </a:ln>
            <a:effectLst/>
          </c:spPr>
          <c:marker>
            <c:symbol val="none"/>
          </c:marker>
          <c:val>
            <c:numRef>
              <c:f>Sheet1!$K$3:$K$8</c:f>
              <c:numCache>
                <c:formatCode>General</c:formatCode>
                <c:ptCount val="6"/>
                <c:pt idx="0">
                  <c:v>41624</c:v>
                </c:pt>
                <c:pt idx="1">
                  <c:v>42069</c:v>
                </c:pt>
                <c:pt idx="2">
                  <c:v>22495</c:v>
                </c:pt>
                <c:pt idx="3">
                  <c:v>32199</c:v>
                </c:pt>
                <c:pt idx="4">
                  <c:v>55458</c:v>
                </c:pt>
                <c:pt idx="5">
                  <c:v>39111</c:v>
                </c:pt>
              </c:numCache>
            </c:numRef>
          </c:val>
          <c:smooth val="0"/>
          <c:extLst>
            <c:ext xmlns:c16="http://schemas.microsoft.com/office/drawing/2014/chart" uri="{C3380CC4-5D6E-409C-BE32-E72D297353CC}">
              <c16:uniqueId val="{00000001-2578-463A-9027-DFA8F6EF12B0}"/>
            </c:ext>
          </c:extLst>
        </c:ser>
        <c:dLbls>
          <c:showLegendKey val="0"/>
          <c:showVal val="0"/>
          <c:showCatName val="0"/>
          <c:showSerName val="0"/>
          <c:showPercent val="0"/>
          <c:showBubbleSize val="0"/>
        </c:dLbls>
        <c:marker val="1"/>
        <c:smooth val="0"/>
        <c:axId val="1965055184"/>
        <c:axId val="1965054768"/>
      </c:lineChart>
      <c:catAx>
        <c:axId val="1772025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ja-JP"/>
          </a:p>
        </c:txPr>
        <c:crossAx val="1772027792"/>
        <c:crosses val="autoZero"/>
        <c:auto val="1"/>
        <c:lblAlgn val="ctr"/>
        <c:lblOffset val="100"/>
        <c:noMultiLvlLbl val="0"/>
      </c:catAx>
      <c:valAx>
        <c:axId val="17720277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solidFill>
                    <a:latin typeface="+mn-lt"/>
                    <a:ea typeface="+mn-ea"/>
                    <a:cs typeface="+mn-cs"/>
                  </a:defRPr>
                </a:pPr>
                <a:r>
                  <a:rPr lang="ja-JP" altLang="en-US" sz="2400">
                    <a:solidFill>
                      <a:schemeClr val="tx1"/>
                    </a:solidFill>
                  </a:rPr>
                  <a:t>寄付総額（億円）</a:t>
                </a:r>
              </a:p>
            </c:rich>
          </c:tx>
          <c:layout/>
          <c:overlay val="0"/>
          <c:spPr>
            <a:noFill/>
            <a:ln>
              <a:noFill/>
            </a:ln>
            <a:effectLst/>
          </c:spPr>
          <c:txPr>
            <a:bodyPr rot="-54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ja-JP"/>
          </a:p>
        </c:txPr>
        <c:crossAx val="1772025296"/>
        <c:crosses val="autoZero"/>
        <c:crossBetween val="between"/>
      </c:valAx>
      <c:valAx>
        <c:axId val="1965054768"/>
        <c:scaling>
          <c:orientation val="minMax"/>
        </c:scaling>
        <c:delete val="0"/>
        <c:axPos val="r"/>
        <c:title>
          <c:tx>
            <c:rich>
              <a:bodyPr rot="-5400000" spcFirstLastPara="1" vertOverflow="ellipsis" vert="horz" wrap="square" anchor="ctr" anchorCtr="1"/>
              <a:lstStyle/>
              <a:p>
                <a:pPr>
                  <a:defRPr sz="2400" b="0" i="0" u="none" strike="noStrike" kern="1200" baseline="0">
                    <a:solidFill>
                      <a:schemeClr val="tx1"/>
                    </a:solidFill>
                    <a:latin typeface="+mn-lt"/>
                    <a:ea typeface="+mn-ea"/>
                    <a:cs typeface="+mn-cs"/>
                  </a:defRPr>
                </a:pPr>
                <a:r>
                  <a:rPr lang="ja-JP" altLang="en-US" sz="2400">
                    <a:solidFill>
                      <a:schemeClr val="tx1"/>
                    </a:solidFill>
                  </a:rPr>
                  <a:t>ユニセフ教育受講生徒数（人）</a:t>
                </a:r>
              </a:p>
            </c:rich>
          </c:tx>
          <c:layout>
            <c:manualLayout>
              <c:xMode val="edge"/>
              <c:yMode val="edge"/>
              <c:x val="0.94078703703703703"/>
              <c:y val="0.11920036468351475"/>
            </c:manualLayout>
          </c:layout>
          <c:overlay val="0"/>
          <c:spPr>
            <a:noFill/>
            <a:ln>
              <a:noFill/>
            </a:ln>
            <a:effectLst/>
          </c:spPr>
          <c:txPr>
            <a:bodyPr rot="-54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ja-JP"/>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ja-JP"/>
          </a:p>
        </c:txPr>
        <c:crossAx val="1965055184"/>
        <c:crosses val="max"/>
        <c:crossBetween val="between"/>
      </c:valAx>
      <c:catAx>
        <c:axId val="1965055184"/>
        <c:scaling>
          <c:orientation val="minMax"/>
        </c:scaling>
        <c:delete val="1"/>
        <c:axPos val="b"/>
        <c:majorTickMark val="out"/>
        <c:minorTickMark val="none"/>
        <c:tickLblPos val="nextTo"/>
        <c:crossAx val="1965054768"/>
        <c:crosses val="autoZero"/>
        <c:auto val="1"/>
        <c:lblAlgn val="ctr"/>
        <c:lblOffset val="100"/>
        <c:noMultiLvlLbl val="0"/>
      </c:cat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2800" b="0" i="0" u="none" strike="noStrike" kern="1200" spc="0" baseline="0">
                <a:solidFill>
                  <a:schemeClr val="tx1"/>
                </a:solidFill>
                <a:latin typeface="+mn-lt"/>
                <a:ea typeface="+mn-ea"/>
                <a:cs typeface="+mn-cs"/>
              </a:defRPr>
            </a:pPr>
            <a:r>
              <a:rPr lang="ja-JP" altLang="ja-JP" sz="2800" b="1" i="0" baseline="0">
                <a:solidFill>
                  <a:schemeClr val="tx1"/>
                </a:solidFill>
                <a:effectLst/>
              </a:rPr>
              <a:t>寄付額と</a:t>
            </a:r>
            <a:r>
              <a:rPr lang="ja-JP" altLang="en-US" sz="2800" b="1" i="0" baseline="0">
                <a:solidFill>
                  <a:schemeClr val="tx1"/>
                </a:solidFill>
                <a:effectLst/>
              </a:rPr>
              <a:t>ユニセフ教育受講生徒数</a:t>
            </a:r>
            <a:r>
              <a:rPr lang="ja-JP" altLang="ja-JP" sz="2800" b="1" i="0" baseline="0">
                <a:solidFill>
                  <a:schemeClr val="tx1"/>
                </a:solidFill>
                <a:effectLst/>
              </a:rPr>
              <a:t>の推移</a:t>
            </a:r>
            <a:endParaRPr lang="ja-JP" altLang="ja-JP" sz="2800">
              <a:solidFill>
                <a:schemeClr val="tx1"/>
              </a:solidFill>
              <a:effectLst/>
            </a:endParaRPr>
          </a:p>
        </c:rich>
      </c:tx>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2800" b="0" i="0" u="none" strike="noStrike" kern="1200" spc="0" baseline="0">
              <a:solidFill>
                <a:schemeClr val="tx1"/>
              </a:solidFill>
              <a:latin typeface="+mn-lt"/>
              <a:ea typeface="+mn-ea"/>
              <a:cs typeface="+mn-cs"/>
            </a:defRPr>
          </a:pPr>
          <a:endParaRPr lang="ja-JP"/>
        </a:p>
      </c:txPr>
    </c:title>
    <c:autoTitleDeleted val="0"/>
    <c:plotArea>
      <c:layout/>
      <c:barChart>
        <c:barDir val="col"/>
        <c:grouping val="clustered"/>
        <c:varyColors val="0"/>
        <c:ser>
          <c:idx val="0"/>
          <c:order val="0"/>
          <c:tx>
            <c:strRef>
              <c:f>Sheet1!$D$2</c:f>
              <c:strCache>
                <c:ptCount val="1"/>
                <c:pt idx="0">
                  <c:v>寄付額</c:v>
                </c:pt>
              </c:strCache>
            </c:strRef>
          </c:tx>
          <c:spPr>
            <a:solidFill>
              <a:schemeClr val="accent1"/>
            </a:solidFill>
            <a:ln>
              <a:noFill/>
            </a:ln>
            <a:effectLst/>
          </c:spPr>
          <c:invertIfNegative val="0"/>
          <c:cat>
            <c:numRef>
              <c:f>Sheet1!$C$3:$C$8</c:f>
              <c:numCache>
                <c:formatCode>General</c:formatCode>
                <c:ptCount val="6"/>
                <c:pt idx="0">
                  <c:v>2018</c:v>
                </c:pt>
                <c:pt idx="1">
                  <c:v>2019</c:v>
                </c:pt>
                <c:pt idx="2">
                  <c:v>2020</c:v>
                </c:pt>
                <c:pt idx="3">
                  <c:v>2021</c:v>
                </c:pt>
                <c:pt idx="4">
                  <c:v>2022</c:v>
                </c:pt>
                <c:pt idx="5">
                  <c:v>2023</c:v>
                </c:pt>
              </c:numCache>
            </c:numRef>
          </c:cat>
          <c:val>
            <c:numRef>
              <c:f>Sheet1!$D$3:$D$8</c:f>
              <c:numCache>
                <c:formatCode>General</c:formatCode>
                <c:ptCount val="6"/>
                <c:pt idx="0">
                  <c:v>192</c:v>
                </c:pt>
                <c:pt idx="1">
                  <c:v>210</c:v>
                </c:pt>
                <c:pt idx="2">
                  <c:v>224</c:v>
                </c:pt>
                <c:pt idx="3">
                  <c:v>237</c:v>
                </c:pt>
                <c:pt idx="4">
                  <c:v>334</c:v>
                </c:pt>
                <c:pt idx="5">
                  <c:v>307</c:v>
                </c:pt>
              </c:numCache>
            </c:numRef>
          </c:val>
          <c:extLst>
            <c:ext xmlns:c16="http://schemas.microsoft.com/office/drawing/2014/chart" uri="{C3380CC4-5D6E-409C-BE32-E72D297353CC}">
              <c16:uniqueId val="{00000000-2578-463A-9027-DFA8F6EF12B0}"/>
            </c:ext>
          </c:extLst>
        </c:ser>
        <c:dLbls>
          <c:showLegendKey val="0"/>
          <c:showVal val="0"/>
          <c:showCatName val="0"/>
          <c:showSerName val="0"/>
          <c:showPercent val="0"/>
          <c:showBubbleSize val="0"/>
        </c:dLbls>
        <c:gapWidth val="219"/>
        <c:overlap val="-27"/>
        <c:axId val="1772025296"/>
        <c:axId val="1772027792"/>
      </c:barChart>
      <c:lineChart>
        <c:grouping val="standard"/>
        <c:varyColors val="0"/>
        <c:ser>
          <c:idx val="1"/>
          <c:order val="1"/>
          <c:tx>
            <c:strRef>
              <c:f>Sheet1!$K$2</c:f>
              <c:strCache>
                <c:ptCount val="1"/>
                <c:pt idx="0">
                  <c:v>ユニセフ教育受講生徒</c:v>
                </c:pt>
              </c:strCache>
            </c:strRef>
          </c:tx>
          <c:spPr>
            <a:ln w="76200" cap="rnd">
              <a:solidFill>
                <a:schemeClr val="accent2"/>
              </a:solidFill>
              <a:round/>
            </a:ln>
            <a:effectLst/>
          </c:spPr>
          <c:marker>
            <c:symbol val="none"/>
          </c:marker>
          <c:val>
            <c:numRef>
              <c:f>Sheet1!$K$3:$K$8</c:f>
              <c:numCache>
                <c:formatCode>General</c:formatCode>
                <c:ptCount val="6"/>
                <c:pt idx="0">
                  <c:v>41624</c:v>
                </c:pt>
                <c:pt idx="1">
                  <c:v>42069</c:v>
                </c:pt>
                <c:pt idx="2">
                  <c:v>22495</c:v>
                </c:pt>
                <c:pt idx="3">
                  <c:v>32199</c:v>
                </c:pt>
                <c:pt idx="4">
                  <c:v>55458</c:v>
                </c:pt>
                <c:pt idx="5">
                  <c:v>39111</c:v>
                </c:pt>
              </c:numCache>
            </c:numRef>
          </c:val>
          <c:smooth val="0"/>
          <c:extLst>
            <c:ext xmlns:c16="http://schemas.microsoft.com/office/drawing/2014/chart" uri="{C3380CC4-5D6E-409C-BE32-E72D297353CC}">
              <c16:uniqueId val="{00000001-2578-463A-9027-DFA8F6EF12B0}"/>
            </c:ext>
          </c:extLst>
        </c:ser>
        <c:dLbls>
          <c:showLegendKey val="0"/>
          <c:showVal val="0"/>
          <c:showCatName val="0"/>
          <c:showSerName val="0"/>
          <c:showPercent val="0"/>
          <c:showBubbleSize val="0"/>
        </c:dLbls>
        <c:marker val="1"/>
        <c:smooth val="0"/>
        <c:axId val="1965055184"/>
        <c:axId val="1965054768"/>
      </c:lineChart>
      <c:catAx>
        <c:axId val="1772025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ja-JP"/>
          </a:p>
        </c:txPr>
        <c:crossAx val="1772027792"/>
        <c:crosses val="autoZero"/>
        <c:auto val="1"/>
        <c:lblAlgn val="ctr"/>
        <c:lblOffset val="100"/>
        <c:noMultiLvlLbl val="0"/>
      </c:catAx>
      <c:valAx>
        <c:axId val="17720277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solidFill>
                    <a:latin typeface="+mn-lt"/>
                    <a:ea typeface="+mn-ea"/>
                    <a:cs typeface="+mn-cs"/>
                  </a:defRPr>
                </a:pPr>
                <a:r>
                  <a:rPr lang="ja-JP" altLang="en-US" sz="2400">
                    <a:solidFill>
                      <a:schemeClr val="tx1"/>
                    </a:solidFill>
                  </a:rPr>
                  <a:t>寄付総額（億円）</a:t>
                </a:r>
              </a:p>
            </c:rich>
          </c:tx>
          <c:layout/>
          <c:overlay val="0"/>
          <c:spPr>
            <a:noFill/>
            <a:ln>
              <a:noFill/>
            </a:ln>
            <a:effectLst/>
          </c:spPr>
          <c:txPr>
            <a:bodyPr rot="-54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ja-JP"/>
          </a:p>
        </c:txPr>
        <c:crossAx val="1772025296"/>
        <c:crosses val="autoZero"/>
        <c:crossBetween val="between"/>
      </c:valAx>
      <c:valAx>
        <c:axId val="1965054768"/>
        <c:scaling>
          <c:orientation val="minMax"/>
        </c:scaling>
        <c:delete val="0"/>
        <c:axPos val="r"/>
        <c:title>
          <c:tx>
            <c:rich>
              <a:bodyPr rot="-5400000" spcFirstLastPara="1" vertOverflow="ellipsis" vert="horz" wrap="square" anchor="ctr" anchorCtr="1"/>
              <a:lstStyle/>
              <a:p>
                <a:pPr>
                  <a:defRPr sz="2400" b="0" i="0" u="none" strike="noStrike" kern="1200" baseline="0">
                    <a:solidFill>
                      <a:schemeClr val="tx1"/>
                    </a:solidFill>
                    <a:latin typeface="+mn-lt"/>
                    <a:ea typeface="+mn-ea"/>
                    <a:cs typeface="+mn-cs"/>
                  </a:defRPr>
                </a:pPr>
                <a:r>
                  <a:rPr lang="ja-JP" altLang="en-US" sz="2400">
                    <a:solidFill>
                      <a:schemeClr val="tx1"/>
                    </a:solidFill>
                  </a:rPr>
                  <a:t>ユニセフ教育受講生徒数（人）</a:t>
                </a:r>
              </a:p>
            </c:rich>
          </c:tx>
          <c:layout>
            <c:manualLayout>
              <c:xMode val="edge"/>
              <c:yMode val="edge"/>
              <c:x val="0.94078703703703703"/>
              <c:y val="0.11920036468351475"/>
            </c:manualLayout>
          </c:layout>
          <c:overlay val="0"/>
          <c:spPr>
            <a:noFill/>
            <a:ln>
              <a:noFill/>
            </a:ln>
            <a:effectLst/>
          </c:spPr>
          <c:txPr>
            <a:bodyPr rot="-54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ja-JP"/>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ja-JP"/>
          </a:p>
        </c:txPr>
        <c:crossAx val="1965055184"/>
        <c:crosses val="max"/>
        <c:crossBetween val="between"/>
      </c:valAx>
      <c:catAx>
        <c:axId val="1965055184"/>
        <c:scaling>
          <c:orientation val="minMax"/>
        </c:scaling>
        <c:delete val="1"/>
        <c:axPos val="b"/>
        <c:majorTickMark val="out"/>
        <c:minorTickMark val="none"/>
        <c:tickLblPos val="nextTo"/>
        <c:crossAx val="1965054768"/>
        <c:crosses val="autoZero"/>
        <c:auto val="1"/>
        <c:lblAlgn val="ctr"/>
        <c:lblOffset val="100"/>
        <c:noMultiLvlLbl val="0"/>
      </c:cat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ja-JP"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r>
              <a:rPr lang="ja-JP" altLang="en-US" sz="1200" b="0" dirty="0" smtClean="0">
                <a:solidFill>
                  <a:schemeClr val="tx1"/>
                </a:solidFill>
              </a:rPr>
              <a:t>寄付額と広報活動の関係として、このデータから考えられること</a:t>
            </a:r>
          </a:p>
        </p:txBody>
      </p:sp>
      <p:sp>
        <p:nvSpPr>
          <p:cNvPr id="187" name="Google Shape;18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10</a:t>
            </a:fld>
            <a:endParaRPr/>
          </a:p>
        </p:txBody>
      </p:sp>
    </p:spTree>
    <p:extLst>
      <p:ext uri="{BB962C8B-B14F-4D97-AF65-F5344CB8AC3E}">
        <p14:creationId xmlns:p14="http://schemas.microsoft.com/office/powerpoint/2010/main" val="20081421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r>
              <a:rPr lang="ja-JP" altLang="en-US" sz="1200" b="0" dirty="0" smtClean="0">
                <a:solidFill>
                  <a:schemeClr val="tx1"/>
                </a:solidFill>
              </a:rPr>
              <a:t>相関がなくはないが、これだけでは仮説立証とまでは言えない。</a:t>
            </a:r>
            <a:endParaRPr lang="en-US" altLang="ja-JP" sz="1200" b="0" dirty="0" smtClean="0">
              <a:solidFill>
                <a:schemeClr val="tx1"/>
              </a:solidFill>
            </a:endParaRPr>
          </a:p>
          <a:p>
            <a:pPr marL="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r>
              <a:rPr lang="ja-JP" altLang="en-US" sz="1200" b="0" dirty="0" smtClean="0">
                <a:solidFill>
                  <a:schemeClr val="tx1"/>
                </a:solidFill>
              </a:rPr>
              <a:t>実際の研究ではさらにデータを集め、深い分析が必要。</a:t>
            </a:r>
          </a:p>
        </p:txBody>
      </p:sp>
      <p:sp>
        <p:nvSpPr>
          <p:cNvPr id="187" name="Google Shape;18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11</a:t>
            </a:fld>
            <a:endParaRPr/>
          </a:p>
        </p:txBody>
      </p:sp>
    </p:spTree>
    <p:extLst>
      <p:ext uri="{BB962C8B-B14F-4D97-AF65-F5344CB8AC3E}">
        <p14:creationId xmlns:p14="http://schemas.microsoft.com/office/powerpoint/2010/main" val="4330565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r>
              <a:rPr lang="ja-JP" altLang="en-US" sz="1200" b="0" dirty="0" smtClean="0">
                <a:solidFill>
                  <a:schemeClr val="tx1"/>
                </a:solidFill>
              </a:rPr>
              <a:t>例えば、追加のデータとして寄付</a:t>
            </a:r>
            <a:r>
              <a:rPr lang="ja-JP" altLang="en-US" sz="1200" b="0" dirty="0" smtClean="0">
                <a:solidFill>
                  <a:schemeClr val="tx1"/>
                </a:solidFill>
              </a:rPr>
              <a:t>額</a:t>
            </a:r>
            <a:r>
              <a:rPr lang="ja-JP" altLang="en-US" sz="1200" b="0" dirty="0" smtClean="0">
                <a:solidFill>
                  <a:schemeClr val="tx1"/>
                </a:solidFill>
              </a:rPr>
              <a:t>とユニセフ教育受講生徒数（学生への広報活動）の関係を調べると、</a:t>
            </a:r>
            <a:r>
              <a:rPr lang="ja-JP" altLang="en-US" sz="1200" b="0" dirty="0" smtClean="0">
                <a:solidFill>
                  <a:schemeClr val="dk1"/>
                </a:solidFill>
              </a:rPr>
              <a:t>グラフ</a:t>
            </a:r>
            <a:r>
              <a:rPr lang="ja-JP" altLang="en-US" sz="1200" b="0" dirty="0" smtClean="0">
                <a:solidFill>
                  <a:schemeClr val="dk1"/>
                </a:solidFill>
              </a:rPr>
              <a:t>のようになる。</a:t>
            </a:r>
            <a:endParaRPr lang="ja-JP" altLang="en-US" sz="1200" b="0" dirty="0" smtClean="0">
              <a:solidFill>
                <a:schemeClr val="tx1"/>
              </a:solidFill>
            </a:endParaRPr>
          </a:p>
        </p:txBody>
      </p:sp>
      <p:sp>
        <p:nvSpPr>
          <p:cNvPr id="187" name="Google Shape;18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12</a:t>
            </a:fld>
            <a:endParaRPr/>
          </a:p>
        </p:txBody>
      </p:sp>
    </p:spTree>
    <p:extLst>
      <p:ext uri="{BB962C8B-B14F-4D97-AF65-F5344CB8AC3E}">
        <p14:creationId xmlns:p14="http://schemas.microsoft.com/office/powerpoint/2010/main" val="33608222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r>
              <a:rPr lang="ja-JP" altLang="en-US" sz="1200" b="0" dirty="0" smtClean="0">
                <a:solidFill>
                  <a:schemeClr val="tx1"/>
                </a:solidFill>
              </a:rPr>
              <a:t>自身の主張を検証するためにさらに深く掘り下げる。このデータ収集と分析が重要かつ多くの労力を要する。</a:t>
            </a:r>
            <a:endParaRPr lang="en-US" altLang="ja-JP" sz="1200" b="0" dirty="0" smtClean="0">
              <a:solidFill>
                <a:schemeClr val="tx1"/>
              </a:solidFill>
            </a:endParaRPr>
          </a:p>
          <a:p>
            <a:pPr marL="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r>
              <a:rPr lang="ja-JP" altLang="en-US" sz="1200" b="0" dirty="0" smtClean="0">
                <a:solidFill>
                  <a:schemeClr val="tx1"/>
                </a:solidFill>
              </a:rPr>
              <a:t>ちなみに、自身の仮説は間違っていてもよい。</a:t>
            </a:r>
            <a:r>
              <a:rPr kumimoji="1" lang="ja-JP" altLang="en-US" sz="1200" dirty="0" smtClean="0">
                <a:solidFill>
                  <a:schemeClr val="tx1"/>
                </a:solidFill>
              </a:rPr>
              <a:t>「仮説が正しくない」と明らかにできれば研究として大成功。</a:t>
            </a:r>
            <a:endParaRPr kumimoji="1" lang="en-US" altLang="ja-JP" sz="1200" dirty="0" smtClean="0">
              <a:solidFill>
                <a:schemeClr val="tx1"/>
              </a:solidFill>
            </a:endParaRPr>
          </a:p>
        </p:txBody>
      </p:sp>
      <p:sp>
        <p:nvSpPr>
          <p:cNvPr id="187" name="Google Shape;18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13</a:t>
            </a:fld>
            <a:endParaRPr/>
          </a:p>
        </p:txBody>
      </p:sp>
    </p:spTree>
    <p:extLst>
      <p:ext uri="{BB962C8B-B14F-4D97-AF65-F5344CB8AC3E}">
        <p14:creationId xmlns:p14="http://schemas.microsoft.com/office/powerpoint/2010/main" val="42654149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ja-JP" altLang="en-US" dirty="0" smtClean="0"/>
              <a:t>このように、直接的に</a:t>
            </a:r>
            <a:r>
              <a:rPr lang="en-US" altLang="ja-JP" dirty="0" smtClean="0"/>
              <a:t>SDGs</a:t>
            </a:r>
            <a:r>
              <a:rPr lang="ja-JP" altLang="en-US" dirty="0" smtClean="0"/>
              <a:t>の解決に繋がるものではなくとも、細かなターゲット達成に向けた方法の１つについて検証すれば</a:t>
            </a:r>
            <a:r>
              <a:rPr lang="en-US" altLang="ja-JP" dirty="0" smtClean="0"/>
              <a:t>OK</a:t>
            </a:r>
            <a:r>
              <a:rPr lang="ja-JP" altLang="en-US" dirty="0" err="1" smtClean="0"/>
              <a:t>。</a:t>
            </a:r>
            <a:endParaRPr lang="ja-JP" altLang="en-US" dirty="0" smtClean="0"/>
          </a:p>
          <a:p>
            <a:pPr marL="0" lvl="0" indent="0" algn="l" rtl="0">
              <a:spcBef>
                <a:spcPts val="0"/>
              </a:spcBef>
              <a:spcAft>
                <a:spcPts val="0"/>
              </a:spcAft>
              <a:buNone/>
            </a:pPr>
            <a:r>
              <a:rPr lang="ja-JP" altLang="en-US" dirty="0" smtClean="0"/>
              <a:t>繰り返しになるが、今回の研究の目標は、「この研究を通じて</a:t>
            </a:r>
            <a:r>
              <a:rPr lang="en-US" altLang="ja-JP" dirty="0" smtClean="0"/>
              <a:t>SDGs</a:t>
            </a:r>
            <a:r>
              <a:rPr lang="ja-JP" altLang="en-US" dirty="0" smtClean="0"/>
              <a:t>の課題を解決する」ことではなく、解決のための仮説を立案し、「ここで立てる仮説の実現可能性を探る」ことです。</a:t>
            </a:r>
          </a:p>
        </p:txBody>
      </p:sp>
      <p:sp>
        <p:nvSpPr>
          <p:cNvPr id="118" name="Google Shape;11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29708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0" name="Google Shape;560;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15</a:t>
            </a:fld>
            <a:endParaRPr/>
          </a:p>
        </p:txBody>
      </p:sp>
    </p:spTree>
    <p:extLst>
      <p:ext uri="{BB962C8B-B14F-4D97-AF65-F5344CB8AC3E}">
        <p14:creationId xmlns:p14="http://schemas.microsoft.com/office/powerpoint/2010/main" val="19031146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1" name="Google Shape;611;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2" name="Google Shape;612;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16</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lvl="0"/>
            <a:r>
              <a:rPr lang="ja-JP" altLang="en-US" dirty="0" smtClean="0"/>
              <a:t>あなたの今回の研究だけですべての課題が解決されるかというと、それは現実的ではありません。</a:t>
            </a:r>
          </a:p>
          <a:p>
            <a:endParaRPr dirty="0"/>
          </a:p>
        </p:txBody>
      </p:sp>
      <p:sp>
        <p:nvSpPr>
          <p:cNvPr id="118" name="Google Shape;11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2208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ja-JP" altLang="en-US" dirty="0" smtClean="0"/>
              <a:t>今回の研究の目標は、「この研究を通じて</a:t>
            </a:r>
            <a:r>
              <a:rPr lang="en-US" altLang="ja-JP" dirty="0" smtClean="0"/>
              <a:t>SDGs</a:t>
            </a:r>
            <a:r>
              <a:rPr lang="ja-JP" altLang="en-US" dirty="0" smtClean="0"/>
              <a:t>の課題を解決する」ことではなく、解決のための仮説を立案し、「ここで立てる仮説の実現可能性を探る」ことです。</a:t>
            </a:r>
          </a:p>
        </p:txBody>
      </p:sp>
      <p:sp>
        <p:nvSpPr>
          <p:cNvPr id="118" name="Google Shape;11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84209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ja-JP" altLang="en-US" dirty="0" smtClean="0"/>
              <a:t>例えば「２　飢餓をゼロに」の中にも「全文」や細かな「ターゲット」などがあります。</a:t>
            </a:r>
            <a:endParaRPr lang="en-US" altLang="ja-JP" dirty="0" smtClean="0"/>
          </a:p>
          <a:p>
            <a:pPr marL="0" lvl="0" indent="0" algn="l" rtl="0">
              <a:spcBef>
                <a:spcPts val="0"/>
              </a:spcBef>
              <a:spcAft>
                <a:spcPts val="0"/>
              </a:spcAft>
              <a:buNone/>
            </a:pPr>
            <a:r>
              <a:rPr lang="ja-JP" altLang="en-US" dirty="0" smtClean="0"/>
              <a:t>１つの目標を掘り下げていって、ターゲットの中身にも注目する</a:t>
            </a:r>
            <a:endParaRPr dirty="0"/>
          </a:p>
        </p:txBody>
      </p:sp>
      <p:sp>
        <p:nvSpPr>
          <p:cNvPr id="124" name="Google Shape;12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ja-JP" altLang="en-US" dirty="0" smtClean="0"/>
              <a:t>前回の授業でやったように、メインキーワードを選びます。</a:t>
            </a:r>
            <a:endParaRPr dirty="0"/>
          </a:p>
        </p:txBody>
      </p:sp>
      <p:sp>
        <p:nvSpPr>
          <p:cNvPr id="134" name="Google Shape;13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ja-JP" altLang="en-US" dirty="0" smtClean="0"/>
              <a:t>「あらゆる形態の栄養不良」を解決するには、いろいろな方法があります。そのうちの一つに焦点を当て、さらに細かく研究対象を絞っていきます。</a:t>
            </a:r>
            <a:endParaRPr dirty="0"/>
          </a:p>
        </p:txBody>
      </p:sp>
      <p:sp>
        <p:nvSpPr>
          <p:cNvPr id="187" name="Google Shape;18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endParaRPr dirty="0"/>
          </a:p>
        </p:txBody>
      </p:sp>
      <p:sp>
        <p:nvSpPr>
          <p:cNvPr id="187" name="Google Shape;18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8</a:t>
            </a:fld>
            <a:endParaRPr/>
          </a:p>
        </p:txBody>
      </p:sp>
    </p:spTree>
    <p:extLst>
      <p:ext uri="{BB962C8B-B14F-4D97-AF65-F5344CB8AC3E}">
        <p14:creationId xmlns:p14="http://schemas.microsoft.com/office/powerpoint/2010/main" val="5371493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r>
              <a:rPr lang="ja-JP" altLang="en-US" sz="1200" b="0" dirty="0" smtClean="0">
                <a:solidFill>
                  <a:schemeClr val="tx1"/>
                </a:solidFill>
              </a:rPr>
              <a:t>日本のユニセフへの寄付額と広報活動の回数の推移を調べる</a:t>
            </a:r>
            <a:r>
              <a:rPr lang="ja-JP" altLang="en-US" sz="1200" b="0" dirty="0" smtClean="0">
                <a:solidFill>
                  <a:schemeClr val="dk1"/>
                </a:solidFill>
              </a:rPr>
              <a:t>とグラフのようになる。</a:t>
            </a:r>
            <a:endParaRPr lang="ja-JP" altLang="en-US" sz="1200" b="0" dirty="0" smtClean="0">
              <a:solidFill>
                <a:schemeClr val="tx1"/>
              </a:solidFill>
            </a:endParaRPr>
          </a:p>
        </p:txBody>
      </p:sp>
      <p:sp>
        <p:nvSpPr>
          <p:cNvPr id="187" name="Google Shape;18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9</a:t>
            </a:fld>
            <a:endParaRPr/>
          </a:p>
        </p:txBody>
      </p:sp>
    </p:spTree>
    <p:extLst>
      <p:ext uri="{BB962C8B-B14F-4D97-AF65-F5344CB8AC3E}">
        <p14:creationId xmlns:p14="http://schemas.microsoft.com/office/powerpoint/2010/main" val="3754204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タイトル スライド" type="title">
  <p:cSld name="TITLE">
    <p:spTree>
      <p:nvGrpSpPr>
        <p:cNvPr id="1" name="Shape 15"/>
        <p:cNvGrpSpPr/>
        <p:nvPr/>
      </p:nvGrpSpPr>
      <p:grpSpPr>
        <a:xfrm>
          <a:off x="0" y="0"/>
          <a:ext cx="0" cy="0"/>
          <a:chOff x="0" y="0"/>
          <a:chExt cx="0" cy="0"/>
        </a:xfrm>
      </p:grpSpPr>
      <p:sp>
        <p:nvSpPr>
          <p:cNvPr id="16" name="Google Shape;16;p4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4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タイトルと縦書きテキスト" type="vertTx">
  <p:cSld name="VERTICAL_TEXT">
    <p:spTree>
      <p:nvGrpSpPr>
        <p:cNvPr id="1" name="Shape 72"/>
        <p:cNvGrpSpPr/>
        <p:nvPr/>
      </p:nvGrpSpPr>
      <p:grpSpPr>
        <a:xfrm>
          <a:off x="0" y="0"/>
          <a:ext cx="0" cy="0"/>
          <a:chOff x="0" y="0"/>
          <a:chExt cx="0" cy="0"/>
        </a:xfrm>
      </p:grpSpPr>
      <p:sp>
        <p:nvSpPr>
          <p:cNvPr id="73" name="Google Shape;73;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5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縦書きタイトルと縦書きテキスト" type="vertTitleAndTx">
  <p:cSld name="VERTICAL_TITLE_AND_VERTICAL_TEXT">
    <p:spTree>
      <p:nvGrpSpPr>
        <p:cNvPr id="1" name="Shape 78"/>
        <p:cNvGrpSpPr/>
        <p:nvPr/>
      </p:nvGrpSpPr>
      <p:grpSpPr>
        <a:xfrm>
          <a:off x="0" y="0"/>
          <a:ext cx="0" cy="0"/>
          <a:chOff x="0" y="0"/>
          <a:chExt cx="0" cy="0"/>
        </a:xfrm>
      </p:grpSpPr>
      <p:sp>
        <p:nvSpPr>
          <p:cNvPr id="79" name="Google Shape;79;p5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5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タイトルとコンテンツ" type="obj">
  <p:cSld name="OBJECT">
    <p:spTree>
      <p:nvGrpSpPr>
        <p:cNvPr id="1" name="Shape 21"/>
        <p:cNvGrpSpPr/>
        <p:nvPr/>
      </p:nvGrpSpPr>
      <p:grpSpPr>
        <a:xfrm>
          <a:off x="0" y="0"/>
          <a:ext cx="0" cy="0"/>
          <a:chOff x="0" y="0"/>
          <a:chExt cx="0" cy="0"/>
        </a:xfrm>
      </p:grpSpPr>
      <p:sp>
        <p:nvSpPr>
          <p:cNvPr id="22" name="Google Shape;22;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セクション ヘッダー" type="secHead">
  <p:cSld name="SECTION_HEADER">
    <p:spTree>
      <p:nvGrpSpPr>
        <p:cNvPr id="1" name="Shape 27"/>
        <p:cNvGrpSpPr/>
        <p:nvPr/>
      </p:nvGrpSpPr>
      <p:grpSpPr>
        <a:xfrm>
          <a:off x="0" y="0"/>
          <a:ext cx="0" cy="0"/>
          <a:chOff x="0" y="0"/>
          <a:chExt cx="0" cy="0"/>
        </a:xfrm>
      </p:grpSpPr>
      <p:sp>
        <p:nvSpPr>
          <p:cNvPr id="28" name="Google Shape;28;p4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 段組" type="twoObj">
  <p:cSld name="TWO_OBJECTS">
    <p:spTree>
      <p:nvGrpSpPr>
        <p:cNvPr id="1" name="Shape 33"/>
        <p:cNvGrpSpPr/>
        <p:nvPr/>
      </p:nvGrpSpPr>
      <p:grpSpPr>
        <a:xfrm>
          <a:off x="0" y="0"/>
          <a:ext cx="0" cy="0"/>
          <a:chOff x="0" y="0"/>
          <a:chExt cx="0" cy="0"/>
        </a:xfrm>
      </p:grpSpPr>
      <p:sp>
        <p:nvSpPr>
          <p:cNvPr id="34" name="Google Shape;34;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4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4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比較" type="twoTxTwoObj">
  <p:cSld name="TWO_OBJECTS_WITH_TEXT">
    <p:spTree>
      <p:nvGrpSpPr>
        <p:cNvPr id="1" name="Shape 40"/>
        <p:cNvGrpSpPr/>
        <p:nvPr/>
      </p:nvGrpSpPr>
      <p:grpSpPr>
        <a:xfrm>
          <a:off x="0" y="0"/>
          <a:ext cx="0" cy="0"/>
          <a:chOff x="0" y="0"/>
          <a:chExt cx="0" cy="0"/>
        </a:xfrm>
      </p:grpSpPr>
      <p:sp>
        <p:nvSpPr>
          <p:cNvPr id="41" name="Google Shape;41;p4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4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タイトルのみ" type="titleOnly">
  <p:cSld name="TITLE_ONLY">
    <p:spTree>
      <p:nvGrpSpPr>
        <p:cNvPr id="1" name="Shape 49"/>
        <p:cNvGrpSpPr/>
        <p:nvPr/>
      </p:nvGrpSpPr>
      <p:grpSpPr>
        <a:xfrm>
          <a:off x="0" y="0"/>
          <a:ext cx="0" cy="0"/>
          <a:chOff x="0" y="0"/>
          <a:chExt cx="0" cy="0"/>
        </a:xfrm>
      </p:grpSpPr>
      <p:sp>
        <p:nvSpPr>
          <p:cNvPr id="50" name="Google Shape;50;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54"/>
        <p:cNvGrpSpPr/>
        <p:nvPr/>
      </p:nvGrpSpPr>
      <p:grpSpPr>
        <a:xfrm>
          <a:off x="0" y="0"/>
          <a:ext cx="0" cy="0"/>
          <a:chOff x="0" y="0"/>
          <a:chExt cx="0" cy="0"/>
        </a:xfrm>
      </p:grpSpPr>
      <p:sp>
        <p:nvSpPr>
          <p:cNvPr id="55" name="Google Shape;55;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キャプション付きのコンテンツ" type="objTx">
  <p:cSld name="OBJECT_WITH_CAPTION_TEXT">
    <p:spTree>
      <p:nvGrpSpPr>
        <p:cNvPr id="1" name="Shape 58"/>
        <p:cNvGrpSpPr/>
        <p:nvPr/>
      </p:nvGrpSpPr>
      <p:grpSpPr>
        <a:xfrm>
          <a:off x="0" y="0"/>
          <a:ext cx="0" cy="0"/>
          <a:chOff x="0" y="0"/>
          <a:chExt cx="0" cy="0"/>
        </a:xfrm>
      </p:grpSpPr>
      <p:sp>
        <p:nvSpPr>
          <p:cNvPr id="59" name="Google Shape;59;p4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4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4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キャプション付きの図" type="picTx">
  <p:cSld name="PICTURE_WITH_CAPTION_TEXT">
    <p:spTree>
      <p:nvGrpSpPr>
        <p:cNvPr id="1" name="Shape 65"/>
        <p:cNvGrpSpPr/>
        <p:nvPr/>
      </p:nvGrpSpPr>
      <p:grpSpPr>
        <a:xfrm>
          <a:off x="0" y="0"/>
          <a:ext cx="0" cy="0"/>
          <a:chOff x="0" y="0"/>
          <a:chExt cx="0" cy="0"/>
        </a:xfrm>
      </p:grpSpPr>
      <p:sp>
        <p:nvSpPr>
          <p:cNvPr id="66" name="Google Shape;66;p5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50"/>
          <p:cNvSpPr>
            <a:spLocks noGrp="1"/>
          </p:cNvSpPr>
          <p:nvPr>
            <p:ph type="pic" idx="2"/>
          </p:nvPr>
        </p:nvSpPr>
        <p:spPr>
          <a:xfrm>
            <a:off x="5183188" y="987425"/>
            <a:ext cx="6172200" cy="4873625"/>
          </a:xfrm>
          <a:prstGeom prst="rect">
            <a:avLst/>
          </a:prstGeom>
          <a:noFill/>
          <a:ln>
            <a:noFill/>
          </a:ln>
        </p:spPr>
      </p:sp>
      <p:sp>
        <p:nvSpPr>
          <p:cNvPr id="68" name="Google Shape;68;p5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E4E79"/>
        </a:solidFill>
        <a:effectLst/>
      </p:bgPr>
    </p:bg>
    <p:spTree>
      <p:nvGrpSpPr>
        <p:cNvPr id="1" name="Shape 88"/>
        <p:cNvGrpSpPr/>
        <p:nvPr/>
      </p:nvGrpSpPr>
      <p:grpSpPr>
        <a:xfrm>
          <a:off x="0" y="0"/>
          <a:ext cx="0" cy="0"/>
          <a:chOff x="0" y="0"/>
          <a:chExt cx="0" cy="0"/>
        </a:xfrm>
      </p:grpSpPr>
      <p:pic>
        <p:nvPicPr>
          <p:cNvPr id="89" name="Google Shape;89;p1" descr="クリップボード"/>
          <p:cNvPicPr preferRelativeResize="0"/>
          <p:nvPr/>
        </p:nvPicPr>
        <p:blipFill rotWithShape="1">
          <a:blip r:embed="rId3">
            <a:alphaModFix/>
          </a:blip>
          <a:srcRect/>
          <a:stretch/>
        </p:blipFill>
        <p:spPr>
          <a:xfrm rot="631394">
            <a:off x="3790715" y="4482751"/>
            <a:ext cx="3194131" cy="3194131"/>
          </a:xfrm>
          <a:prstGeom prst="rect">
            <a:avLst/>
          </a:prstGeom>
          <a:noFill/>
          <a:ln>
            <a:noFill/>
          </a:ln>
        </p:spPr>
      </p:pic>
      <p:pic>
        <p:nvPicPr>
          <p:cNvPr id="90" name="Google Shape;90;p1" descr="顕微鏡"/>
          <p:cNvPicPr preferRelativeResize="0"/>
          <p:nvPr/>
        </p:nvPicPr>
        <p:blipFill rotWithShape="1">
          <a:blip r:embed="rId4">
            <a:alphaModFix/>
          </a:blip>
          <a:srcRect/>
          <a:stretch/>
        </p:blipFill>
        <p:spPr>
          <a:xfrm rot="1338607" flipH="1">
            <a:off x="-587261" y="1663257"/>
            <a:ext cx="2684499" cy="2684499"/>
          </a:xfrm>
          <a:prstGeom prst="rect">
            <a:avLst/>
          </a:prstGeom>
          <a:noFill/>
          <a:ln>
            <a:noFill/>
          </a:ln>
        </p:spPr>
      </p:pic>
      <p:sp>
        <p:nvSpPr>
          <p:cNvPr id="91" name="Google Shape;91;p1"/>
          <p:cNvSpPr txBox="1">
            <a:spLocks noGrp="1"/>
          </p:cNvSpPr>
          <p:nvPr>
            <p:ph type="subTitle" idx="1"/>
          </p:nvPr>
        </p:nvSpPr>
        <p:spPr>
          <a:xfrm>
            <a:off x="1524000" y="3331882"/>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2800"/>
              <a:buNone/>
            </a:pPr>
            <a:r>
              <a:rPr lang="ja-JP" sz="2800">
                <a:solidFill>
                  <a:schemeClr val="lt1"/>
                </a:solidFill>
                <a:latin typeface="Arial"/>
                <a:ea typeface="Arial"/>
                <a:cs typeface="Arial"/>
                <a:sym typeface="Arial"/>
              </a:rPr>
              <a:t>課題研究基礎</a:t>
            </a:r>
            <a:endParaRPr sz="2800">
              <a:solidFill>
                <a:schemeClr val="lt1"/>
              </a:solidFill>
            </a:endParaRPr>
          </a:p>
        </p:txBody>
      </p:sp>
      <p:cxnSp>
        <p:nvCxnSpPr>
          <p:cNvPr id="92" name="Google Shape;92;p1"/>
          <p:cNvCxnSpPr/>
          <p:nvPr/>
        </p:nvCxnSpPr>
        <p:spPr>
          <a:xfrm>
            <a:off x="3579677" y="3278339"/>
            <a:ext cx="4914900" cy="0"/>
          </a:xfrm>
          <a:prstGeom prst="straightConnector1">
            <a:avLst/>
          </a:prstGeom>
          <a:noFill/>
          <a:ln w="19050" cap="flat" cmpd="sng">
            <a:solidFill>
              <a:schemeClr val="lt1"/>
            </a:solidFill>
            <a:prstDash val="solid"/>
            <a:miter lim="800000"/>
            <a:headEnd type="none" w="sm" len="sm"/>
            <a:tailEnd type="none" w="sm" len="sm"/>
          </a:ln>
        </p:spPr>
      </p:cxnSp>
      <p:pic>
        <p:nvPicPr>
          <p:cNvPr id="93" name="Google Shape;93;p1" descr="ビーカー"/>
          <p:cNvPicPr preferRelativeResize="0"/>
          <p:nvPr/>
        </p:nvPicPr>
        <p:blipFill rotWithShape="1">
          <a:blip r:embed="rId5">
            <a:alphaModFix/>
          </a:blip>
          <a:srcRect/>
          <a:stretch/>
        </p:blipFill>
        <p:spPr>
          <a:xfrm rot="1213697">
            <a:off x="-491837" y="3688628"/>
            <a:ext cx="3245427" cy="3245427"/>
          </a:xfrm>
          <a:prstGeom prst="rect">
            <a:avLst/>
          </a:prstGeom>
          <a:noFill/>
          <a:ln>
            <a:noFill/>
          </a:ln>
        </p:spPr>
      </p:pic>
      <p:pic>
        <p:nvPicPr>
          <p:cNvPr id="94" name="Google Shape;94;p1" descr="フラスコ"/>
          <p:cNvPicPr preferRelativeResize="0"/>
          <p:nvPr/>
        </p:nvPicPr>
        <p:blipFill rotWithShape="1">
          <a:blip r:embed="rId6">
            <a:alphaModFix/>
          </a:blip>
          <a:srcRect/>
          <a:stretch/>
        </p:blipFill>
        <p:spPr>
          <a:xfrm rot="-1148875">
            <a:off x="9221595" y="1211022"/>
            <a:ext cx="3005286" cy="3005286"/>
          </a:xfrm>
          <a:prstGeom prst="rect">
            <a:avLst/>
          </a:prstGeom>
          <a:noFill/>
          <a:ln>
            <a:noFill/>
          </a:ln>
        </p:spPr>
      </p:pic>
      <p:pic>
        <p:nvPicPr>
          <p:cNvPr id="95" name="Google Shape;95;p1" descr="試験管"/>
          <p:cNvPicPr preferRelativeResize="0"/>
          <p:nvPr/>
        </p:nvPicPr>
        <p:blipFill rotWithShape="1">
          <a:blip r:embed="rId7">
            <a:alphaModFix/>
          </a:blip>
          <a:srcRect/>
          <a:stretch/>
        </p:blipFill>
        <p:spPr>
          <a:xfrm rot="-521031">
            <a:off x="1920309" y="4797205"/>
            <a:ext cx="2453456" cy="2453456"/>
          </a:xfrm>
          <a:prstGeom prst="rect">
            <a:avLst/>
          </a:prstGeom>
          <a:noFill/>
          <a:ln>
            <a:noFill/>
          </a:ln>
        </p:spPr>
      </p:pic>
      <p:pic>
        <p:nvPicPr>
          <p:cNvPr id="96" name="Google Shape;96;p1" descr="定規"/>
          <p:cNvPicPr preferRelativeResize="0"/>
          <p:nvPr/>
        </p:nvPicPr>
        <p:blipFill rotWithShape="1">
          <a:blip r:embed="rId8">
            <a:alphaModFix/>
          </a:blip>
          <a:srcRect/>
          <a:stretch/>
        </p:blipFill>
        <p:spPr>
          <a:xfrm rot="-2710505">
            <a:off x="10171718" y="145767"/>
            <a:ext cx="1574403" cy="1574403"/>
          </a:xfrm>
          <a:prstGeom prst="rect">
            <a:avLst/>
          </a:prstGeom>
          <a:noFill/>
          <a:ln>
            <a:noFill/>
          </a:ln>
        </p:spPr>
      </p:pic>
      <p:pic>
        <p:nvPicPr>
          <p:cNvPr id="97" name="Google Shape;97;p1" descr="鉛筆"/>
          <p:cNvPicPr preferRelativeResize="0"/>
          <p:nvPr/>
        </p:nvPicPr>
        <p:blipFill rotWithShape="1">
          <a:blip r:embed="rId9">
            <a:alphaModFix/>
          </a:blip>
          <a:srcRect/>
          <a:stretch/>
        </p:blipFill>
        <p:spPr>
          <a:xfrm rot="-1079210">
            <a:off x="10917677" y="783939"/>
            <a:ext cx="1488402" cy="1488402"/>
          </a:xfrm>
          <a:prstGeom prst="rect">
            <a:avLst/>
          </a:prstGeom>
          <a:noFill/>
          <a:ln>
            <a:noFill/>
          </a:ln>
        </p:spPr>
      </p:pic>
      <p:sp>
        <p:nvSpPr>
          <p:cNvPr id="98" name="Google Shape;98;p1"/>
          <p:cNvSpPr txBox="1">
            <a:spLocks noGrp="1"/>
          </p:cNvSpPr>
          <p:nvPr>
            <p:ph type="ctrTitle"/>
          </p:nvPr>
        </p:nvSpPr>
        <p:spPr>
          <a:xfrm>
            <a:off x="1524000" y="852207"/>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7200"/>
              <a:buFont typeface="Arial"/>
              <a:buNone/>
            </a:pPr>
            <a:r>
              <a:rPr lang="ja-JP" altLang="en-US" sz="7200" dirty="0">
                <a:solidFill>
                  <a:schemeClr val="lt1"/>
                </a:solidFill>
              </a:rPr>
              <a:t>本研究</a:t>
            </a:r>
            <a:r>
              <a:rPr lang="ja-JP" altLang="en-US" sz="7200" dirty="0" smtClean="0">
                <a:solidFill>
                  <a:schemeClr val="lt1"/>
                </a:solidFill>
              </a:rPr>
              <a:t>の目標とは</a:t>
            </a:r>
            <a:endParaRPr sz="7200" dirty="0">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8"/>
          <p:cNvSpPr txBox="1">
            <a:spLocks noGrp="1"/>
          </p:cNvSpPr>
          <p:nvPr>
            <p:ph type="title"/>
          </p:nvPr>
        </p:nvSpPr>
        <p:spPr>
          <a:xfrm>
            <a:off x="1" y="1"/>
            <a:ext cx="12192000" cy="1161418"/>
          </a:xfrm>
          <a:prstGeom prst="rect">
            <a:avLst/>
          </a:prstGeom>
          <a:solidFill>
            <a:srgbClr val="FFFF00"/>
          </a:solidFill>
          <a:ln>
            <a:noFill/>
          </a:ln>
        </p:spPr>
        <p:txBody>
          <a:bodyPr spcFirstLastPara="1" wrap="square" lIns="91425" tIns="45700" rIns="91425" bIns="45700" anchor="ctr" anchorCtr="0">
            <a:normAutofit/>
          </a:bodyPr>
          <a:lstStyle/>
          <a:p>
            <a:pPr>
              <a:buClr>
                <a:srgbClr val="1E4E79"/>
              </a:buClr>
              <a:buSzPts val="4400"/>
            </a:pPr>
            <a:r>
              <a:rPr lang="ja-JP" altLang="en-US" b="1" dirty="0" smtClean="0">
                <a:solidFill>
                  <a:schemeClr val="tx1"/>
                </a:solidFill>
                <a:latin typeface="Calibri"/>
                <a:ea typeface="Calibri"/>
                <a:cs typeface="Calibri"/>
                <a:sym typeface="Calibri"/>
              </a:rPr>
              <a:t>「</a:t>
            </a:r>
            <a:r>
              <a:rPr lang="ja-JP" altLang="en-US" dirty="0">
                <a:solidFill>
                  <a:schemeClr val="tx1"/>
                </a:solidFill>
                <a:latin typeface="arial" panose="020B0604020202020204" pitchFamily="34" charset="0"/>
              </a:rPr>
              <a:t>寄付の</a:t>
            </a:r>
            <a:r>
              <a:rPr lang="ja-JP" altLang="en-US" dirty="0" smtClean="0">
                <a:solidFill>
                  <a:schemeClr val="tx1"/>
                </a:solidFill>
                <a:latin typeface="arial" panose="020B0604020202020204" pitchFamily="34" charset="0"/>
              </a:rPr>
              <a:t>増加」に有効な手段は</a:t>
            </a:r>
            <a:r>
              <a:rPr lang="ja-JP" altLang="en-US" b="1" dirty="0" smtClean="0">
                <a:solidFill>
                  <a:schemeClr val="tx1"/>
                </a:solidFill>
                <a:latin typeface="Calibri"/>
                <a:ea typeface="Calibri"/>
                <a:cs typeface="Calibri"/>
                <a:sym typeface="Calibri"/>
              </a:rPr>
              <a:t>？</a:t>
            </a:r>
            <a:endParaRPr b="1" dirty="0">
              <a:solidFill>
                <a:schemeClr val="tx1"/>
              </a:solidFill>
              <a:sym typeface="Arial"/>
            </a:endParaRPr>
          </a:p>
        </p:txBody>
      </p:sp>
      <p:graphicFrame>
        <p:nvGraphicFramePr>
          <p:cNvPr id="4" name="グラフ 3"/>
          <p:cNvGraphicFramePr>
            <a:graphicFrameLocks/>
          </p:cNvGraphicFramePr>
          <p:nvPr>
            <p:extLst>
              <p:ext uri="{D42A27DB-BD31-4B8C-83A1-F6EECF244321}">
                <p14:modId xmlns:p14="http://schemas.microsoft.com/office/powerpoint/2010/main" val="2461608517"/>
              </p:ext>
            </p:extLst>
          </p:nvPr>
        </p:nvGraphicFramePr>
        <p:xfrm>
          <a:off x="743919" y="991893"/>
          <a:ext cx="11096786" cy="5501898"/>
        </p:xfrm>
        <a:graphic>
          <a:graphicData uri="http://schemas.openxmlformats.org/drawingml/2006/chart">
            <c:chart xmlns:c="http://schemas.openxmlformats.org/drawingml/2006/chart" xmlns:r="http://schemas.openxmlformats.org/officeDocument/2006/relationships" r:id="rId3"/>
          </a:graphicData>
        </a:graphic>
      </p:graphicFrame>
      <p:sp>
        <p:nvSpPr>
          <p:cNvPr id="2" name="正方形/長方形 1"/>
          <p:cNvSpPr/>
          <p:nvPr/>
        </p:nvSpPr>
        <p:spPr>
          <a:xfrm>
            <a:off x="4463512" y="6493791"/>
            <a:ext cx="7728488" cy="338554"/>
          </a:xfrm>
          <a:prstGeom prst="rect">
            <a:avLst/>
          </a:prstGeom>
        </p:spPr>
        <p:txBody>
          <a:bodyPr wrap="square">
            <a:spAutoFit/>
          </a:bodyPr>
          <a:lstStyle/>
          <a:p>
            <a:pPr algn="r"/>
            <a:r>
              <a:rPr lang="ja-JP" altLang="en-US" sz="1600" dirty="0" smtClean="0"/>
              <a:t>ユニセフ</a:t>
            </a:r>
            <a:r>
              <a:rPr lang="en-US" altLang="ja-JP" sz="1600" dirty="0" smtClean="0"/>
              <a:t>HP</a:t>
            </a:r>
            <a:r>
              <a:rPr lang="ja-JP" altLang="en-US" sz="1600" dirty="0" smtClean="0"/>
              <a:t>より：https</a:t>
            </a:r>
            <a:r>
              <a:rPr lang="ja-JP" altLang="en-US" sz="1600" dirty="0"/>
              <a:t>://www.unicef.or.jp/about_unicef/about_jigyoh.html</a:t>
            </a:r>
          </a:p>
        </p:txBody>
      </p:sp>
      <p:sp>
        <p:nvSpPr>
          <p:cNvPr id="3" name="角丸四角形吹き出し 2"/>
          <p:cNvSpPr/>
          <p:nvPr/>
        </p:nvSpPr>
        <p:spPr>
          <a:xfrm>
            <a:off x="2743200" y="1968287"/>
            <a:ext cx="4742483" cy="1161418"/>
          </a:xfrm>
          <a:prstGeom prst="wedgeRoundRectCallout">
            <a:avLst>
              <a:gd name="adj1" fmla="val 52860"/>
              <a:gd name="adj2" fmla="val 86309"/>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smtClean="0">
                <a:solidFill>
                  <a:schemeClr val="tx1"/>
                </a:solidFill>
              </a:rPr>
              <a:t>YouTube</a:t>
            </a:r>
            <a:r>
              <a:rPr kumimoji="1" lang="ja-JP" altLang="en-US" sz="2800" dirty="0" smtClean="0">
                <a:solidFill>
                  <a:schemeClr val="tx1"/>
                </a:solidFill>
              </a:rPr>
              <a:t>に力を入れ始めた</a:t>
            </a:r>
            <a:endParaRPr kumimoji="1" lang="en-US" altLang="ja-JP" sz="2800" dirty="0" smtClean="0">
              <a:solidFill>
                <a:schemeClr val="tx1"/>
              </a:solidFill>
            </a:endParaRPr>
          </a:p>
          <a:p>
            <a:pPr algn="ctr"/>
            <a:r>
              <a:rPr kumimoji="1" lang="en-US" altLang="ja-JP" sz="2800" dirty="0" smtClean="0">
                <a:solidFill>
                  <a:schemeClr val="tx1"/>
                </a:solidFill>
              </a:rPr>
              <a:t>2022</a:t>
            </a:r>
            <a:r>
              <a:rPr kumimoji="1" lang="ja-JP" altLang="en-US" sz="2800" dirty="0" smtClean="0">
                <a:solidFill>
                  <a:schemeClr val="tx1"/>
                </a:solidFill>
              </a:rPr>
              <a:t>年に寄付額は急増</a:t>
            </a:r>
            <a:endParaRPr kumimoji="1" lang="ja-JP" altLang="en-US" sz="2800" dirty="0">
              <a:solidFill>
                <a:schemeClr val="tx1"/>
              </a:solidFill>
            </a:endParaRPr>
          </a:p>
        </p:txBody>
      </p:sp>
      <p:sp>
        <p:nvSpPr>
          <p:cNvPr id="6" name="角丸四角形吹き出し 5"/>
          <p:cNvSpPr/>
          <p:nvPr/>
        </p:nvSpPr>
        <p:spPr>
          <a:xfrm>
            <a:off x="6726264" y="503945"/>
            <a:ext cx="5114441" cy="1314948"/>
          </a:xfrm>
          <a:prstGeom prst="wedgeRoundRectCallout">
            <a:avLst>
              <a:gd name="adj1" fmla="val -6178"/>
              <a:gd name="adj2" fmla="val 108265"/>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smtClean="0">
                <a:solidFill>
                  <a:schemeClr val="tx1"/>
                </a:solidFill>
              </a:rPr>
              <a:t>YouTube</a:t>
            </a:r>
            <a:r>
              <a:rPr kumimoji="1" lang="ja-JP" altLang="en-US" sz="2800" dirty="0" smtClean="0">
                <a:solidFill>
                  <a:schemeClr val="tx1"/>
                </a:solidFill>
              </a:rPr>
              <a:t>再生数がさらに伸びた</a:t>
            </a:r>
            <a:r>
              <a:rPr kumimoji="1" lang="en-US" altLang="ja-JP" sz="2800" dirty="0" smtClean="0">
                <a:solidFill>
                  <a:schemeClr val="tx1"/>
                </a:solidFill>
              </a:rPr>
              <a:t>2023</a:t>
            </a:r>
            <a:r>
              <a:rPr kumimoji="1" lang="ja-JP" altLang="en-US" sz="2800" dirty="0" smtClean="0">
                <a:solidFill>
                  <a:schemeClr val="tx1"/>
                </a:solidFill>
              </a:rPr>
              <a:t>年は寄付額は微減</a:t>
            </a:r>
            <a:endParaRPr kumimoji="1" lang="ja-JP" altLang="en-US" sz="2800" dirty="0">
              <a:solidFill>
                <a:schemeClr val="tx1"/>
              </a:solidFill>
            </a:endParaRPr>
          </a:p>
        </p:txBody>
      </p:sp>
      <p:sp>
        <p:nvSpPr>
          <p:cNvPr id="7" name="角丸四角形吹き出し 6"/>
          <p:cNvSpPr/>
          <p:nvPr/>
        </p:nvSpPr>
        <p:spPr>
          <a:xfrm>
            <a:off x="8580895" y="3735092"/>
            <a:ext cx="3259810" cy="1078724"/>
          </a:xfrm>
          <a:prstGeom prst="wedgeRoundRectCallout">
            <a:avLst>
              <a:gd name="adj1" fmla="val -50869"/>
              <a:gd name="adj2" fmla="val 74085"/>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solidFill>
              </a:rPr>
              <a:t>プレスリリースとの</a:t>
            </a:r>
            <a:endParaRPr kumimoji="1" lang="en-US" altLang="ja-JP" sz="2800" dirty="0" smtClean="0">
              <a:solidFill>
                <a:schemeClr val="tx1"/>
              </a:solidFill>
            </a:endParaRPr>
          </a:p>
          <a:p>
            <a:pPr algn="ctr"/>
            <a:r>
              <a:rPr kumimoji="1" lang="ja-JP" altLang="en-US" sz="2800" dirty="0" smtClean="0">
                <a:solidFill>
                  <a:schemeClr val="tx1"/>
                </a:solidFill>
              </a:rPr>
              <a:t>相関はあまりなし</a:t>
            </a:r>
            <a:endParaRPr kumimoji="1" lang="ja-JP" altLang="en-US" sz="2800" dirty="0">
              <a:solidFill>
                <a:schemeClr val="tx1"/>
              </a:solidFill>
            </a:endParaRPr>
          </a:p>
        </p:txBody>
      </p:sp>
    </p:spTree>
    <p:extLst>
      <p:ext uri="{BB962C8B-B14F-4D97-AF65-F5344CB8AC3E}">
        <p14:creationId xmlns:p14="http://schemas.microsoft.com/office/powerpoint/2010/main" val="338371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8"/>
          <p:cNvSpPr txBox="1">
            <a:spLocks noGrp="1"/>
          </p:cNvSpPr>
          <p:nvPr>
            <p:ph type="title"/>
          </p:nvPr>
        </p:nvSpPr>
        <p:spPr>
          <a:xfrm>
            <a:off x="1" y="1"/>
            <a:ext cx="12192000" cy="1161418"/>
          </a:xfrm>
          <a:prstGeom prst="rect">
            <a:avLst/>
          </a:prstGeom>
          <a:solidFill>
            <a:srgbClr val="FFFF00"/>
          </a:solidFill>
          <a:ln>
            <a:noFill/>
          </a:ln>
        </p:spPr>
        <p:txBody>
          <a:bodyPr spcFirstLastPara="1" wrap="square" lIns="91425" tIns="45700" rIns="91425" bIns="45700" anchor="ctr" anchorCtr="0">
            <a:normAutofit/>
          </a:bodyPr>
          <a:lstStyle/>
          <a:p>
            <a:pPr>
              <a:buClr>
                <a:srgbClr val="1E4E79"/>
              </a:buClr>
              <a:buSzPts val="4400"/>
            </a:pPr>
            <a:r>
              <a:rPr lang="ja-JP" altLang="en-US" b="1" dirty="0" smtClean="0">
                <a:solidFill>
                  <a:schemeClr val="tx1"/>
                </a:solidFill>
                <a:latin typeface="Calibri"/>
                <a:ea typeface="Calibri"/>
                <a:cs typeface="Calibri"/>
                <a:sym typeface="Calibri"/>
              </a:rPr>
              <a:t>「</a:t>
            </a:r>
            <a:r>
              <a:rPr lang="ja-JP" altLang="en-US" dirty="0">
                <a:solidFill>
                  <a:schemeClr val="tx1"/>
                </a:solidFill>
                <a:latin typeface="arial" panose="020B0604020202020204" pitchFamily="34" charset="0"/>
              </a:rPr>
              <a:t>寄付の</a:t>
            </a:r>
            <a:r>
              <a:rPr lang="ja-JP" altLang="en-US" dirty="0" smtClean="0">
                <a:solidFill>
                  <a:schemeClr val="tx1"/>
                </a:solidFill>
                <a:latin typeface="arial" panose="020B0604020202020204" pitchFamily="34" charset="0"/>
              </a:rPr>
              <a:t>増加」に有効な手段は</a:t>
            </a:r>
            <a:r>
              <a:rPr lang="ja-JP" altLang="en-US" b="1" dirty="0" smtClean="0">
                <a:solidFill>
                  <a:schemeClr val="tx1"/>
                </a:solidFill>
                <a:latin typeface="Calibri"/>
                <a:ea typeface="Calibri"/>
                <a:cs typeface="Calibri"/>
                <a:sym typeface="Calibri"/>
              </a:rPr>
              <a:t>？</a:t>
            </a:r>
            <a:endParaRPr b="1" dirty="0">
              <a:solidFill>
                <a:schemeClr val="tx1"/>
              </a:solidFill>
              <a:sym typeface="Arial"/>
            </a:endParaRPr>
          </a:p>
        </p:txBody>
      </p:sp>
      <p:graphicFrame>
        <p:nvGraphicFramePr>
          <p:cNvPr id="4" name="グラフ 3"/>
          <p:cNvGraphicFramePr>
            <a:graphicFrameLocks/>
          </p:cNvGraphicFramePr>
          <p:nvPr>
            <p:extLst>
              <p:ext uri="{D42A27DB-BD31-4B8C-83A1-F6EECF244321}">
                <p14:modId xmlns:p14="http://schemas.microsoft.com/office/powerpoint/2010/main" val="2461608517"/>
              </p:ext>
            </p:extLst>
          </p:nvPr>
        </p:nvGraphicFramePr>
        <p:xfrm>
          <a:off x="743919" y="991893"/>
          <a:ext cx="11096786" cy="5501898"/>
        </p:xfrm>
        <a:graphic>
          <a:graphicData uri="http://schemas.openxmlformats.org/drawingml/2006/chart">
            <c:chart xmlns:c="http://schemas.openxmlformats.org/drawingml/2006/chart" xmlns:r="http://schemas.openxmlformats.org/officeDocument/2006/relationships" r:id="rId3"/>
          </a:graphicData>
        </a:graphic>
      </p:graphicFrame>
      <p:sp>
        <p:nvSpPr>
          <p:cNvPr id="2" name="正方形/長方形 1"/>
          <p:cNvSpPr/>
          <p:nvPr/>
        </p:nvSpPr>
        <p:spPr>
          <a:xfrm>
            <a:off x="4463512" y="6493791"/>
            <a:ext cx="7728488" cy="338554"/>
          </a:xfrm>
          <a:prstGeom prst="rect">
            <a:avLst/>
          </a:prstGeom>
        </p:spPr>
        <p:txBody>
          <a:bodyPr wrap="square">
            <a:spAutoFit/>
          </a:bodyPr>
          <a:lstStyle/>
          <a:p>
            <a:pPr algn="r"/>
            <a:r>
              <a:rPr lang="ja-JP" altLang="en-US" sz="1600" dirty="0" smtClean="0"/>
              <a:t>ユニセフ</a:t>
            </a:r>
            <a:r>
              <a:rPr lang="en-US" altLang="ja-JP" sz="1600" dirty="0" smtClean="0"/>
              <a:t>HP</a:t>
            </a:r>
            <a:r>
              <a:rPr lang="ja-JP" altLang="en-US" sz="1600" dirty="0" smtClean="0"/>
              <a:t>より：https</a:t>
            </a:r>
            <a:r>
              <a:rPr lang="ja-JP" altLang="en-US" sz="1600" dirty="0"/>
              <a:t>://www.unicef.or.jp/about_unicef/about_jigyoh.html</a:t>
            </a:r>
          </a:p>
        </p:txBody>
      </p:sp>
      <p:sp>
        <p:nvSpPr>
          <p:cNvPr id="3" name="角丸四角形吹き出し 2"/>
          <p:cNvSpPr/>
          <p:nvPr/>
        </p:nvSpPr>
        <p:spPr>
          <a:xfrm>
            <a:off x="2743200" y="1968287"/>
            <a:ext cx="4742483" cy="1161418"/>
          </a:xfrm>
          <a:prstGeom prst="wedgeRoundRectCallout">
            <a:avLst>
              <a:gd name="adj1" fmla="val 52860"/>
              <a:gd name="adj2" fmla="val 86309"/>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smtClean="0">
                <a:solidFill>
                  <a:schemeClr val="tx1"/>
                </a:solidFill>
              </a:rPr>
              <a:t>YouTube</a:t>
            </a:r>
            <a:r>
              <a:rPr kumimoji="1" lang="ja-JP" altLang="en-US" sz="2800" dirty="0" smtClean="0">
                <a:solidFill>
                  <a:schemeClr val="tx1"/>
                </a:solidFill>
              </a:rPr>
              <a:t>に力を入れ始めた</a:t>
            </a:r>
            <a:endParaRPr kumimoji="1" lang="en-US" altLang="ja-JP" sz="2800" dirty="0" smtClean="0">
              <a:solidFill>
                <a:schemeClr val="tx1"/>
              </a:solidFill>
            </a:endParaRPr>
          </a:p>
          <a:p>
            <a:pPr algn="ctr"/>
            <a:r>
              <a:rPr kumimoji="1" lang="en-US" altLang="ja-JP" sz="2800" dirty="0" smtClean="0">
                <a:solidFill>
                  <a:schemeClr val="tx1"/>
                </a:solidFill>
              </a:rPr>
              <a:t>2022</a:t>
            </a:r>
            <a:r>
              <a:rPr kumimoji="1" lang="ja-JP" altLang="en-US" sz="2800" dirty="0" smtClean="0">
                <a:solidFill>
                  <a:schemeClr val="tx1"/>
                </a:solidFill>
              </a:rPr>
              <a:t>年に寄付額は急増</a:t>
            </a:r>
            <a:endParaRPr kumimoji="1" lang="ja-JP" altLang="en-US" sz="2800" dirty="0">
              <a:solidFill>
                <a:schemeClr val="tx1"/>
              </a:solidFill>
            </a:endParaRPr>
          </a:p>
        </p:txBody>
      </p:sp>
      <p:sp>
        <p:nvSpPr>
          <p:cNvPr id="6" name="角丸四角形吹き出し 5"/>
          <p:cNvSpPr/>
          <p:nvPr/>
        </p:nvSpPr>
        <p:spPr>
          <a:xfrm>
            <a:off x="6726264" y="503945"/>
            <a:ext cx="5114441" cy="1314948"/>
          </a:xfrm>
          <a:prstGeom prst="wedgeRoundRectCallout">
            <a:avLst>
              <a:gd name="adj1" fmla="val -6178"/>
              <a:gd name="adj2" fmla="val 108265"/>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smtClean="0">
                <a:solidFill>
                  <a:schemeClr val="tx1"/>
                </a:solidFill>
              </a:rPr>
              <a:t>YouTube</a:t>
            </a:r>
            <a:r>
              <a:rPr kumimoji="1" lang="ja-JP" altLang="en-US" sz="2800" dirty="0" smtClean="0">
                <a:solidFill>
                  <a:schemeClr val="tx1"/>
                </a:solidFill>
              </a:rPr>
              <a:t>再生数がさらに伸びた</a:t>
            </a:r>
            <a:r>
              <a:rPr kumimoji="1" lang="en-US" altLang="ja-JP" sz="2800" dirty="0" smtClean="0">
                <a:solidFill>
                  <a:schemeClr val="tx1"/>
                </a:solidFill>
              </a:rPr>
              <a:t>2023</a:t>
            </a:r>
            <a:r>
              <a:rPr kumimoji="1" lang="ja-JP" altLang="en-US" sz="2800" dirty="0" smtClean="0">
                <a:solidFill>
                  <a:schemeClr val="tx1"/>
                </a:solidFill>
              </a:rPr>
              <a:t>年は寄付額は微減</a:t>
            </a:r>
            <a:endParaRPr kumimoji="1" lang="ja-JP" altLang="en-US" sz="2800" dirty="0">
              <a:solidFill>
                <a:schemeClr val="tx1"/>
              </a:solidFill>
            </a:endParaRPr>
          </a:p>
        </p:txBody>
      </p:sp>
      <p:sp>
        <p:nvSpPr>
          <p:cNvPr id="7" name="角丸四角形吹き出し 6"/>
          <p:cNvSpPr/>
          <p:nvPr/>
        </p:nvSpPr>
        <p:spPr>
          <a:xfrm>
            <a:off x="8580895" y="3735092"/>
            <a:ext cx="3259810" cy="1078724"/>
          </a:xfrm>
          <a:prstGeom prst="wedgeRoundRectCallout">
            <a:avLst>
              <a:gd name="adj1" fmla="val -50869"/>
              <a:gd name="adj2" fmla="val 74085"/>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solidFill>
              </a:rPr>
              <a:t>プレスリリースとの</a:t>
            </a:r>
            <a:endParaRPr kumimoji="1" lang="en-US" altLang="ja-JP" sz="2800" dirty="0" smtClean="0">
              <a:solidFill>
                <a:schemeClr val="tx1"/>
              </a:solidFill>
            </a:endParaRPr>
          </a:p>
          <a:p>
            <a:pPr algn="ctr"/>
            <a:r>
              <a:rPr kumimoji="1" lang="ja-JP" altLang="en-US" sz="2800" dirty="0" smtClean="0">
                <a:solidFill>
                  <a:schemeClr val="tx1"/>
                </a:solidFill>
              </a:rPr>
              <a:t>相関はあまりなし</a:t>
            </a:r>
            <a:endParaRPr kumimoji="1" lang="ja-JP" altLang="en-US" sz="2800" dirty="0">
              <a:solidFill>
                <a:schemeClr val="tx1"/>
              </a:solidFill>
            </a:endParaRPr>
          </a:p>
        </p:txBody>
      </p:sp>
      <p:sp>
        <p:nvSpPr>
          <p:cNvPr id="8" name="Google Shape;189;p8"/>
          <p:cNvSpPr txBox="1">
            <a:spLocks/>
          </p:cNvSpPr>
          <p:nvPr/>
        </p:nvSpPr>
        <p:spPr>
          <a:xfrm>
            <a:off x="573437" y="2276687"/>
            <a:ext cx="10957302" cy="2681931"/>
          </a:xfrm>
          <a:prstGeom prst="rect">
            <a:avLst/>
          </a:prstGeom>
          <a:solidFill>
            <a:srgbClr val="000099"/>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rgbClr val="1E4E79"/>
              </a:buClr>
              <a:buSzPts val="4400"/>
            </a:pPr>
            <a:r>
              <a:rPr lang="ja-JP" altLang="en-US" sz="4800" b="1" dirty="0">
                <a:solidFill>
                  <a:schemeClr val="bg1"/>
                </a:solidFill>
                <a:latin typeface="Calibri"/>
                <a:ea typeface="Calibri"/>
                <a:cs typeface="Calibri"/>
                <a:sym typeface="Calibri"/>
              </a:rPr>
              <a:t>仮説</a:t>
            </a:r>
            <a:r>
              <a:rPr lang="ja-JP" altLang="en-US" sz="4800" b="1" dirty="0" smtClean="0">
                <a:solidFill>
                  <a:schemeClr val="bg1"/>
                </a:solidFill>
                <a:latin typeface="Calibri"/>
                <a:ea typeface="Calibri"/>
                <a:cs typeface="Calibri"/>
                <a:sym typeface="Calibri"/>
              </a:rPr>
              <a:t>立証とは言えない</a:t>
            </a:r>
            <a:endParaRPr lang="en-US" altLang="ja-JP" sz="4800" b="1" dirty="0" smtClean="0">
              <a:solidFill>
                <a:schemeClr val="bg1"/>
              </a:solidFill>
              <a:latin typeface="Calibri"/>
              <a:ea typeface="Calibri"/>
              <a:cs typeface="Calibri"/>
              <a:sym typeface="Calibri"/>
            </a:endParaRPr>
          </a:p>
          <a:p>
            <a:pPr algn="ctr">
              <a:buClr>
                <a:srgbClr val="1E4E79"/>
              </a:buClr>
              <a:buSzPts val="4400"/>
            </a:pPr>
            <a:r>
              <a:rPr lang="ja-JP" altLang="en-US" sz="4800" b="1" dirty="0">
                <a:solidFill>
                  <a:schemeClr val="bg1"/>
                </a:solidFill>
                <a:latin typeface="Calibri"/>
                <a:ea typeface="Calibri"/>
                <a:cs typeface="Calibri"/>
                <a:sym typeface="Calibri"/>
              </a:rPr>
              <a:t>↓</a:t>
            </a:r>
            <a:endParaRPr lang="en-US" altLang="ja-JP" sz="4800" b="1" dirty="0" smtClean="0">
              <a:solidFill>
                <a:schemeClr val="bg1"/>
              </a:solidFill>
              <a:latin typeface="Calibri"/>
              <a:ea typeface="Calibri"/>
              <a:cs typeface="Calibri"/>
              <a:sym typeface="Calibri"/>
            </a:endParaRPr>
          </a:p>
          <a:p>
            <a:pPr algn="ctr">
              <a:buClr>
                <a:srgbClr val="1E4E79"/>
              </a:buClr>
              <a:buSzPts val="4400"/>
            </a:pPr>
            <a:r>
              <a:rPr lang="ja-JP" altLang="en-US" sz="4800" b="1" dirty="0" smtClean="0">
                <a:solidFill>
                  <a:schemeClr val="bg1"/>
                </a:solidFill>
                <a:latin typeface="Calibri"/>
                <a:ea typeface="Calibri"/>
                <a:cs typeface="Calibri"/>
                <a:sym typeface="Calibri"/>
              </a:rPr>
              <a:t>さらなるデータ収集と深い分析が必要</a:t>
            </a:r>
            <a:endParaRPr lang="ja-JP" altLang="en-US" sz="4800" b="1" dirty="0">
              <a:solidFill>
                <a:schemeClr val="bg1"/>
              </a:solidFill>
            </a:endParaRPr>
          </a:p>
        </p:txBody>
      </p:sp>
    </p:spTree>
    <p:extLst>
      <p:ext uri="{BB962C8B-B14F-4D97-AF65-F5344CB8AC3E}">
        <p14:creationId xmlns:p14="http://schemas.microsoft.com/office/powerpoint/2010/main" val="5191882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8"/>
          <p:cNvSpPr txBox="1">
            <a:spLocks noGrp="1"/>
          </p:cNvSpPr>
          <p:nvPr>
            <p:ph type="title"/>
          </p:nvPr>
        </p:nvSpPr>
        <p:spPr>
          <a:xfrm>
            <a:off x="1" y="1"/>
            <a:ext cx="12192000" cy="1161418"/>
          </a:xfrm>
          <a:prstGeom prst="rect">
            <a:avLst/>
          </a:prstGeom>
          <a:solidFill>
            <a:srgbClr val="FFFF00"/>
          </a:solidFill>
          <a:ln>
            <a:noFill/>
          </a:ln>
        </p:spPr>
        <p:txBody>
          <a:bodyPr spcFirstLastPara="1" wrap="square" lIns="91425" tIns="45700" rIns="91425" bIns="45700" anchor="ctr" anchorCtr="0">
            <a:normAutofit/>
          </a:bodyPr>
          <a:lstStyle/>
          <a:p>
            <a:pPr>
              <a:buClr>
                <a:srgbClr val="1E4E79"/>
              </a:buClr>
              <a:buSzPts val="4400"/>
            </a:pPr>
            <a:r>
              <a:rPr lang="ja-JP" altLang="en-US" b="1" dirty="0" smtClean="0">
                <a:solidFill>
                  <a:schemeClr val="tx1"/>
                </a:solidFill>
                <a:latin typeface="Calibri"/>
                <a:ea typeface="Calibri"/>
                <a:cs typeface="Calibri"/>
                <a:sym typeface="Calibri"/>
              </a:rPr>
              <a:t>「</a:t>
            </a:r>
            <a:r>
              <a:rPr lang="ja-JP" altLang="en-US" dirty="0">
                <a:solidFill>
                  <a:schemeClr val="tx1"/>
                </a:solidFill>
                <a:latin typeface="arial" panose="020B0604020202020204" pitchFamily="34" charset="0"/>
              </a:rPr>
              <a:t>寄付の</a:t>
            </a:r>
            <a:r>
              <a:rPr lang="ja-JP" altLang="en-US" dirty="0" smtClean="0">
                <a:solidFill>
                  <a:schemeClr val="tx1"/>
                </a:solidFill>
                <a:latin typeface="arial" panose="020B0604020202020204" pitchFamily="34" charset="0"/>
              </a:rPr>
              <a:t>増加」に有効な手段は</a:t>
            </a:r>
            <a:r>
              <a:rPr lang="ja-JP" altLang="en-US" b="1" dirty="0" smtClean="0">
                <a:solidFill>
                  <a:schemeClr val="tx1"/>
                </a:solidFill>
                <a:latin typeface="Calibri"/>
                <a:ea typeface="Calibri"/>
                <a:cs typeface="Calibri"/>
                <a:sym typeface="Calibri"/>
              </a:rPr>
              <a:t>？</a:t>
            </a:r>
            <a:endParaRPr b="1" dirty="0">
              <a:solidFill>
                <a:schemeClr val="tx1"/>
              </a:solidFill>
              <a:sym typeface="Arial"/>
            </a:endParaRPr>
          </a:p>
        </p:txBody>
      </p:sp>
      <p:sp>
        <p:nvSpPr>
          <p:cNvPr id="2" name="正方形/長方形 1"/>
          <p:cNvSpPr/>
          <p:nvPr/>
        </p:nvSpPr>
        <p:spPr>
          <a:xfrm>
            <a:off x="4463512" y="6493791"/>
            <a:ext cx="7728488" cy="338554"/>
          </a:xfrm>
          <a:prstGeom prst="rect">
            <a:avLst/>
          </a:prstGeom>
        </p:spPr>
        <p:txBody>
          <a:bodyPr wrap="square">
            <a:spAutoFit/>
          </a:bodyPr>
          <a:lstStyle/>
          <a:p>
            <a:pPr algn="r"/>
            <a:r>
              <a:rPr lang="ja-JP" altLang="en-US" sz="1600" dirty="0" smtClean="0"/>
              <a:t>ユニセフ</a:t>
            </a:r>
            <a:r>
              <a:rPr lang="en-US" altLang="ja-JP" sz="1600" dirty="0" smtClean="0"/>
              <a:t>HP</a:t>
            </a:r>
            <a:r>
              <a:rPr lang="ja-JP" altLang="en-US" sz="1600" dirty="0" smtClean="0"/>
              <a:t>より：https</a:t>
            </a:r>
            <a:r>
              <a:rPr lang="ja-JP" altLang="en-US" sz="1600" dirty="0"/>
              <a:t>://www.unicef.or.jp/about_unicef/about_jigyoh.html</a:t>
            </a:r>
          </a:p>
        </p:txBody>
      </p:sp>
      <p:graphicFrame>
        <p:nvGraphicFramePr>
          <p:cNvPr id="7" name="グラフ 6"/>
          <p:cNvGraphicFramePr>
            <a:graphicFrameLocks/>
          </p:cNvGraphicFramePr>
          <p:nvPr>
            <p:extLst>
              <p:ext uri="{D42A27DB-BD31-4B8C-83A1-F6EECF244321}">
                <p14:modId xmlns:p14="http://schemas.microsoft.com/office/powerpoint/2010/main" val="2271159165"/>
              </p:ext>
            </p:extLst>
          </p:nvPr>
        </p:nvGraphicFramePr>
        <p:xfrm>
          <a:off x="728421" y="1007390"/>
          <a:ext cx="10972800" cy="5486401"/>
        </p:xfrm>
        <a:graphic>
          <a:graphicData uri="http://schemas.openxmlformats.org/drawingml/2006/chart">
            <c:chart xmlns:c="http://schemas.openxmlformats.org/drawingml/2006/chart" xmlns:r="http://schemas.openxmlformats.org/officeDocument/2006/relationships" r:id="rId3"/>
          </a:graphicData>
        </a:graphic>
      </p:graphicFrame>
      <p:sp>
        <p:nvSpPr>
          <p:cNvPr id="8" name="角丸四角形吹き出し 7"/>
          <p:cNvSpPr/>
          <p:nvPr/>
        </p:nvSpPr>
        <p:spPr>
          <a:xfrm>
            <a:off x="1100380" y="1855183"/>
            <a:ext cx="5114441" cy="1166986"/>
          </a:xfrm>
          <a:prstGeom prst="wedgeRoundRectCallout">
            <a:avLst>
              <a:gd name="adj1" fmla="val 34125"/>
              <a:gd name="adj2" fmla="val -67350"/>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solidFill>
              </a:rPr>
              <a:t>「学生</a:t>
            </a:r>
            <a:r>
              <a:rPr kumimoji="1" lang="ja-JP" altLang="en-US" sz="2800" dirty="0">
                <a:solidFill>
                  <a:schemeClr val="tx1"/>
                </a:solidFill>
              </a:rPr>
              <a:t>へ</a:t>
            </a:r>
            <a:r>
              <a:rPr kumimoji="1" lang="ja-JP" altLang="en-US" sz="2800" dirty="0" smtClean="0">
                <a:solidFill>
                  <a:schemeClr val="tx1"/>
                </a:solidFill>
              </a:rPr>
              <a:t>の広報」という観点で</a:t>
            </a:r>
            <a:endParaRPr kumimoji="1" lang="en-US" altLang="ja-JP" sz="2800" dirty="0" smtClean="0">
              <a:solidFill>
                <a:schemeClr val="tx1"/>
              </a:solidFill>
            </a:endParaRPr>
          </a:p>
          <a:p>
            <a:pPr algn="ctr"/>
            <a:r>
              <a:rPr kumimoji="1" lang="ja-JP" altLang="en-US" sz="2800" dirty="0">
                <a:solidFill>
                  <a:schemeClr val="tx1"/>
                </a:solidFill>
              </a:rPr>
              <a:t>さら</a:t>
            </a:r>
            <a:r>
              <a:rPr kumimoji="1" lang="ja-JP" altLang="en-US" sz="2800" dirty="0" smtClean="0">
                <a:solidFill>
                  <a:schemeClr val="tx1"/>
                </a:solidFill>
              </a:rPr>
              <a:t>なるデータ収集</a:t>
            </a:r>
            <a:endParaRPr kumimoji="1" lang="ja-JP" altLang="en-US" sz="2800" dirty="0">
              <a:solidFill>
                <a:schemeClr val="tx1"/>
              </a:solidFill>
            </a:endParaRPr>
          </a:p>
        </p:txBody>
      </p:sp>
      <p:sp>
        <p:nvSpPr>
          <p:cNvPr id="9" name="角丸四角形吹き出し 8"/>
          <p:cNvSpPr/>
          <p:nvPr/>
        </p:nvSpPr>
        <p:spPr>
          <a:xfrm>
            <a:off x="5770536" y="4823111"/>
            <a:ext cx="4566834" cy="1166986"/>
          </a:xfrm>
          <a:prstGeom prst="wedgeRoundRectCallout">
            <a:avLst>
              <a:gd name="adj1" fmla="val -55269"/>
              <a:gd name="adj2" fmla="val -9258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solidFill>
              </a:rPr>
              <a:t>コロナ禍で実施困難だった時期を除いて相関は高め</a:t>
            </a:r>
            <a:endParaRPr kumimoji="1" lang="ja-JP" altLang="en-US" sz="2800" dirty="0">
              <a:solidFill>
                <a:schemeClr val="tx1"/>
              </a:solidFill>
            </a:endParaRPr>
          </a:p>
        </p:txBody>
      </p:sp>
    </p:spTree>
    <p:extLst>
      <p:ext uri="{BB962C8B-B14F-4D97-AF65-F5344CB8AC3E}">
        <p14:creationId xmlns:p14="http://schemas.microsoft.com/office/powerpoint/2010/main" val="2328351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8"/>
          <p:cNvSpPr txBox="1">
            <a:spLocks noGrp="1"/>
          </p:cNvSpPr>
          <p:nvPr>
            <p:ph type="title"/>
          </p:nvPr>
        </p:nvSpPr>
        <p:spPr>
          <a:xfrm>
            <a:off x="1" y="1"/>
            <a:ext cx="12192000" cy="1161418"/>
          </a:xfrm>
          <a:prstGeom prst="rect">
            <a:avLst/>
          </a:prstGeom>
          <a:solidFill>
            <a:srgbClr val="FFFF00"/>
          </a:solidFill>
          <a:ln>
            <a:noFill/>
          </a:ln>
        </p:spPr>
        <p:txBody>
          <a:bodyPr spcFirstLastPara="1" wrap="square" lIns="91425" tIns="45700" rIns="91425" bIns="45700" anchor="ctr" anchorCtr="0">
            <a:normAutofit/>
          </a:bodyPr>
          <a:lstStyle/>
          <a:p>
            <a:pPr>
              <a:buClr>
                <a:srgbClr val="1E4E79"/>
              </a:buClr>
              <a:buSzPts val="4400"/>
            </a:pPr>
            <a:r>
              <a:rPr lang="ja-JP" altLang="en-US" b="1" dirty="0" smtClean="0">
                <a:solidFill>
                  <a:schemeClr val="tx1"/>
                </a:solidFill>
                <a:latin typeface="Calibri"/>
                <a:ea typeface="Calibri"/>
                <a:cs typeface="Calibri"/>
                <a:sym typeface="Calibri"/>
              </a:rPr>
              <a:t>「</a:t>
            </a:r>
            <a:r>
              <a:rPr lang="ja-JP" altLang="en-US" dirty="0">
                <a:solidFill>
                  <a:schemeClr val="tx1"/>
                </a:solidFill>
                <a:latin typeface="arial" panose="020B0604020202020204" pitchFamily="34" charset="0"/>
              </a:rPr>
              <a:t>寄付の</a:t>
            </a:r>
            <a:r>
              <a:rPr lang="ja-JP" altLang="en-US" dirty="0" smtClean="0">
                <a:solidFill>
                  <a:schemeClr val="tx1"/>
                </a:solidFill>
                <a:latin typeface="arial" panose="020B0604020202020204" pitchFamily="34" charset="0"/>
              </a:rPr>
              <a:t>増加」に有効な手段は</a:t>
            </a:r>
            <a:r>
              <a:rPr lang="ja-JP" altLang="en-US" b="1" dirty="0" smtClean="0">
                <a:solidFill>
                  <a:schemeClr val="tx1"/>
                </a:solidFill>
                <a:latin typeface="Calibri"/>
                <a:ea typeface="Calibri"/>
                <a:cs typeface="Calibri"/>
                <a:sym typeface="Calibri"/>
              </a:rPr>
              <a:t>？</a:t>
            </a:r>
            <a:endParaRPr b="1" dirty="0">
              <a:solidFill>
                <a:schemeClr val="tx1"/>
              </a:solidFill>
              <a:sym typeface="Arial"/>
            </a:endParaRPr>
          </a:p>
        </p:txBody>
      </p:sp>
      <p:sp>
        <p:nvSpPr>
          <p:cNvPr id="2" name="正方形/長方形 1"/>
          <p:cNvSpPr/>
          <p:nvPr/>
        </p:nvSpPr>
        <p:spPr>
          <a:xfrm>
            <a:off x="4463512" y="6493791"/>
            <a:ext cx="7728488" cy="338554"/>
          </a:xfrm>
          <a:prstGeom prst="rect">
            <a:avLst/>
          </a:prstGeom>
        </p:spPr>
        <p:txBody>
          <a:bodyPr wrap="square">
            <a:spAutoFit/>
          </a:bodyPr>
          <a:lstStyle/>
          <a:p>
            <a:pPr algn="r"/>
            <a:r>
              <a:rPr lang="ja-JP" altLang="en-US" sz="1600" dirty="0" smtClean="0"/>
              <a:t>ユニセフ</a:t>
            </a:r>
            <a:r>
              <a:rPr lang="en-US" altLang="ja-JP" sz="1600" dirty="0" smtClean="0"/>
              <a:t>HP</a:t>
            </a:r>
            <a:r>
              <a:rPr lang="ja-JP" altLang="en-US" sz="1600" dirty="0" smtClean="0"/>
              <a:t>より：https</a:t>
            </a:r>
            <a:r>
              <a:rPr lang="ja-JP" altLang="en-US" sz="1600" dirty="0"/>
              <a:t>://www.unicef.or.jp/about_unicef/about_jigyoh.html</a:t>
            </a:r>
          </a:p>
        </p:txBody>
      </p:sp>
      <p:graphicFrame>
        <p:nvGraphicFramePr>
          <p:cNvPr id="7" name="グラフ 6"/>
          <p:cNvGraphicFramePr>
            <a:graphicFrameLocks/>
          </p:cNvGraphicFramePr>
          <p:nvPr>
            <p:extLst>
              <p:ext uri="{D42A27DB-BD31-4B8C-83A1-F6EECF244321}">
                <p14:modId xmlns:p14="http://schemas.microsoft.com/office/powerpoint/2010/main" val="2271159165"/>
              </p:ext>
            </p:extLst>
          </p:nvPr>
        </p:nvGraphicFramePr>
        <p:xfrm>
          <a:off x="728421" y="1007390"/>
          <a:ext cx="10972800" cy="5486401"/>
        </p:xfrm>
        <a:graphic>
          <a:graphicData uri="http://schemas.openxmlformats.org/drawingml/2006/chart">
            <c:chart xmlns:c="http://schemas.openxmlformats.org/drawingml/2006/chart" xmlns:r="http://schemas.openxmlformats.org/officeDocument/2006/relationships" r:id="rId3"/>
          </a:graphicData>
        </a:graphic>
      </p:graphicFrame>
      <p:sp>
        <p:nvSpPr>
          <p:cNvPr id="8" name="角丸四角形吹き出し 7"/>
          <p:cNvSpPr/>
          <p:nvPr/>
        </p:nvSpPr>
        <p:spPr>
          <a:xfrm>
            <a:off x="1100380" y="1855183"/>
            <a:ext cx="5114441" cy="1166986"/>
          </a:xfrm>
          <a:prstGeom prst="wedgeRoundRectCallout">
            <a:avLst>
              <a:gd name="adj1" fmla="val 34125"/>
              <a:gd name="adj2" fmla="val -67350"/>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solidFill>
              </a:rPr>
              <a:t>「学生</a:t>
            </a:r>
            <a:r>
              <a:rPr kumimoji="1" lang="ja-JP" altLang="en-US" sz="2800" dirty="0">
                <a:solidFill>
                  <a:schemeClr val="tx1"/>
                </a:solidFill>
              </a:rPr>
              <a:t>へ</a:t>
            </a:r>
            <a:r>
              <a:rPr kumimoji="1" lang="ja-JP" altLang="en-US" sz="2800" dirty="0" smtClean="0">
                <a:solidFill>
                  <a:schemeClr val="tx1"/>
                </a:solidFill>
              </a:rPr>
              <a:t>の広報」という観点で</a:t>
            </a:r>
            <a:endParaRPr kumimoji="1" lang="en-US" altLang="ja-JP" sz="2800" dirty="0" smtClean="0">
              <a:solidFill>
                <a:schemeClr val="tx1"/>
              </a:solidFill>
            </a:endParaRPr>
          </a:p>
          <a:p>
            <a:pPr algn="ctr"/>
            <a:r>
              <a:rPr kumimoji="1" lang="ja-JP" altLang="en-US" sz="2800" dirty="0">
                <a:solidFill>
                  <a:schemeClr val="tx1"/>
                </a:solidFill>
              </a:rPr>
              <a:t>さら</a:t>
            </a:r>
            <a:r>
              <a:rPr kumimoji="1" lang="ja-JP" altLang="en-US" sz="2800" dirty="0" smtClean="0">
                <a:solidFill>
                  <a:schemeClr val="tx1"/>
                </a:solidFill>
              </a:rPr>
              <a:t>なるデータ収集</a:t>
            </a:r>
            <a:endParaRPr kumimoji="1" lang="ja-JP" altLang="en-US" sz="2800" dirty="0">
              <a:solidFill>
                <a:schemeClr val="tx1"/>
              </a:solidFill>
            </a:endParaRPr>
          </a:p>
        </p:txBody>
      </p:sp>
      <p:sp>
        <p:nvSpPr>
          <p:cNvPr id="9" name="角丸四角形吹き出し 8"/>
          <p:cNvSpPr/>
          <p:nvPr/>
        </p:nvSpPr>
        <p:spPr>
          <a:xfrm>
            <a:off x="5770536" y="4823111"/>
            <a:ext cx="4566834" cy="1166986"/>
          </a:xfrm>
          <a:prstGeom prst="wedgeRoundRectCallout">
            <a:avLst>
              <a:gd name="adj1" fmla="val -55269"/>
              <a:gd name="adj2" fmla="val -9258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solidFill>
              </a:rPr>
              <a:t>コロナ禍で実施困難だった時期を除いて相関は高め</a:t>
            </a:r>
            <a:endParaRPr kumimoji="1" lang="ja-JP" altLang="en-US" sz="2800" dirty="0">
              <a:solidFill>
                <a:schemeClr val="tx1"/>
              </a:solidFill>
            </a:endParaRPr>
          </a:p>
        </p:txBody>
      </p:sp>
      <p:sp>
        <p:nvSpPr>
          <p:cNvPr id="10" name="Google Shape;189;p8"/>
          <p:cNvSpPr txBox="1">
            <a:spLocks/>
          </p:cNvSpPr>
          <p:nvPr/>
        </p:nvSpPr>
        <p:spPr>
          <a:xfrm>
            <a:off x="573437" y="1487837"/>
            <a:ext cx="10957302" cy="4215539"/>
          </a:xfrm>
          <a:prstGeom prst="rect">
            <a:avLst/>
          </a:prstGeom>
          <a:solidFill>
            <a:srgbClr val="000099"/>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rgbClr val="1E4E79"/>
              </a:buClr>
              <a:buSzPts val="4400"/>
            </a:pPr>
            <a:r>
              <a:rPr lang="ja-JP" altLang="en-US" sz="4800" b="1" dirty="0">
                <a:solidFill>
                  <a:schemeClr val="bg1"/>
                </a:solidFill>
                <a:latin typeface="Calibri"/>
                <a:ea typeface="Calibri"/>
                <a:cs typeface="Calibri"/>
                <a:sym typeface="Calibri"/>
              </a:rPr>
              <a:t>仮説</a:t>
            </a:r>
            <a:r>
              <a:rPr lang="ja-JP" altLang="en-US" sz="4800" b="1" dirty="0" smtClean="0">
                <a:solidFill>
                  <a:schemeClr val="bg1"/>
                </a:solidFill>
                <a:latin typeface="Calibri"/>
                <a:ea typeface="Calibri"/>
                <a:cs typeface="Calibri"/>
                <a:sym typeface="Calibri"/>
              </a:rPr>
              <a:t>立証には近づくがまだ弱い</a:t>
            </a:r>
            <a:endParaRPr lang="en-US" altLang="ja-JP" sz="4800" b="1" dirty="0" smtClean="0">
              <a:solidFill>
                <a:schemeClr val="bg1"/>
              </a:solidFill>
              <a:latin typeface="Calibri"/>
              <a:ea typeface="Calibri"/>
              <a:cs typeface="Calibri"/>
              <a:sym typeface="Calibri"/>
            </a:endParaRPr>
          </a:p>
          <a:p>
            <a:pPr algn="ctr">
              <a:buClr>
                <a:srgbClr val="1E4E79"/>
              </a:buClr>
              <a:buSzPts val="4400"/>
            </a:pPr>
            <a:r>
              <a:rPr lang="ja-JP" altLang="en-US" sz="4800" b="1" dirty="0" smtClean="0">
                <a:solidFill>
                  <a:schemeClr val="bg1"/>
                </a:solidFill>
                <a:latin typeface="Calibri"/>
                <a:ea typeface="Calibri"/>
                <a:cs typeface="Calibri"/>
                <a:sym typeface="Calibri"/>
              </a:rPr>
              <a:t>↓</a:t>
            </a:r>
            <a:endParaRPr lang="en-US" altLang="ja-JP" sz="4800" b="1" dirty="0" smtClean="0">
              <a:solidFill>
                <a:schemeClr val="bg1"/>
              </a:solidFill>
              <a:latin typeface="Calibri"/>
              <a:ea typeface="Calibri"/>
              <a:cs typeface="Calibri"/>
              <a:sym typeface="Calibri"/>
            </a:endParaRPr>
          </a:p>
          <a:p>
            <a:pPr algn="ctr">
              <a:buClr>
                <a:srgbClr val="1E4E79"/>
              </a:buClr>
              <a:buSzPts val="4400"/>
            </a:pPr>
            <a:r>
              <a:rPr lang="ja-JP" altLang="en-US" sz="4800" b="1" dirty="0" smtClean="0">
                <a:solidFill>
                  <a:schemeClr val="bg1"/>
                </a:solidFill>
                <a:latin typeface="Calibri"/>
                <a:ea typeface="Calibri"/>
                <a:cs typeface="Calibri"/>
                <a:sym typeface="Calibri"/>
              </a:rPr>
              <a:t>より様々な観点から追調査</a:t>
            </a:r>
            <a:endParaRPr lang="en-US" altLang="ja-JP" sz="4800" b="1" dirty="0" smtClean="0">
              <a:solidFill>
                <a:schemeClr val="bg1"/>
              </a:solidFill>
              <a:latin typeface="Calibri"/>
              <a:ea typeface="Calibri"/>
              <a:cs typeface="Calibri"/>
              <a:sym typeface="Calibri"/>
            </a:endParaRPr>
          </a:p>
          <a:p>
            <a:pPr algn="ctr">
              <a:buClr>
                <a:srgbClr val="1E4E79"/>
              </a:buClr>
              <a:buSzPts val="4400"/>
            </a:pPr>
            <a:endParaRPr lang="en-US" altLang="ja-JP" sz="3200" b="1" dirty="0" smtClean="0">
              <a:solidFill>
                <a:schemeClr val="bg1"/>
              </a:solidFill>
              <a:latin typeface="Calibri"/>
              <a:ea typeface="Calibri"/>
              <a:cs typeface="Calibri"/>
              <a:sym typeface="Calibri"/>
            </a:endParaRPr>
          </a:p>
          <a:p>
            <a:pPr algn="ctr">
              <a:buClr>
                <a:srgbClr val="1E4E79"/>
              </a:buClr>
              <a:buSzPts val="4400"/>
            </a:pPr>
            <a:r>
              <a:rPr lang="ja-JP" altLang="en-US" sz="3200" b="1" dirty="0" smtClean="0">
                <a:solidFill>
                  <a:schemeClr val="bg1"/>
                </a:solidFill>
                <a:latin typeface="Calibri"/>
                <a:ea typeface="Calibri"/>
                <a:cs typeface="Calibri"/>
                <a:sym typeface="Calibri"/>
              </a:rPr>
              <a:t>（例）企業からの寄付は？</a:t>
            </a:r>
            <a:r>
              <a:rPr lang="en-US" altLang="ja-JP" sz="3200" b="1" dirty="0" smtClean="0">
                <a:solidFill>
                  <a:schemeClr val="bg1"/>
                </a:solidFill>
                <a:latin typeface="Calibri"/>
                <a:ea typeface="Calibri"/>
                <a:cs typeface="Calibri"/>
                <a:sym typeface="Calibri"/>
              </a:rPr>
              <a:t>2017</a:t>
            </a:r>
            <a:r>
              <a:rPr lang="ja-JP" altLang="en-US" sz="3200" b="1" dirty="0" smtClean="0">
                <a:solidFill>
                  <a:schemeClr val="bg1"/>
                </a:solidFill>
                <a:latin typeface="Calibri"/>
                <a:ea typeface="Calibri"/>
                <a:cs typeface="Calibri"/>
                <a:sym typeface="Calibri"/>
              </a:rPr>
              <a:t>年以前は？</a:t>
            </a:r>
            <a:endParaRPr lang="en-US" altLang="ja-JP" sz="3200" b="1" dirty="0" smtClean="0">
              <a:solidFill>
                <a:schemeClr val="bg1"/>
              </a:solidFill>
              <a:latin typeface="Calibri"/>
              <a:ea typeface="Calibri"/>
              <a:cs typeface="Calibri"/>
              <a:sym typeface="Calibri"/>
            </a:endParaRPr>
          </a:p>
          <a:p>
            <a:pPr algn="ctr">
              <a:buClr>
                <a:srgbClr val="1E4E79"/>
              </a:buClr>
              <a:buSzPts val="4400"/>
            </a:pPr>
            <a:r>
              <a:rPr lang="en-US" altLang="ja-JP" sz="3200" b="1" dirty="0" smtClean="0">
                <a:solidFill>
                  <a:schemeClr val="bg1"/>
                </a:solidFill>
                <a:latin typeface="Calibri"/>
                <a:ea typeface="Calibri"/>
                <a:cs typeface="Calibri"/>
                <a:sym typeface="Calibri"/>
              </a:rPr>
              <a:t>YouTube</a:t>
            </a:r>
            <a:r>
              <a:rPr lang="ja-JP" altLang="en-US" sz="3200" b="1" dirty="0" smtClean="0">
                <a:solidFill>
                  <a:schemeClr val="bg1"/>
                </a:solidFill>
                <a:latin typeface="Calibri"/>
                <a:ea typeface="Calibri"/>
                <a:cs typeface="Calibri"/>
                <a:sym typeface="Calibri"/>
              </a:rPr>
              <a:t>以外の</a:t>
            </a:r>
            <a:r>
              <a:rPr lang="en-US" altLang="ja-JP" sz="3200" b="1" dirty="0" smtClean="0">
                <a:solidFill>
                  <a:schemeClr val="bg1"/>
                </a:solidFill>
                <a:latin typeface="Calibri"/>
                <a:ea typeface="Calibri"/>
                <a:cs typeface="Calibri"/>
                <a:sym typeface="Calibri"/>
              </a:rPr>
              <a:t>SNS</a:t>
            </a:r>
            <a:r>
              <a:rPr lang="ja-JP" altLang="en-US" sz="3200" b="1" dirty="0" smtClean="0">
                <a:solidFill>
                  <a:schemeClr val="bg1"/>
                </a:solidFill>
                <a:latin typeface="Calibri"/>
                <a:ea typeface="Calibri"/>
                <a:cs typeface="Calibri"/>
                <a:sym typeface="Calibri"/>
              </a:rPr>
              <a:t>は？ユニセフ以外は？</a:t>
            </a:r>
            <a:endParaRPr lang="en-US" altLang="ja-JP" sz="3200" b="1" dirty="0" smtClean="0">
              <a:solidFill>
                <a:schemeClr val="bg1"/>
              </a:solidFill>
              <a:latin typeface="Calibri"/>
              <a:ea typeface="Calibri"/>
              <a:cs typeface="Calibri"/>
              <a:sym typeface="Calibri"/>
            </a:endParaRPr>
          </a:p>
        </p:txBody>
      </p:sp>
      <p:sp>
        <p:nvSpPr>
          <p:cNvPr id="11" name="角丸四角形吹き出し 10"/>
          <p:cNvSpPr/>
          <p:nvPr/>
        </p:nvSpPr>
        <p:spPr>
          <a:xfrm>
            <a:off x="3890076" y="526941"/>
            <a:ext cx="6447294" cy="1238301"/>
          </a:xfrm>
          <a:prstGeom prst="wedgeRoundRectCallout">
            <a:avLst>
              <a:gd name="adj1" fmla="val -60358"/>
              <a:gd name="adj2" fmla="val 52176"/>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solidFill>
              </a:rPr>
              <a:t>なお、</a:t>
            </a:r>
            <a:r>
              <a:rPr kumimoji="1" lang="ja-JP" altLang="en-US" sz="3600" b="1" dirty="0" smtClean="0">
                <a:solidFill>
                  <a:srgbClr val="FF0000"/>
                </a:solidFill>
              </a:rPr>
              <a:t>仮説は間違っていても</a:t>
            </a:r>
            <a:r>
              <a:rPr kumimoji="1" lang="en-US" altLang="ja-JP" sz="3600" b="1" dirty="0" smtClean="0">
                <a:solidFill>
                  <a:srgbClr val="FF0000"/>
                </a:solidFill>
              </a:rPr>
              <a:t>OK</a:t>
            </a:r>
            <a:endParaRPr kumimoji="1" lang="en-US" altLang="ja-JP" sz="2800" b="1" dirty="0" smtClean="0">
              <a:solidFill>
                <a:schemeClr val="tx1"/>
              </a:solidFill>
            </a:endParaRPr>
          </a:p>
        </p:txBody>
      </p:sp>
    </p:spTree>
    <p:extLst>
      <p:ext uri="{BB962C8B-B14F-4D97-AF65-F5344CB8AC3E}">
        <p14:creationId xmlns:p14="http://schemas.microsoft.com/office/powerpoint/2010/main" val="401863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0" name="Google Shape;120;p3"/>
          <p:cNvPicPr preferRelativeResize="0">
            <a:picLocks noGrp="1"/>
          </p:cNvPicPr>
          <p:nvPr>
            <p:ph type="body" idx="1"/>
          </p:nvPr>
        </p:nvPicPr>
        <p:blipFill rotWithShape="1">
          <a:blip r:embed="rId3">
            <a:alphaModFix/>
          </a:blip>
          <a:srcRect t="23194"/>
          <a:stretch/>
        </p:blipFill>
        <p:spPr>
          <a:xfrm>
            <a:off x="0" y="365125"/>
            <a:ext cx="12042337" cy="6128665"/>
          </a:xfrm>
          <a:prstGeom prst="rect">
            <a:avLst/>
          </a:prstGeom>
          <a:noFill/>
          <a:ln>
            <a:noFill/>
          </a:ln>
        </p:spPr>
      </p:pic>
      <p:sp>
        <p:nvSpPr>
          <p:cNvPr id="121" name="Google Shape;121;p3"/>
          <p:cNvSpPr txBox="1">
            <a:spLocks noGrp="1"/>
          </p:cNvSpPr>
          <p:nvPr>
            <p:ph type="title"/>
          </p:nvPr>
        </p:nvSpPr>
        <p:spPr>
          <a:xfrm>
            <a:off x="0" y="1565329"/>
            <a:ext cx="12192000" cy="3642102"/>
          </a:xfrm>
          <a:prstGeom prst="rect">
            <a:avLst/>
          </a:prstGeom>
          <a:solidFill>
            <a:srgbClr val="FFFF00"/>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Arial"/>
              <a:buNone/>
            </a:pPr>
            <a:r>
              <a:rPr lang="ja-JP" altLang="en-US" sz="5500" dirty="0"/>
              <a:t>細</a:t>
            </a:r>
            <a:r>
              <a:rPr lang="ja-JP" altLang="en-US" sz="5500" dirty="0" smtClean="0"/>
              <a:t>かな</a:t>
            </a:r>
            <a:r>
              <a:rPr lang="ja-JP" altLang="en-US" sz="5500" spc="-400" dirty="0" smtClean="0"/>
              <a:t>ターゲット</a:t>
            </a:r>
            <a:r>
              <a:rPr lang="ja-JP" altLang="en-US" sz="5500" dirty="0" smtClean="0"/>
              <a:t>達成の方法を提案</a:t>
            </a:r>
            <a:r>
              <a:rPr lang="en-US" altLang="ja-JP" sz="5500" dirty="0" smtClean="0"/>
              <a:t/>
            </a:r>
            <a:br>
              <a:rPr lang="en-US" altLang="ja-JP" sz="5500" dirty="0" smtClean="0"/>
            </a:br>
            <a:r>
              <a:rPr lang="ja-JP" altLang="en-US" sz="5500" dirty="0" smtClean="0"/>
              <a:t>（</a:t>
            </a:r>
            <a:r>
              <a:rPr lang="en-US" altLang="ja-JP" sz="5500" dirty="0" smtClean="0">
                <a:solidFill>
                  <a:srgbClr val="FF0000"/>
                </a:solidFill>
              </a:rPr>
              <a:t>SDGs</a:t>
            </a:r>
            <a:r>
              <a:rPr lang="ja-JP" altLang="en-US" sz="5500" dirty="0" smtClean="0">
                <a:solidFill>
                  <a:srgbClr val="FF0000"/>
                </a:solidFill>
              </a:rPr>
              <a:t>達成に直結しなくても</a:t>
            </a:r>
            <a:r>
              <a:rPr lang="en-US" altLang="ja-JP" sz="5500" dirty="0" smtClean="0">
                <a:solidFill>
                  <a:srgbClr val="FF0000"/>
                </a:solidFill>
              </a:rPr>
              <a:t>OK</a:t>
            </a:r>
            <a:r>
              <a:rPr lang="ja-JP" altLang="en-US" sz="5500" dirty="0" smtClean="0"/>
              <a:t>）</a:t>
            </a:r>
            <a:r>
              <a:rPr lang="en-US" altLang="ja-JP" sz="5500" dirty="0" smtClean="0"/>
              <a:t/>
            </a:r>
            <a:br>
              <a:rPr lang="en-US" altLang="ja-JP" sz="5500" dirty="0" smtClean="0"/>
            </a:br>
            <a:r>
              <a:rPr lang="ja-JP" altLang="en-US" sz="6000" dirty="0" smtClean="0"/>
              <a:t>↓</a:t>
            </a:r>
            <a:r>
              <a:rPr lang="en-US" altLang="ja-JP" sz="6000" dirty="0" smtClean="0"/>
              <a:t/>
            </a:r>
            <a:br>
              <a:rPr lang="en-US" altLang="ja-JP" sz="6000" dirty="0" smtClean="0"/>
            </a:br>
            <a:r>
              <a:rPr lang="ja-JP" altLang="en-US" sz="5500" b="1" dirty="0" smtClean="0">
                <a:solidFill>
                  <a:schemeClr val="tx1"/>
                </a:solidFill>
              </a:rPr>
              <a:t>その実現可能性を探る</a:t>
            </a:r>
            <a:endParaRPr sz="5500" b="1" dirty="0">
              <a:solidFill>
                <a:schemeClr val="tx1"/>
              </a:solidFill>
            </a:endParaRPr>
          </a:p>
        </p:txBody>
      </p:sp>
    </p:spTree>
    <p:extLst>
      <p:ext uri="{BB962C8B-B14F-4D97-AF65-F5344CB8AC3E}">
        <p14:creationId xmlns:p14="http://schemas.microsoft.com/office/powerpoint/2010/main" val="3123565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p34"/>
          <p:cNvSpPr txBox="1">
            <a:spLocks noGrp="1"/>
          </p:cNvSpPr>
          <p:nvPr>
            <p:ph type="title"/>
          </p:nvPr>
        </p:nvSpPr>
        <p:spPr>
          <a:xfrm>
            <a:off x="521284" y="365125"/>
            <a:ext cx="9490621" cy="102725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E4E79"/>
              </a:buClr>
              <a:buSzPts val="4400"/>
              <a:buFont typeface="Arial"/>
              <a:buNone/>
            </a:pPr>
            <a:r>
              <a:rPr lang="ja-JP" altLang="en-US" sz="5400" dirty="0" smtClean="0">
                <a:solidFill>
                  <a:schemeClr val="tx1"/>
                </a:solidFill>
                <a:latin typeface="Arial"/>
                <a:ea typeface="Arial"/>
                <a:cs typeface="Arial"/>
                <a:sym typeface="Arial"/>
              </a:rPr>
              <a:t>中間提出について</a:t>
            </a:r>
            <a:endParaRPr sz="5400" dirty="0">
              <a:solidFill>
                <a:schemeClr val="tx1"/>
              </a:solidFill>
              <a:latin typeface="Arial"/>
              <a:ea typeface="Arial"/>
              <a:cs typeface="Arial"/>
              <a:sym typeface="Arial"/>
            </a:endParaRPr>
          </a:p>
        </p:txBody>
      </p:sp>
      <p:sp>
        <p:nvSpPr>
          <p:cNvPr id="563" name="Google Shape;563;p34"/>
          <p:cNvSpPr txBox="1">
            <a:spLocks noGrp="1"/>
          </p:cNvSpPr>
          <p:nvPr>
            <p:ph type="body" idx="1"/>
          </p:nvPr>
        </p:nvSpPr>
        <p:spPr>
          <a:xfrm>
            <a:off x="521284" y="1658319"/>
            <a:ext cx="11241930" cy="4085401"/>
          </a:xfrm>
          <a:prstGeom prst="rect">
            <a:avLst/>
          </a:prstGeom>
          <a:noFill/>
          <a:ln>
            <a:noFill/>
          </a:ln>
        </p:spPr>
        <p:txBody>
          <a:bodyPr spcFirstLastPara="1" wrap="square" lIns="91425" tIns="45700" rIns="91425" bIns="45700" anchor="t" anchorCtr="0">
            <a:normAutofit fontScale="85000" lnSpcReduction="10000"/>
          </a:bodyPr>
          <a:lstStyle/>
          <a:p>
            <a:pPr marL="571500" indent="-571500">
              <a:lnSpc>
                <a:spcPct val="110000"/>
              </a:lnSpc>
              <a:spcBef>
                <a:spcPts val="0"/>
              </a:spcBef>
              <a:buClr>
                <a:srgbClr val="1E4E79"/>
              </a:buClr>
              <a:buSzPct val="100000"/>
            </a:pPr>
            <a:r>
              <a:rPr lang="en-US" altLang="ja-JP" sz="6000" dirty="0" smtClean="0">
                <a:solidFill>
                  <a:srgbClr val="FF0000"/>
                </a:solidFill>
              </a:rPr>
              <a:t>11</a:t>
            </a:r>
            <a:r>
              <a:rPr lang="ja-JP" altLang="en-US" sz="6000" dirty="0">
                <a:solidFill>
                  <a:srgbClr val="FF0000"/>
                </a:solidFill>
              </a:rPr>
              <a:t>月最初</a:t>
            </a:r>
            <a:r>
              <a:rPr lang="ja-JP" altLang="en-US" sz="6000" dirty="0" smtClean="0">
                <a:solidFill>
                  <a:srgbClr val="FF0000"/>
                </a:solidFill>
              </a:rPr>
              <a:t>の授業終了時に</a:t>
            </a:r>
            <a:r>
              <a:rPr lang="en-US" altLang="ja-JP" sz="6000" dirty="0" smtClean="0">
                <a:solidFill>
                  <a:srgbClr val="FF0000"/>
                </a:solidFill>
                <a:sym typeface="Arial"/>
              </a:rPr>
              <a:t>P.14</a:t>
            </a:r>
            <a:r>
              <a:rPr lang="ja-JP" altLang="en-US" sz="6000" dirty="0" smtClean="0">
                <a:solidFill>
                  <a:srgbClr val="FF0000"/>
                </a:solidFill>
                <a:sym typeface="Arial"/>
              </a:rPr>
              <a:t>まで</a:t>
            </a:r>
            <a:endParaRPr lang="en-US" altLang="ja-JP" sz="6000" dirty="0" smtClean="0">
              <a:solidFill>
                <a:srgbClr val="FF0000"/>
              </a:solidFill>
              <a:sym typeface="Arial"/>
            </a:endParaRPr>
          </a:p>
          <a:p>
            <a:pPr marL="0" indent="0">
              <a:lnSpc>
                <a:spcPct val="110000"/>
              </a:lnSpc>
              <a:spcBef>
                <a:spcPts val="0"/>
              </a:spcBef>
              <a:buClr>
                <a:srgbClr val="1E4E79"/>
              </a:buClr>
              <a:buSzPct val="100000"/>
              <a:buNone/>
            </a:pPr>
            <a:endParaRPr lang="en-US" altLang="ja-JP" sz="6000" dirty="0" smtClean="0">
              <a:solidFill>
                <a:srgbClr val="FF0000"/>
              </a:solidFill>
              <a:sym typeface="Arial"/>
            </a:endParaRPr>
          </a:p>
          <a:p>
            <a:pPr marL="571500" indent="-571500">
              <a:lnSpc>
                <a:spcPct val="110000"/>
              </a:lnSpc>
              <a:spcBef>
                <a:spcPts val="0"/>
              </a:spcBef>
              <a:buClr>
                <a:srgbClr val="1E4E79"/>
              </a:buClr>
              <a:buSzPct val="100000"/>
            </a:pPr>
            <a:r>
              <a:rPr lang="en-US" altLang="ja-JP" sz="6000" dirty="0" smtClean="0">
                <a:solidFill>
                  <a:srgbClr val="FF0000"/>
                </a:solidFill>
              </a:rPr>
              <a:t>12</a:t>
            </a:r>
            <a:r>
              <a:rPr lang="ja-JP" altLang="en-US" sz="6000" dirty="0" smtClean="0">
                <a:solidFill>
                  <a:srgbClr val="FF0000"/>
                </a:solidFill>
              </a:rPr>
              <a:t>月</a:t>
            </a:r>
            <a:r>
              <a:rPr lang="ja-JP" altLang="en-US" sz="6000" dirty="0">
                <a:solidFill>
                  <a:srgbClr val="FF0000"/>
                </a:solidFill>
              </a:rPr>
              <a:t>最初の授業終了時</a:t>
            </a:r>
            <a:r>
              <a:rPr lang="ja-JP" altLang="en-US" sz="6000" dirty="0" smtClean="0">
                <a:solidFill>
                  <a:srgbClr val="FF0000"/>
                </a:solidFill>
              </a:rPr>
              <a:t>に</a:t>
            </a:r>
            <a:r>
              <a:rPr lang="en-US" altLang="ja-JP" sz="6000" dirty="0" smtClean="0">
                <a:solidFill>
                  <a:srgbClr val="FF0000"/>
                </a:solidFill>
              </a:rPr>
              <a:t>P.23</a:t>
            </a:r>
            <a:r>
              <a:rPr lang="ja-JP" altLang="en-US" sz="6000" dirty="0" smtClean="0">
                <a:solidFill>
                  <a:srgbClr val="FF0000"/>
                </a:solidFill>
              </a:rPr>
              <a:t>ま</a:t>
            </a:r>
            <a:r>
              <a:rPr lang="ja-JP" altLang="en-US" sz="6000" dirty="0">
                <a:solidFill>
                  <a:srgbClr val="FF0000"/>
                </a:solidFill>
              </a:rPr>
              <a:t>で</a:t>
            </a:r>
            <a:endParaRPr lang="en-US" altLang="ja-JP" sz="6000" dirty="0">
              <a:solidFill>
                <a:srgbClr val="FF0000"/>
              </a:solidFill>
            </a:endParaRPr>
          </a:p>
          <a:p>
            <a:pPr marL="1943100" lvl="3" indent="-571500">
              <a:lnSpc>
                <a:spcPct val="110000"/>
              </a:lnSpc>
              <a:spcBef>
                <a:spcPts val="0"/>
              </a:spcBef>
              <a:buClr>
                <a:srgbClr val="1E4E79"/>
              </a:buClr>
              <a:buSzPct val="100000"/>
            </a:pPr>
            <a:endParaRPr lang="en-US" sz="5000" dirty="0"/>
          </a:p>
          <a:p>
            <a:pPr marL="0" indent="0">
              <a:lnSpc>
                <a:spcPct val="110000"/>
              </a:lnSpc>
              <a:spcBef>
                <a:spcPts val="0"/>
              </a:spcBef>
              <a:buClr>
                <a:srgbClr val="1E4E79"/>
              </a:buClr>
              <a:buSzPct val="100000"/>
              <a:buNone/>
            </a:pPr>
            <a:r>
              <a:rPr lang="en-US" altLang="ja-JP" sz="3900" dirty="0" smtClean="0"/>
              <a:t>※</a:t>
            </a:r>
            <a:r>
              <a:rPr lang="ja-JP" altLang="en-US" sz="3900" dirty="0" smtClean="0"/>
              <a:t>当然、成績に含めます。</a:t>
            </a:r>
            <a:endParaRPr lang="en-US" altLang="ja-JP" sz="3900" dirty="0" smtClean="0"/>
          </a:p>
          <a:p>
            <a:pPr marL="0" indent="0">
              <a:lnSpc>
                <a:spcPct val="110000"/>
              </a:lnSpc>
              <a:spcBef>
                <a:spcPts val="0"/>
              </a:spcBef>
              <a:buClr>
                <a:srgbClr val="1E4E79"/>
              </a:buClr>
              <a:buSzPct val="100000"/>
              <a:buNone/>
            </a:pPr>
            <a:r>
              <a:rPr lang="en-US" altLang="ja-JP" sz="3900" dirty="0"/>
              <a:t>※</a:t>
            </a:r>
            <a:r>
              <a:rPr lang="ja-JP" altLang="en-US" sz="3900" dirty="0" smtClean="0"/>
              <a:t>早く進められている人はドンドン進めて</a:t>
            </a:r>
            <a:r>
              <a:rPr lang="en-US" altLang="ja-JP" sz="3900" dirty="0" smtClean="0"/>
              <a:t>OK</a:t>
            </a:r>
            <a:r>
              <a:rPr lang="ja-JP" altLang="en-US" sz="3900" dirty="0" smtClean="0"/>
              <a:t>！</a:t>
            </a:r>
            <a:endParaRPr sz="3900" dirty="0"/>
          </a:p>
        </p:txBody>
      </p:sp>
    </p:spTree>
    <p:extLst>
      <p:ext uri="{BB962C8B-B14F-4D97-AF65-F5344CB8AC3E}">
        <p14:creationId xmlns:p14="http://schemas.microsoft.com/office/powerpoint/2010/main" val="20643931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E4E79"/>
        </a:solidFill>
        <a:effectLst/>
      </p:bgPr>
    </p:bg>
    <p:spTree>
      <p:nvGrpSpPr>
        <p:cNvPr id="1" name="Shape 613"/>
        <p:cNvGrpSpPr/>
        <p:nvPr/>
      </p:nvGrpSpPr>
      <p:grpSpPr>
        <a:xfrm>
          <a:off x="0" y="0"/>
          <a:ext cx="0" cy="0"/>
          <a:chOff x="0" y="0"/>
          <a:chExt cx="0" cy="0"/>
        </a:xfrm>
      </p:grpSpPr>
      <p:pic>
        <p:nvPicPr>
          <p:cNvPr id="614" name="Google Shape;614;p40" descr="クリップボード"/>
          <p:cNvPicPr preferRelativeResize="0"/>
          <p:nvPr/>
        </p:nvPicPr>
        <p:blipFill rotWithShape="1">
          <a:blip r:embed="rId3">
            <a:alphaModFix/>
          </a:blip>
          <a:srcRect/>
          <a:stretch/>
        </p:blipFill>
        <p:spPr>
          <a:xfrm rot="631394">
            <a:off x="3790715" y="4482751"/>
            <a:ext cx="3194131" cy="3194131"/>
          </a:xfrm>
          <a:prstGeom prst="rect">
            <a:avLst/>
          </a:prstGeom>
          <a:noFill/>
          <a:ln>
            <a:noFill/>
          </a:ln>
        </p:spPr>
      </p:pic>
      <p:pic>
        <p:nvPicPr>
          <p:cNvPr id="615" name="Google Shape;615;p40" descr="顕微鏡"/>
          <p:cNvPicPr preferRelativeResize="0"/>
          <p:nvPr/>
        </p:nvPicPr>
        <p:blipFill rotWithShape="1">
          <a:blip r:embed="rId4">
            <a:alphaModFix/>
          </a:blip>
          <a:srcRect/>
          <a:stretch/>
        </p:blipFill>
        <p:spPr>
          <a:xfrm rot="1338607" flipH="1">
            <a:off x="-587261" y="1663257"/>
            <a:ext cx="2684499" cy="2684499"/>
          </a:xfrm>
          <a:prstGeom prst="rect">
            <a:avLst/>
          </a:prstGeom>
          <a:noFill/>
          <a:ln>
            <a:noFill/>
          </a:ln>
        </p:spPr>
      </p:pic>
      <p:sp>
        <p:nvSpPr>
          <p:cNvPr id="616" name="Google Shape;616;p40"/>
          <p:cNvSpPr txBox="1">
            <a:spLocks noGrp="1"/>
          </p:cNvSpPr>
          <p:nvPr>
            <p:ph type="ctrTitle"/>
          </p:nvPr>
        </p:nvSpPr>
        <p:spPr>
          <a:xfrm>
            <a:off x="1524000" y="852207"/>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6600"/>
              <a:buFont typeface="Arial"/>
              <a:buNone/>
            </a:pPr>
            <a:r>
              <a:rPr lang="ja-JP" sz="6600">
                <a:solidFill>
                  <a:schemeClr val="lt1"/>
                </a:solidFill>
                <a:latin typeface="Arial"/>
                <a:ea typeface="Arial"/>
                <a:cs typeface="Arial"/>
                <a:sym typeface="Arial"/>
              </a:rPr>
              <a:t>では、はじめ！</a:t>
            </a:r>
            <a:endParaRPr sz="6600">
              <a:solidFill>
                <a:schemeClr val="lt1"/>
              </a:solidFill>
              <a:latin typeface="Arial"/>
              <a:ea typeface="Arial"/>
              <a:cs typeface="Arial"/>
              <a:sym typeface="Arial"/>
            </a:endParaRPr>
          </a:p>
        </p:txBody>
      </p:sp>
      <p:sp>
        <p:nvSpPr>
          <p:cNvPr id="617" name="Google Shape;617;p40"/>
          <p:cNvSpPr txBox="1">
            <a:spLocks noGrp="1"/>
          </p:cNvSpPr>
          <p:nvPr>
            <p:ph type="subTitle" idx="1"/>
          </p:nvPr>
        </p:nvSpPr>
        <p:spPr>
          <a:xfrm>
            <a:off x="1524000" y="3331882"/>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000"/>
              <a:buNone/>
            </a:pPr>
            <a:endParaRPr sz="2000">
              <a:solidFill>
                <a:schemeClr val="lt1"/>
              </a:solidFill>
            </a:endParaRPr>
          </a:p>
        </p:txBody>
      </p:sp>
      <p:cxnSp>
        <p:nvCxnSpPr>
          <p:cNvPr id="618" name="Google Shape;618;p40"/>
          <p:cNvCxnSpPr/>
          <p:nvPr/>
        </p:nvCxnSpPr>
        <p:spPr>
          <a:xfrm>
            <a:off x="3579677" y="3278339"/>
            <a:ext cx="4914900" cy="0"/>
          </a:xfrm>
          <a:prstGeom prst="straightConnector1">
            <a:avLst/>
          </a:prstGeom>
          <a:noFill/>
          <a:ln w="19050" cap="flat" cmpd="sng">
            <a:solidFill>
              <a:schemeClr val="lt1"/>
            </a:solidFill>
            <a:prstDash val="solid"/>
            <a:miter lim="800000"/>
            <a:headEnd type="none" w="sm" len="sm"/>
            <a:tailEnd type="none" w="sm" len="sm"/>
          </a:ln>
        </p:spPr>
      </p:cxnSp>
      <p:pic>
        <p:nvPicPr>
          <p:cNvPr id="619" name="Google Shape;619;p40" descr="ビーカー"/>
          <p:cNvPicPr preferRelativeResize="0"/>
          <p:nvPr/>
        </p:nvPicPr>
        <p:blipFill rotWithShape="1">
          <a:blip r:embed="rId5">
            <a:alphaModFix/>
          </a:blip>
          <a:srcRect/>
          <a:stretch/>
        </p:blipFill>
        <p:spPr>
          <a:xfrm rot="1213697">
            <a:off x="-491837" y="3688628"/>
            <a:ext cx="3245427" cy="3245427"/>
          </a:xfrm>
          <a:prstGeom prst="rect">
            <a:avLst/>
          </a:prstGeom>
          <a:noFill/>
          <a:ln>
            <a:noFill/>
          </a:ln>
        </p:spPr>
      </p:pic>
      <p:pic>
        <p:nvPicPr>
          <p:cNvPr id="620" name="Google Shape;620;p40" descr="フラスコ"/>
          <p:cNvPicPr preferRelativeResize="0"/>
          <p:nvPr/>
        </p:nvPicPr>
        <p:blipFill rotWithShape="1">
          <a:blip r:embed="rId6">
            <a:alphaModFix/>
          </a:blip>
          <a:srcRect/>
          <a:stretch/>
        </p:blipFill>
        <p:spPr>
          <a:xfrm rot="-1148875">
            <a:off x="8514237" y="-118161"/>
            <a:ext cx="3005286" cy="3005286"/>
          </a:xfrm>
          <a:prstGeom prst="rect">
            <a:avLst/>
          </a:prstGeom>
          <a:noFill/>
          <a:ln>
            <a:noFill/>
          </a:ln>
        </p:spPr>
      </p:pic>
      <p:pic>
        <p:nvPicPr>
          <p:cNvPr id="621" name="Google Shape;621;p40" descr="試験管"/>
          <p:cNvPicPr preferRelativeResize="0"/>
          <p:nvPr/>
        </p:nvPicPr>
        <p:blipFill rotWithShape="1">
          <a:blip r:embed="rId7">
            <a:alphaModFix/>
          </a:blip>
          <a:srcRect/>
          <a:stretch/>
        </p:blipFill>
        <p:spPr>
          <a:xfrm rot="-521031">
            <a:off x="1920309" y="4797205"/>
            <a:ext cx="2453456" cy="2453456"/>
          </a:xfrm>
          <a:prstGeom prst="rect">
            <a:avLst/>
          </a:prstGeom>
          <a:noFill/>
          <a:ln>
            <a:noFill/>
          </a:ln>
        </p:spPr>
      </p:pic>
      <p:pic>
        <p:nvPicPr>
          <p:cNvPr id="622" name="Google Shape;622;p40" descr="定規"/>
          <p:cNvPicPr preferRelativeResize="0"/>
          <p:nvPr/>
        </p:nvPicPr>
        <p:blipFill rotWithShape="1">
          <a:blip r:embed="rId8">
            <a:alphaModFix/>
          </a:blip>
          <a:srcRect/>
          <a:stretch/>
        </p:blipFill>
        <p:spPr>
          <a:xfrm rot="-2710505">
            <a:off x="10171718" y="145767"/>
            <a:ext cx="1574403" cy="1574403"/>
          </a:xfrm>
          <a:prstGeom prst="rect">
            <a:avLst/>
          </a:prstGeom>
          <a:noFill/>
          <a:ln>
            <a:noFill/>
          </a:ln>
        </p:spPr>
      </p:pic>
      <p:pic>
        <p:nvPicPr>
          <p:cNvPr id="623" name="Google Shape;623;p40" descr="鉛筆"/>
          <p:cNvPicPr preferRelativeResize="0"/>
          <p:nvPr/>
        </p:nvPicPr>
        <p:blipFill rotWithShape="1">
          <a:blip r:embed="rId9">
            <a:alphaModFix/>
          </a:blip>
          <a:srcRect/>
          <a:stretch/>
        </p:blipFill>
        <p:spPr>
          <a:xfrm rot="-1079210">
            <a:off x="10917677" y="783939"/>
            <a:ext cx="1488402" cy="1488402"/>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0" name="Google Shape;120;p3"/>
          <p:cNvPicPr preferRelativeResize="0">
            <a:picLocks noGrp="1"/>
          </p:cNvPicPr>
          <p:nvPr>
            <p:ph type="body" idx="1"/>
          </p:nvPr>
        </p:nvPicPr>
        <p:blipFill rotWithShape="1">
          <a:blip r:embed="rId3">
            <a:alphaModFix/>
          </a:blip>
          <a:srcRect t="23194"/>
          <a:stretch/>
        </p:blipFill>
        <p:spPr>
          <a:xfrm>
            <a:off x="0" y="365125"/>
            <a:ext cx="12042337" cy="6128665"/>
          </a:xfrm>
          <a:prstGeom prst="rect">
            <a:avLst/>
          </a:prstGeom>
          <a:noFill/>
          <a:ln>
            <a:noFill/>
          </a:ln>
        </p:spPr>
      </p:pic>
      <p:sp>
        <p:nvSpPr>
          <p:cNvPr id="121" name="Google Shape;121;p3"/>
          <p:cNvSpPr txBox="1">
            <a:spLocks noGrp="1"/>
          </p:cNvSpPr>
          <p:nvPr>
            <p:ph type="title"/>
          </p:nvPr>
        </p:nvSpPr>
        <p:spPr>
          <a:xfrm>
            <a:off x="0" y="2743200"/>
            <a:ext cx="12192000" cy="1270861"/>
          </a:xfrm>
          <a:prstGeom prst="rect">
            <a:avLst/>
          </a:prstGeom>
          <a:solidFill>
            <a:srgbClr val="FFFF00"/>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Arial"/>
              <a:buNone/>
            </a:pPr>
            <a:r>
              <a:rPr lang="ja-JP" altLang="en-US" sz="6000" dirty="0" smtClean="0"/>
              <a:t>この研究で</a:t>
            </a:r>
            <a:r>
              <a:rPr lang="en-US" altLang="ja-JP" sz="6000" dirty="0" smtClean="0"/>
              <a:t>SDGs</a:t>
            </a:r>
            <a:r>
              <a:rPr lang="ja-JP" altLang="en-US" sz="6000" dirty="0" smtClean="0"/>
              <a:t>が達成される？</a:t>
            </a:r>
            <a:endParaRPr sz="6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0" name="Google Shape;120;p3"/>
          <p:cNvPicPr preferRelativeResize="0">
            <a:picLocks noGrp="1"/>
          </p:cNvPicPr>
          <p:nvPr>
            <p:ph type="body" idx="1"/>
          </p:nvPr>
        </p:nvPicPr>
        <p:blipFill rotWithShape="1">
          <a:blip r:embed="rId3">
            <a:alphaModFix/>
            <a:extLst>
              <a:ext uri="{BEBA8EAE-BF5A-486C-A8C5-ECC9F3942E4B}">
                <a14:imgProps xmlns:a14="http://schemas.microsoft.com/office/drawing/2010/main">
                  <a14:imgLayer r:embed="rId4">
                    <a14:imgEffect>
                      <a14:saturation sat="0"/>
                    </a14:imgEffect>
                  </a14:imgLayer>
                </a14:imgProps>
              </a:ext>
            </a:extLst>
          </a:blip>
          <a:srcRect t="23194"/>
          <a:stretch/>
        </p:blipFill>
        <p:spPr>
          <a:xfrm>
            <a:off x="0" y="365125"/>
            <a:ext cx="12042337" cy="6128665"/>
          </a:xfrm>
          <a:prstGeom prst="rect">
            <a:avLst/>
          </a:prstGeom>
          <a:noFill/>
          <a:ln>
            <a:noFill/>
          </a:ln>
        </p:spPr>
      </p:pic>
      <p:sp>
        <p:nvSpPr>
          <p:cNvPr id="121" name="Google Shape;121;p3"/>
          <p:cNvSpPr txBox="1">
            <a:spLocks noGrp="1"/>
          </p:cNvSpPr>
          <p:nvPr>
            <p:ph type="title"/>
          </p:nvPr>
        </p:nvSpPr>
        <p:spPr>
          <a:xfrm>
            <a:off x="0" y="2743200"/>
            <a:ext cx="12192000" cy="1270861"/>
          </a:xfrm>
          <a:prstGeom prst="rect">
            <a:avLst/>
          </a:prstGeom>
          <a:solidFill>
            <a:schemeClr val="bg1">
              <a:lumMod val="85000"/>
            </a:schemeClr>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Arial"/>
              <a:buNone/>
            </a:pPr>
            <a:r>
              <a:rPr lang="ja-JP" altLang="en-US" sz="6000" dirty="0" smtClean="0"/>
              <a:t>この研究で</a:t>
            </a:r>
            <a:r>
              <a:rPr lang="en-US" altLang="ja-JP" sz="6000" dirty="0" smtClean="0"/>
              <a:t>SDGs</a:t>
            </a:r>
            <a:r>
              <a:rPr lang="ja-JP" altLang="en-US" sz="6000" dirty="0" smtClean="0"/>
              <a:t>が達成される？</a:t>
            </a:r>
            <a:endParaRPr sz="6000" dirty="0"/>
          </a:p>
        </p:txBody>
      </p:sp>
      <p:sp>
        <p:nvSpPr>
          <p:cNvPr id="2" name="乗算 1"/>
          <p:cNvSpPr/>
          <p:nvPr/>
        </p:nvSpPr>
        <p:spPr>
          <a:xfrm>
            <a:off x="0" y="1751308"/>
            <a:ext cx="12192000" cy="3285641"/>
          </a:xfrm>
          <a:prstGeom prst="mathMultiply">
            <a:avLst>
              <a:gd name="adj1" fmla="val 13143"/>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059746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0" name="Google Shape;120;p3"/>
          <p:cNvPicPr preferRelativeResize="0">
            <a:picLocks noGrp="1"/>
          </p:cNvPicPr>
          <p:nvPr>
            <p:ph type="body" idx="1"/>
          </p:nvPr>
        </p:nvPicPr>
        <p:blipFill rotWithShape="1">
          <a:blip r:embed="rId3">
            <a:alphaModFix/>
          </a:blip>
          <a:srcRect t="23194"/>
          <a:stretch/>
        </p:blipFill>
        <p:spPr>
          <a:xfrm>
            <a:off x="0" y="365125"/>
            <a:ext cx="12042337" cy="6128665"/>
          </a:xfrm>
          <a:prstGeom prst="rect">
            <a:avLst/>
          </a:prstGeom>
          <a:noFill/>
          <a:ln>
            <a:noFill/>
          </a:ln>
        </p:spPr>
      </p:pic>
      <p:sp>
        <p:nvSpPr>
          <p:cNvPr id="121" name="Google Shape;121;p3"/>
          <p:cNvSpPr txBox="1">
            <a:spLocks noGrp="1"/>
          </p:cNvSpPr>
          <p:nvPr>
            <p:ph type="title"/>
          </p:nvPr>
        </p:nvSpPr>
        <p:spPr>
          <a:xfrm>
            <a:off x="0" y="1999281"/>
            <a:ext cx="12192000" cy="3347634"/>
          </a:xfrm>
          <a:prstGeom prst="rect">
            <a:avLst/>
          </a:prstGeom>
          <a:solidFill>
            <a:srgbClr val="FFFF00"/>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Arial"/>
              <a:buNone/>
            </a:pPr>
            <a:r>
              <a:rPr lang="ja-JP" altLang="en-US" sz="6000" dirty="0"/>
              <a:t>細</a:t>
            </a:r>
            <a:r>
              <a:rPr lang="ja-JP" altLang="en-US" sz="6000" dirty="0" smtClean="0"/>
              <a:t>かな</a:t>
            </a:r>
            <a:r>
              <a:rPr lang="ja-JP" altLang="en-US" sz="6000" spc="-400" dirty="0" smtClean="0"/>
              <a:t>ターゲット</a:t>
            </a:r>
            <a:r>
              <a:rPr lang="ja-JP" altLang="en-US" sz="6000" dirty="0" smtClean="0"/>
              <a:t>達成の方法を提案</a:t>
            </a:r>
            <a:r>
              <a:rPr lang="en-US" altLang="ja-JP" sz="6000" dirty="0" smtClean="0"/>
              <a:t/>
            </a:r>
            <a:br>
              <a:rPr lang="en-US" altLang="ja-JP" sz="6000" dirty="0" smtClean="0"/>
            </a:br>
            <a:r>
              <a:rPr lang="ja-JP" altLang="en-US" sz="6000" dirty="0" smtClean="0"/>
              <a:t>↓</a:t>
            </a:r>
            <a:r>
              <a:rPr lang="en-US" altLang="ja-JP" sz="6000" dirty="0" smtClean="0"/>
              <a:t/>
            </a:r>
            <a:br>
              <a:rPr lang="en-US" altLang="ja-JP" sz="6000" dirty="0" smtClean="0"/>
            </a:br>
            <a:r>
              <a:rPr lang="ja-JP" altLang="en-US" sz="6000" b="1" dirty="0" smtClean="0">
                <a:solidFill>
                  <a:srgbClr val="FF0000"/>
                </a:solidFill>
              </a:rPr>
              <a:t>その実現可能性を探る</a:t>
            </a:r>
            <a:endParaRPr sz="6000" b="1" dirty="0">
              <a:solidFill>
                <a:srgbClr val="FF0000"/>
              </a:solidFill>
            </a:endParaRPr>
          </a:p>
        </p:txBody>
      </p:sp>
    </p:spTree>
    <p:extLst>
      <p:ext uri="{BB962C8B-B14F-4D97-AF65-F5344CB8AC3E}">
        <p14:creationId xmlns:p14="http://schemas.microsoft.com/office/powerpoint/2010/main" val="11231436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4"/>
          <p:cNvSpPr txBox="1">
            <a:spLocks noGrp="1"/>
          </p:cNvSpPr>
          <p:nvPr>
            <p:ph type="title"/>
          </p:nvPr>
        </p:nvSpPr>
        <p:spPr>
          <a:xfrm>
            <a:off x="3897824" y="1402202"/>
            <a:ext cx="7933645" cy="405320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600"/>
              <a:buFont typeface="Arial"/>
              <a:buNone/>
            </a:pPr>
            <a:r>
              <a:rPr lang="en-US" altLang="ja-JP" sz="2800" dirty="0"/>
              <a:t>【</a:t>
            </a:r>
            <a:r>
              <a:rPr lang="ja-JP" sz="2800" dirty="0"/>
              <a:t>ターゲット</a:t>
            </a:r>
            <a:r>
              <a:rPr lang="en-US" altLang="ja-JP" sz="2800" dirty="0"/>
              <a:t>】</a:t>
            </a:r>
            <a:r>
              <a:rPr lang="en-US" altLang="ja-JP" sz="2400" dirty="0"/>
              <a:t/>
            </a:r>
            <a:br>
              <a:rPr lang="en-US" altLang="ja-JP" sz="2400" dirty="0"/>
            </a:br>
            <a:r>
              <a:rPr lang="ja-JP" altLang="en-US" sz="1100" dirty="0">
                <a:solidFill>
                  <a:schemeClr val="bg1"/>
                </a:solidFill>
              </a:rPr>
              <a:t>あ</a:t>
            </a:r>
            <a:r>
              <a:rPr lang="ja-JP" sz="2400" dirty="0"/>
              <a:t/>
            </a:r>
            <a:br>
              <a:rPr lang="ja-JP" sz="2400" dirty="0"/>
            </a:br>
            <a:r>
              <a:rPr lang="ja-JP" sz="2400" b="1" dirty="0"/>
              <a:t>2.1</a:t>
            </a:r>
            <a:r>
              <a:rPr lang="ja-JP" sz="2400" dirty="0"/>
              <a:t>　2030 年までに、飢餓を撲滅し、すべての人々、特に貧困層及び幼児を含む脆弱な立場にある人々が一年中安全かつ栄養のある食料を十分得られるようにする。 </a:t>
            </a:r>
            <a:br>
              <a:rPr lang="ja-JP" sz="2400" dirty="0"/>
            </a:br>
            <a:r>
              <a:rPr lang="ja-JP" altLang="en-US" sz="1100" dirty="0" err="1">
                <a:solidFill>
                  <a:schemeClr val="bg1"/>
                </a:solidFill>
              </a:rPr>
              <a:t>あ</a:t>
            </a:r>
            <a:r>
              <a:rPr lang="en-US" altLang="ja-JP" sz="2400" dirty="0"/>
              <a:t/>
            </a:r>
            <a:br>
              <a:rPr lang="en-US" altLang="ja-JP" sz="2400" dirty="0"/>
            </a:br>
            <a:r>
              <a:rPr lang="ja-JP" sz="2400" b="1" dirty="0"/>
              <a:t>2.2</a:t>
            </a:r>
            <a:r>
              <a:rPr lang="ja-JP" altLang="en-US" sz="2400" dirty="0"/>
              <a:t>　</a:t>
            </a:r>
            <a:r>
              <a:rPr lang="ja-JP" sz="2400" dirty="0"/>
              <a:t>5歳未満の子どもの発育阻害や消耗性疾患について国際的に合意されたターゲットを2025 年までに達成するなど、2030 年までにあらゆる形態の栄養不良を解消し、若年女子、妊婦・授乳婦及び高齢者の栄養ニーズへの対処を行う。 </a:t>
            </a:r>
            <a:br>
              <a:rPr lang="ja-JP" sz="2400" dirty="0"/>
            </a:br>
            <a:r>
              <a:rPr lang="ja-JP" altLang="en-US" sz="1100" dirty="0" err="1">
                <a:solidFill>
                  <a:schemeClr val="bg1"/>
                </a:solidFill>
              </a:rPr>
              <a:t>あ</a:t>
            </a:r>
            <a:r>
              <a:rPr lang="en-US" altLang="ja-JP" sz="2400" dirty="0"/>
              <a:t/>
            </a:r>
            <a:br>
              <a:rPr lang="en-US" altLang="ja-JP" sz="2400" dirty="0"/>
            </a:br>
            <a:r>
              <a:rPr lang="ja-JP" sz="2400" dirty="0"/>
              <a:t/>
            </a:r>
            <a:br>
              <a:rPr lang="ja-JP" sz="2400" dirty="0"/>
            </a:br>
            <a:endParaRPr sz="2400" dirty="0"/>
          </a:p>
        </p:txBody>
      </p:sp>
      <p:pic>
        <p:nvPicPr>
          <p:cNvPr id="127" name="Google Shape;127;p4"/>
          <p:cNvPicPr preferRelativeResize="0">
            <a:picLocks noGrp="1"/>
          </p:cNvPicPr>
          <p:nvPr>
            <p:ph type="body" idx="1"/>
          </p:nvPr>
        </p:nvPicPr>
        <p:blipFill rotWithShape="1">
          <a:blip r:embed="rId3">
            <a:alphaModFix/>
          </a:blip>
          <a:srcRect/>
          <a:stretch/>
        </p:blipFill>
        <p:spPr>
          <a:xfrm>
            <a:off x="503186" y="1669746"/>
            <a:ext cx="2918654" cy="2909674"/>
          </a:xfrm>
          <a:prstGeom prst="rect">
            <a:avLst/>
          </a:prstGeom>
          <a:noFill/>
          <a:ln>
            <a:noFill/>
          </a:ln>
        </p:spPr>
      </p:pic>
      <p:sp>
        <p:nvSpPr>
          <p:cNvPr id="129" name="Google Shape;129;p4"/>
          <p:cNvSpPr/>
          <p:nvPr/>
        </p:nvSpPr>
        <p:spPr>
          <a:xfrm>
            <a:off x="3786988" y="2892108"/>
            <a:ext cx="8044481" cy="1896164"/>
          </a:xfrm>
          <a:prstGeom prst="frame">
            <a:avLst>
              <a:gd name="adj1" fmla="val 3981"/>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30" name="Google Shape;130;p4"/>
          <p:cNvSpPr txBox="1"/>
          <p:nvPr/>
        </p:nvSpPr>
        <p:spPr>
          <a:xfrm>
            <a:off x="1066800" y="127900"/>
            <a:ext cx="10720750" cy="86174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JP" sz="4400" dirty="0"/>
              <a:t>③自分が取り組む課題を決める</a:t>
            </a:r>
            <a:r>
              <a:rPr lang="ja-JP" altLang="en-US" sz="4400" dirty="0"/>
              <a:t>（</a:t>
            </a:r>
            <a:r>
              <a:rPr lang="ja-JP" sz="4400" dirty="0"/>
              <a:t>P</a:t>
            </a:r>
            <a:r>
              <a:rPr lang="en-US" altLang="ja-JP" sz="4400" dirty="0"/>
              <a:t>.</a:t>
            </a:r>
            <a:r>
              <a:rPr lang="ja-JP" sz="4400" dirty="0" smtClean="0"/>
              <a:t>1</a:t>
            </a:r>
            <a:r>
              <a:rPr lang="en-US" altLang="ja-JP" sz="4400" dirty="0" smtClean="0"/>
              <a:t>1</a:t>
            </a:r>
            <a:r>
              <a:rPr lang="ja-JP" altLang="en-US" sz="4400" dirty="0" smtClean="0"/>
              <a:t>）</a:t>
            </a:r>
            <a:endParaRPr sz="4400" dirty="0"/>
          </a:p>
        </p:txBody>
      </p:sp>
      <p:sp>
        <p:nvSpPr>
          <p:cNvPr id="2" name="テキスト ボックス 1"/>
          <p:cNvSpPr txBox="1"/>
          <p:nvPr/>
        </p:nvSpPr>
        <p:spPr>
          <a:xfrm>
            <a:off x="7249093" y="4933909"/>
            <a:ext cx="615553" cy="1042987"/>
          </a:xfrm>
          <a:prstGeom prst="rect">
            <a:avLst/>
          </a:prstGeom>
          <a:noFill/>
        </p:spPr>
        <p:txBody>
          <a:bodyPr vert="eaVert" wrap="square" rtlCol="0">
            <a:spAutoFit/>
          </a:bodyPr>
          <a:lstStyle/>
          <a:p>
            <a:r>
              <a:rPr kumimoji="1" lang="ja-JP" altLang="en-US" sz="280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fade">
                                      <p:cBhvr>
                                        <p:cTn id="7" dur="500"/>
                                        <p:tgtEl>
                                          <p:spTgt spid="1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9"/>
                                        </p:tgtEl>
                                        <p:attrNameLst>
                                          <p:attrName>style.visibility</p:attrName>
                                        </p:attrNameLst>
                                      </p:cBhvr>
                                      <p:to>
                                        <p:strVal val="visible"/>
                                      </p:to>
                                    </p:set>
                                    <p:animEffect transition="in" filter="fade">
                                      <p:cBhvr>
                                        <p:cTn id="15" dur="5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5"/>
          <p:cNvSpPr txBox="1">
            <a:spLocks noGrp="1"/>
          </p:cNvSpPr>
          <p:nvPr>
            <p:ph type="title"/>
          </p:nvPr>
        </p:nvSpPr>
        <p:spPr>
          <a:xfrm>
            <a:off x="400802" y="241003"/>
            <a:ext cx="8378529" cy="199602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Font typeface="Arial"/>
              <a:buNone/>
            </a:pPr>
            <a:r>
              <a:rPr lang="ja-JP" sz="2400" dirty="0"/>
              <a:t>2.2 　5 歳未満の子どもの発育阻害や消耗性疾患につい</a:t>
            </a:r>
            <a:br>
              <a:rPr lang="ja-JP" sz="2400" dirty="0"/>
            </a:br>
            <a:r>
              <a:rPr lang="ja-JP" sz="2400" dirty="0"/>
              <a:t>　　　</a:t>
            </a:r>
            <a:r>
              <a:rPr lang="ja-JP" sz="2400" dirty="0" err="1"/>
              <a:t>て</a:t>
            </a:r>
            <a:r>
              <a:rPr lang="ja-JP" sz="2400" dirty="0"/>
              <a:t>国際的に合意されたターゲットを2025 年までに達</a:t>
            </a:r>
            <a:br>
              <a:rPr lang="ja-JP" sz="2400" dirty="0"/>
            </a:br>
            <a:r>
              <a:rPr lang="ja-JP" sz="2400" dirty="0"/>
              <a:t>　　　成するなど、2030 年までにあらゆる形態の栄養不良</a:t>
            </a:r>
            <a:br>
              <a:rPr lang="ja-JP" sz="2400" dirty="0"/>
            </a:br>
            <a:r>
              <a:rPr lang="ja-JP" sz="2400" dirty="0"/>
              <a:t>　　　を解消し、若年女子、妊婦・授乳婦及び高齢者の栄</a:t>
            </a:r>
            <a:br>
              <a:rPr lang="ja-JP" sz="2400" dirty="0"/>
            </a:br>
            <a:r>
              <a:rPr lang="ja-JP" sz="2400" dirty="0"/>
              <a:t>　　　養ニーズへの対処を行う。 </a:t>
            </a:r>
            <a:endParaRPr sz="2400" dirty="0">
              <a:solidFill>
                <a:srgbClr val="1E4E79"/>
              </a:solidFill>
            </a:endParaRPr>
          </a:p>
        </p:txBody>
      </p:sp>
      <p:grpSp>
        <p:nvGrpSpPr>
          <p:cNvPr id="137" name="Google Shape;137;p5"/>
          <p:cNvGrpSpPr/>
          <p:nvPr/>
        </p:nvGrpSpPr>
        <p:grpSpPr>
          <a:xfrm>
            <a:off x="8759536" y="0"/>
            <a:ext cx="4266669" cy="6858000"/>
            <a:chOff x="8759536" y="0"/>
            <a:chExt cx="4266669" cy="6858000"/>
          </a:xfrm>
        </p:grpSpPr>
        <p:grpSp>
          <p:nvGrpSpPr>
            <p:cNvPr id="138" name="Google Shape;138;p5"/>
            <p:cNvGrpSpPr/>
            <p:nvPr/>
          </p:nvGrpSpPr>
          <p:grpSpPr>
            <a:xfrm>
              <a:off x="9055676" y="0"/>
              <a:ext cx="3136324" cy="6858000"/>
              <a:chOff x="9055676" y="0"/>
              <a:chExt cx="3136324" cy="6858000"/>
            </a:xfrm>
          </p:grpSpPr>
          <p:sp>
            <p:nvSpPr>
              <p:cNvPr id="139" name="Google Shape;139;p5"/>
              <p:cNvSpPr/>
              <p:nvPr/>
            </p:nvSpPr>
            <p:spPr>
              <a:xfrm>
                <a:off x="9221932" y="0"/>
                <a:ext cx="2970068" cy="6858000"/>
              </a:xfrm>
              <a:prstGeom prst="rect">
                <a:avLst/>
              </a:prstGeom>
              <a:solidFill>
                <a:srgbClr val="1E4E7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0" name="Google Shape;140;p5"/>
              <p:cNvSpPr/>
              <p:nvPr/>
            </p:nvSpPr>
            <p:spPr>
              <a:xfrm>
                <a:off x="9055676" y="0"/>
                <a:ext cx="166255"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1" name="Google Shape;141;p5"/>
              <p:cNvSpPr/>
              <p:nvPr/>
            </p:nvSpPr>
            <p:spPr>
              <a:xfrm>
                <a:off x="9221932" y="0"/>
                <a:ext cx="114301" cy="6858000"/>
              </a:xfrm>
              <a:prstGeom prst="rect">
                <a:avLst/>
              </a:prstGeom>
              <a:solidFill>
                <a:srgbClr val="FFD3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2" name="Google Shape;142;p5"/>
              <p:cNvSpPr/>
              <p:nvPr/>
            </p:nvSpPr>
            <p:spPr>
              <a:xfrm>
                <a:off x="9336233" y="0"/>
                <a:ext cx="150667"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3" name="Google Shape;143;p5"/>
              <p:cNvSpPr/>
              <p:nvPr/>
            </p:nvSpPr>
            <p:spPr>
              <a:xfrm>
                <a:off x="9336233" y="0"/>
                <a:ext cx="5715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144" name="Google Shape;144;p5" descr="フラスコ"/>
            <p:cNvPicPr preferRelativeResize="0"/>
            <p:nvPr/>
          </p:nvPicPr>
          <p:blipFill rotWithShape="1">
            <a:blip r:embed="rId3">
              <a:alphaModFix/>
            </a:blip>
            <a:srcRect/>
            <a:stretch/>
          </p:blipFill>
          <p:spPr>
            <a:xfrm>
              <a:off x="8759536" y="2591331"/>
              <a:ext cx="4266669" cy="4266669"/>
            </a:xfrm>
            <a:prstGeom prst="rect">
              <a:avLst/>
            </a:prstGeom>
            <a:noFill/>
            <a:ln>
              <a:noFill/>
            </a:ln>
          </p:spPr>
        </p:pic>
      </p:grpSp>
      <p:sp>
        <p:nvSpPr>
          <p:cNvPr id="145" name="Google Shape;145;p5"/>
          <p:cNvSpPr/>
          <p:nvPr/>
        </p:nvSpPr>
        <p:spPr>
          <a:xfrm>
            <a:off x="3605646" y="2252015"/>
            <a:ext cx="2053936" cy="731504"/>
          </a:xfrm>
          <a:prstGeom prst="down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6" name="Google Shape;146;p5"/>
          <p:cNvSpPr txBox="1"/>
          <p:nvPr/>
        </p:nvSpPr>
        <p:spPr>
          <a:xfrm>
            <a:off x="875316" y="2857226"/>
            <a:ext cx="7429500" cy="34163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600" dirty="0">
                <a:solidFill>
                  <a:srgbClr val="FF0000"/>
                </a:solidFill>
                <a:latin typeface="Calibri"/>
                <a:ea typeface="Calibri"/>
                <a:cs typeface="Calibri"/>
                <a:sym typeface="Calibri"/>
              </a:rPr>
              <a:t>キーワード</a:t>
            </a:r>
            <a:endParaRPr sz="3600" dirty="0">
              <a:solidFill>
                <a:srgbClr val="FF0000"/>
              </a:solidFill>
              <a:latin typeface="Calibri"/>
              <a:ea typeface="Calibri"/>
              <a:cs typeface="Calibri"/>
              <a:sym typeface="Calibri"/>
            </a:endParaRPr>
          </a:p>
          <a:p>
            <a:pPr marL="0" marR="0" lvl="0" indent="0" algn="l" rtl="0">
              <a:spcBef>
                <a:spcPts val="0"/>
              </a:spcBef>
              <a:spcAft>
                <a:spcPts val="0"/>
              </a:spcAft>
              <a:buNone/>
            </a:pPr>
            <a:r>
              <a:rPr lang="ja-JP" sz="3600" dirty="0">
                <a:solidFill>
                  <a:schemeClr val="dk1"/>
                </a:solidFill>
                <a:latin typeface="Calibri"/>
                <a:ea typeface="Calibri"/>
                <a:cs typeface="Calibri"/>
                <a:sym typeface="Calibri"/>
              </a:rPr>
              <a:t>・子どもの発育阻害や消耗性疾患</a:t>
            </a:r>
            <a:endParaRPr sz="3600" dirty="0">
              <a:solidFill>
                <a:schemeClr val="dk1"/>
              </a:solidFill>
              <a:latin typeface="Calibri"/>
              <a:ea typeface="Calibri"/>
              <a:cs typeface="Calibri"/>
              <a:sym typeface="Calibri"/>
            </a:endParaRPr>
          </a:p>
          <a:p>
            <a:pPr marL="0" marR="0" lvl="0" indent="0" algn="l" rtl="0">
              <a:spcBef>
                <a:spcPts val="0"/>
              </a:spcBef>
              <a:spcAft>
                <a:spcPts val="0"/>
              </a:spcAft>
              <a:buNone/>
            </a:pPr>
            <a:r>
              <a:rPr lang="ja-JP" sz="3600" dirty="0">
                <a:solidFill>
                  <a:schemeClr val="dk1"/>
                </a:solidFill>
                <a:latin typeface="Calibri"/>
                <a:ea typeface="Calibri"/>
                <a:cs typeface="Calibri"/>
                <a:sym typeface="Calibri"/>
              </a:rPr>
              <a:t>・国際的に合意されたターゲット</a:t>
            </a:r>
            <a:endParaRPr sz="3600" dirty="0">
              <a:solidFill>
                <a:schemeClr val="dk1"/>
              </a:solidFill>
              <a:latin typeface="Calibri"/>
              <a:ea typeface="Calibri"/>
              <a:cs typeface="Calibri"/>
              <a:sym typeface="Calibri"/>
            </a:endParaRPr>
          </a:p>
          <a:p>
            <a:pPr marL="0" marR="0" lvl="0" indent="0" algn="l" rtl="0">
              <a:spcBef>
                <a:spcPts val="0"/>
              </a:spcBef>
              <a:spcAft>
                <a:spcPts val="0"/>
              </a:spcAft>
              <a:buNone/>
            </a:pPr>
            <a:r>
              <a:rPr lang="ja-JP" sz="3600" dirty="0">
                <a:solidFill>
                  <a:schemeClr val="dk1"/>
                </a:solidFill>
                <a:latin typeface="Calibri"/>
                <a:ea typeface="Calibri"/>
                <a:cs typeface="Calibri"/>
                <a:sym typeface="Calibri"/>
              </a:rPr>
              <a:t>・あらゆる形態の栄養不良</a:t>
            </a:r>
            <a:endParaRPr sz="3600" dirty="0">
              <a:solidFill>
                <a:schemeClr val="dk1"/>
              </a:solidFill>
              <a:latin typeface="Calibri"/>
              <a:ea typeface="Calibri"/>
              <a:cs typeface="Calibri"/>
              <a:sym typeface="Calibri"/>
            </a:endParaRPr>
          </a:p>
          <a:p>
            <a:pPr marL="0" marR="0" lvl="0" indent="0" algn="l" rtl="0">
              <a:spcBef>
                <a:spcPts val="0"/>
              </a:spcBef>
              <a:spcAft>
                <a:spcPts val="0"/>
              </a:spcAft>
              <a:buNone/>
            </a:pPr>
            <a:r>
              <a:rPr lang="ja-JP" sz="3600" dirty="0">
                <a:solidFill>
                  <a:schemeClr val="dk1"/>
                </a:solidFill>
                <a:latin typeface="Calibri"/>
                <a:ea typeface="Calibri"/>
                <a:cs typeface="Calibri"/>
                <a:sym typeface="Calibri"/>
              </a:rPr>
              <a:t>・若年女子、妊婦・授乳婦及び高　</a:t>
            </a:r>
            <a:endParaRPr sz="3600" dirty="0">
              <a:solidFill>
                <a:schemeClr val="dk1"/>
              </a:solidFill>
              <a:latin typeface="Calibri"/>
              <a:ea typeface="Calibri"/>
              <a:cs typeface="Calibri"/>
              <a:sym typeface="Calibri"/>
            </a:endParaRPr>
          </a:p>
          <a:p>
            <a:pPr marL="0" marR="0" lvl="0" indent="0" algn="l" rtl="0">
              <a:spcBef>
                <a:spcPts val="0"/>
              </a:spcBef>
              <a:spcAft>
                <a:spcPts val="0"/>
              </a:spcAft>
              <a:buNone/>
            </a:pPr>
            <a:r>
              <a:rPr lang="ja-JP" sz="3600" dirty="0">
                <a:solidFill>
                  <a:schemeClr val="dk1"/>
                </a:solidFill>
                <a:latin typeface="Calibri"/>
                <a:ea typeface="Calibri"/>
                <a:cs typeface="Calibri"/>
                <a:sym typeface="Calibri"/>
              </a:rPr>
              <a:t>　齢者の栄養ニーズ</a:t>
            </a:r>
            <a:endParaRPr dirty="0"/>
          </a:p>
        </p:txBody>
      </p:sp>
      <p:sp>
        <p:nvSpPr>
          <p:cNvPr id="147" name="Google Shape;147;p5"/>
          <p:cNvSpPr/>
          <p:nvPr/>
        </p:nvSpPr>
        <p:spPr>
          <a:xfrm>
            <a:off x="875315" y="4506413"/>
            <a:ext cx="6123214" cy="593060"/>
          </a:xfrm>
          <a:prstGeom prst="frame">
            <a:avLst>
              <a:gd name="adj1" fmla="val 125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cxnSp>
        <p:nvCxnSpPr>
          <p:cNvPr id="148" name="Google Shape;148;p5"/>
          <p:cNvCxnSpPr/>
          <p:nvPr/>
        </p:nvCxnSpPr>
        <p:spPr>
          <a:xfrm>
            <a:off x="2701636" y="714569"/>
            <a:ext cx="5273449" cy="0"/>
          </a:xfrm>
          <a:prstGeom prst="straightConnector1">
            <a:avLst/>
          </a:prstGeom>
          <a:noFill/>
          <a:ln w="38100" cap="flat" cmpd="sng">
            <a:solidFill>
              <a:srgbClr val="FF0000"/>
            </a:solidFill>
            <a:prstDash val="solid"/>
            <a:miter lim="800000"/>
            <a:headEnd type="none" w="sm" len="sm"/>
            <a:tailEnd type="none" w="sm" len="sm"/>
          </a:ln>
        </p:spPr>
      </p:cxnSp>
      <p:cxnSp>
        <p:nvCxnSpPr>
          <p:cNvPr id="149" name="Google Shape;149;p5"/>
          <p:cNvCxnSpPr/>
          <p:nvPr/>
        </p:nvCxnSpPr>
        <p:spPr>
          <a:xfrm>
            <a:off x="1426792" y="1047079"/>
            <a:ext cx="4516808" cy="0"/>
          </a:xfrm>
          <a:prstGeom prst="straightConnector1">
            <a:avLst/>
          </a:prstGeom>
          <a:noFill/>
          <a:ln w="38100" cap="flat" cmpd="sng">
            <a:solidFill>
              <a:srgbClr val="FF0000"/>
            </a:solidFill>
            <a:prstDash val="solid"/>
            <a:miter lim="800000"/>
            <a:headEnd type="none" w="sm" len="sm"/>
            <a:tailEnd type="none" w="sm" len="sm"/>
          </a:ln>
        </p:spPr>
      </p:cxnSp>
      <p:cxnSp>
        <p:nvCxnSpPr>
          <p:cNvPr id="150" name="Google Shape;150;p5"/>
          <p:cNvCxnSpPr/>
          <p:nvPr/>
        </p:nvCxnSpPr>
        <p:spPr>
          <a:xfrm flipV="1">
            <a:off x="5238576" y="1379589"/>
            <a:ext cx="3377484" cy="0"/>
          </a:xfrm>
          <a:prstGeom prst="straightConnector1">
            <a:avLst/>
          </a:prstGeom>
          <a:noFill/>
          <a:ln w="38100" cap="flat" cmpd="sng">
            <a:solidFill>
              <a:srgbClr val="FF0000"/>
            </a:solidFill>
            <a:prstDash val="solid"/>
            <a:miter lim="800000"/>
            <a:headEnd type="none" w="sm" len="sm"/>
            <a:tailEnd type="none" w="sm" len="sm"/>
          </a:ln>
        </p:spPr>
      </p:cxnSp>
      <p:cxnSp>
        <p:nvCxnSpPr>
          <p:cNvPr id="151" name="Google Shape;151;p5"/>
          <p:cNvCxnSpPr/>
          <p:nvPr/>
        </p:nvCxnSpPr>
        <p:spPr>
          <a:xfrm>
            <a:off x="2895600" y="1698242"/>
            <a:ext cx="5527964" cy="0"/>
          </a:xfrm>
          <a:prstGeom prst="straightConnector1">
            <a:avLst/>
          </a:prstGeom>
          <a:noFill/>
          <a:ln w="38100" cap="flat" cmpd="sng">
            <a:solidFill>
              <a:srgbClr val="FF0000"/>
            </a:solidFill>
            <a:prstDash val="solid"/>
            <a:miter lim="800000"/>
            <a:headEnd type="none" w="sm" len="sm"/>
            <a:tailEnd type="none" w="sm" len="sm"/>
          </a:ln>
        </p:spPr>
      </p:cxnSp>
      <p:cxnSp>
        <p:nvCxnSpPr>
          <p:cNvPr id="152" name="Google Shape;152;p5"/>
          <p:cNvCxnSpPr/>
          <p:nvPr/>
        </p:nvCxnSpPr>
        <p:spPr>
          <a:xfrm rot="10800000" flipH="1">
            <a:off x="1412937" y="2051046"/>
            <a:ext cx="3373800" cy="1800"/>
          </a:xfrm>
          <a:prstGeom prst="straightConnector1">
            <a:avLst/>
          </a:prstGeom>
          <a:noFill/>
          <a:ln w="38100" cap="flat" cmpd="sng">
            <a:solidFill>
              <a:srgbClr val="FF0000"/>
            </a:solidFill>
            <a:prstDash val="solid"/>
            <a:miter lim="800000"/>
            <a:headEnd type="none" w="sm" len="sm"/>
            <a:tailEnd type="none" w="sm" len="sm"/>
          </a:ln>
        </p:spPr>
      </p:cxnSp>
      <p:sp>
        <p:nvSpPr>
          <p:cNvPr id="153" name="Google Shape;153;p5"/>
          <p:cNvSpPr/>
          <p:nvPr/>
        </p:nvSpPr>
        <p:spPr>
          <a:xfrm>
            <a:off x="5408908" y="3124890"/>
            <a:ext cx="6129083" cy="746229"/>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577" y="60500"/>
                </a:moveTo>
                <a:lnTo>
                  <a:pt x="-54092" y="221682"/>
                </a:lnTo>
              </a:path>
            </a:pathLst>
          </a:custGeom>
          <a:solidFill>
            <a:schemeClr val="lt1"/>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altLang="en-US" sz="2800" b="1" dirty="0" smtClean="0">
                <a:solidFill>
                  <a:srgbClr val="FF0000"/>
                </a:solidFill>
                <a:latin typeface="Calibri"/>
                <a:ea typeface="Calibri"/>
                <a:cs typeface="Calibri"/>
                <a:sym typeface="Calibri"/>
              </a:rPr>
              <a:t>その中から</a:t>
            </a:r>
            <a:r>
              <a:rPr lang="ja-JP" sz="2800" b="1" dirty="0" smtClean="0">
                <a:solidFill>
                  <a:srgbClr val="FF0000"/>
                </a:solidFill>
                <a:latin typeface="Calibri"/>
                <a:ea typeface="Calibri"/>
                <a:cs typeface="Calibri"/>
                <a:sym typeface="Calibri"/>
              </a:rPr>
              <a:t>メインキーワード</a:t>
            </a:r>
            <a:r>
              <a:rPr lang="ja-JP" altLang="en-US" sz="2800" b="1" dirty="0" smtClean="0">
                <a:solidFill>
                  <a:srgbClr val="FF0000"/>
                </a:solidFill>
                <a:latin typeface="Calibri"/>
                <a:ea typeface="Calibri"/>
                <a:cs typeface="Calibri"/>
                <a:sym typeface="Calibri"/>
              </a:rPr>
              <a:t>を選ぶ</a:t>
            </a:r>
            <a:endParaRPr sz="2800" b="1" dirty="0">
              <a:solidFill>
                <a:srgbClr val="FF0000"/>
              </a:solidFill>
              <a:latin typeface="Calibri"/>
              <a:ea typeface="Calibri"/>
              <a:cs typeface="Calibri"/>
              <a:sym typeface="Calibri"/>
            </a:endParaRPr>
          </a:p>
        </p:txBody>
      </p:sp>
      <p:sp>
        <p:nvSpPr>
          <p:cNvPr id="2" name="四角形吹き出し 1"/>
          <p:cNvSpPr/>
          <p:nvPr/>
        </p:nvSpPr>
        <p:spPr>
          <a:xfrm>
            <a:off x="6586780" y="2237022"/>
            <a:ext cx="3595606" cy="707656"/>
          </a:xfrm>
          <a:prstGeom prst="wedgeRectCallout">
            <a:avLst>
              <a:gd name="adj1" fmla="val -51455"/>
              <a:gd name="adj2" fmla="val -9080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rgbClr val="FF0000"/>
                </a:solidFill>
              </a:rPr>
              <a:t>キーワードに赤線</a:t>
            </a:r>
            <a:endParaRPr kumimoji="1" lang="ja-JP" altLang="en-US" sz="3200" dirty="0">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8"/>
          <p:cNvSpPr txBox="1">
            <a:spLocks noGrp="1"/>
          </p:cNvSpPr>
          <p:nvPr>
            <p:ph type="title"/>
          </p:nvPr>
        </p:nvSpPr>
        <p:spPr>
          <a:xfrm>
            <a:off x="1" y="1"/>
            <a:ext cx="12192000" cy="1161418"/>
          </a:xfrm>
          <a:prstGeom prst="rect">
            <a:avLst/>
          </a:prstGeom>
          <a:solidFill>
            <a:srgbClr val="000099"/>
          </a:solidFill>
          <a:ln>
            <a:noFill/>
          </a:ln>
        </p:spPr>
        <p:txBody>
          <a:bodyPr spcFirstLastPara="1" wrap="square" lIns="91425" tIns="45700" rIns="91425" bIns="45700" anchor="ctr" anchorCtr="0">
            <a:normAutofit/>
          </a:bodyPr>
          <a:lstStyle/>
          <a:p>
            <a:pPr lvl="0">
              <a:buClr>
                <a:srgbClr val="1E4E79"/>
              </a:buClr>
              <a:buSzPts val="4400"/>
            </a:pPr>
            <a:r>
              <a:rPr lang="ja-JP" altLang="en-US" b="1" dirty="0" smtClean="0">
                <a:solidFill>
                  <a:schemeClr val="bg1"/>
                </a:solidFill>
                <a:latin typeface="Calibri"/>
                <a:ea typeface="Calibri"/>
                <a:cs typeface="Calibri"/>
                <a:sym typeface="Calibri"/>
              </a:rPr>
              <a:t>「</a:t>
            </a:r>
            <a:r>
              <a:rPr lang="ja-JP" altLang="ja-JP" b="1" dirty="0" smtClean="0">
                <a:solidFill>
                  <a:schemeClr val="bg1"/>
                </a:solidFill>
                <a:latin typeface="Calibri"/>
                <a:ea typeface="Calibri"/>
                <a:cs typeface="Calibri"/>
                <a:sym typeface="Calibri"/>
              </a:rPr>
              <a:t>あらゆる</a:t>
            </a:r>
            <a:r>
              <a:rPr lang="ja-JP" altLang="ja-JP" b="1" dirty="0">
                <a:solidFill>
                  <a:schemeClr val="bg1"/>
                </a:solidFill>
                <a:latin typeface="Calibri"/>
                <a:ea typeface="Calibri"/>
                <a:cs typeface="Calibri"/>
                <a:sym typeface="Calibri"/>
              </a:rPr>
              <a:t>形態の栄養</a:t>
            </a:r>
            <a:r>
              <a:rPr lang="ja-JP" altLang="ja-JP" b="1" dirty="0" smtClean="0">
                <a:solidFill>
                  <a:schemeClr val="bg1"/>
                </a:solidFill>
                <a:latin typeface="Calibri"/>
                <a:ea typeface="Calibri"/>
                <a:cs typeface="Calibri"/>
                <a:sym typeface="Calibri"/>
              </a:rPr>
              <a:t>不良</a:t>
            </a:r>
            <a:r>
              <a:rPr lang="ja-JP" altLang="en-US" b="1" dirty="0" smtClean="0">
                <a:solidFill>
                  <a:schemeClr val="bg1"/>
                </a:solidFill>
                <a:latin typeface="Calibri"/>
                <a:ea typeface="Calibri"/>
                <a:cs typeface="Calibri"/>
                <a:sym typeface="Calibri"/>
              </a:rPr>
              <a:t>」を解決するには？</a:t>
            </a:r>
            <a:endParaRPr b="1" dirty="0">
              <a:solidFill>
                <a:schemeClr val="bg1"/>
              </a:solidFill>
              <a:sym typeface="Arial"/>
            </a:endParaRPr>
          </a:p>
        </p:txBody>
      </p:sp>
      <p:sp>
        <p:nvSpPr>
          <p:cNvPr id="5" name="正方形/長方形 4"/>
          <p:cNvSpPr/>
          <p:nvPr/>
        </p:nvSpPr>
        <p:spPr>
          <a:xfrm>
            <a:off x="758329" y="1364338"/>
            <a:ext cx="7571303" cy="3785652"/>
          </a:xfrm>
          <a:prstGeom prst="rect">
            <a:avLst/>
          </a:prstGeom>
          <a:noFill/>
          <a:ln>
            <a:noFill/>
          </a:ln>
        </p:spPr>
        <p:txBody>
          <a:bodyPr wrap="none">
            <a:spAutoFit/>
          </a:bodyPr>
          <a:lstStyle/>
          <a:p>
            <a:r>
              <a:rPr lang="ja-JP" altLang="en-US" sz="4800" dirty="0">
                <a:latin typeface="arial" panose="020B0604020202020204" pitchFamily="34" charset="0"/>
              </a:rPr>
              <a:t>方法</a:t>
            </a:r>
            <a:r>
              <a:rPr lang="ja-JP" altLang="en-US" sz="4800" dirty="0" smtClean="0">
                <a:latin typeface="arial" panose="020B0604020202020204" pitchFamily="34" charset="0"/>
              </a:rPr>
              <a:t>①：内戦</a:t>
            </a:r>
            <a:r>
              <a:rPr lang="ja-JP" altLang="en-US" sz="4800" dirty="0">
                <a:latin typeface="arial" panose="020B0604020202020204" pitchFamily="34" charset="0"/>
              </a:rPr>
              <a:t>・</a:t>
            </a:r>
            <a:r>
              <a:rPr lang="ja-JP" altLang="en-US" sz="4800" dirty="0" smtClean="0">
                <a:latin typeface="arial" panose="020B0604020202020204" pitchFamily="34" charset="0"/>
              </a:rPr>
              <a:t>紛争の停止</a:t>
            </a:r>
            <a:endParaRPr lang="en-US" altLang="ja-JP" sz="4800" dirty="0" smtClean="0">
              <a:latin typeface="arial" panose="020B0604020202020204" pitchFamily="34" charset="0"/>
            </a:endParaRPr>
          </a:p>
          <a:p>
            <a:r>
              <a:rPr lang="ja-JP" altLang="en-US" sz="4800" dirty="0">
                <a:latin typeface="arial" panose="020B0604020202020204" pitchFamily="34" charset="0"/>
              </a:rPr>
              <a:t>方法</a:t>
            </a:r>
            <a:r>
              <a:rPr lang="ja-JP" altLang="en-US" sz="4800" dirty="0" smtClean="0">
                <a:latin typeface="arial" panose="020B0604020202020204" pitchFamily="34" charset="0"/>
              </a:rPr>
              <a:t>②：</a:t>
            </a:r>
            <a:r>
              <a:rPr lang="ja-JP" altLang="en-US" sz="4800" dirty="0">
                <a:solidFill>
                  <a:srgbClr val="191919"/>
                </a:solidFill>
                <a:latin typeface="arial" panose="020B0604020202020204" pitchFamily="34" charset="0"/>
              </a:rPr>
              <a:t>教育の</a:t>
            </a:r>
            <a:r>
              <a:rPr lang="ja-JP" altLang="en-US" sz="4800" dirty="0" smtClean="0">
                <a:solidFill>
                  <a:srgbClr val="191919"/>
                </a:solidFill>
                <a:latin typeface="arial" panose="020B0604020202020204" pitchFamily="34" charset="0"/>
              </a:rPr>
              <a:t>充実</a:t>
            </a:r>
            <a:endParaRPr lang="en-US" altLang="ja-JP" sz="4800" dirty="0" smtClean="0">
              <a:latin typeface="arial" panose="020B0604020202020204" pitchFamily="34" charset="0"/>
            </a:endParaRPr>
          </a:p>
          <a:p>
            <a:r>
              <a:rPr lang="ja-JP" altLang="en-US" sz="4800" dirty="0">
                <a:latin typeface="arial" panose="020B0604020202020204" pitchFamily="34" charset="0"/>
              </a:rPr>
              <a:t>方法</a:t>
            </a:r>
            <a:r>
              <a:rPr lang="ja-JP" altLang="en-US" sz="4800" dirty="0" smtClean="0">
                <a:latin typeface="arial" panose="020B0604020202020204" pitchFamily="34" charset="0"/>
              </a:rPr>
              <a:t>③：</a:t>
            </a:r>
            <a:r>
              <a:rPr lang="ja-JP" altLang="en-US" sz="4800" dirty="0">
                <a:solidFill>
                  <a:srgbClr val="191919"/>
                </a:solidFill>
                <a:latin typeface="arial" panose="020B0604020202020204" pitchFamily="34" charset="0"/>
              </a:rPr>
              <a:t>食品ロス</a:t>
            </a:r>
            <a:r>
              <a:rPr lang="ja-JP" altLang="en-US" sz="4800" dirty="0" smtClean="0">
                <a:solidFill>
                  <a:srgbClr val="191919"/>
                </a:solidFill>
                <a:latin typeface="arial" panose="020B0604020202020204" pitchFamily="34" charset="0"/>
              </a:rPr>
              <a:t>抑制</a:t>
            </a:r>
            <a:endParaRPr lang="en-US" altLang="ja-JP" sz="4800" dirty="0" smtClean="0">
              <a:latin typeface="arial" panose="020B0604020202020204" pitchFamily="34" charset="0"/>
            </a:endParaRPr>
          </a:p>
          <a:p>
            <a:r>
              <a:rPr lang="ja-JP" altLang="en-US" sz="4800" dirty="0">
                <a:latin typeface="arial" panose="020B0604020202020204" pitchFamily="34" charset="0"/>
              </a:rPr>
              <a:t>方法</a:t>
            </a:r>
            <a:r>
              <a:rPr lang="ja-JP" altLang="en-US" sz="4800" dirty="0" smtClean="0">
                <a:latin typeface="arial" panose="020B0604020202020204" pitchFamily="34" charset="0"/>
              </a:rPr>
              <a:t>④：</a:t>
            </a:r>
            <a:r>
              <a:rPr lang="ja-JP" altLang="en-US" sz="4800" dirty="0">
                <a:solidFill>
                  <a:srgbClr val="191919"/>
                </a:solidFill>
                <a:latin typeface="arial" panose="020B0604020202020204" pitchFamily="34" charset="0"/>
              </a:rPr>
              <a:t>寄付の</a:t>
            </a:r>
            <a:r>
              <a:rPr lang="ja-JP" altLang="en-US" sz="4800" dirty="0" smtClean="0">
                <a:solidFill>
                  <a:srgbClr val="191919"/>
                </a:solidFill>
                <a:latin typeface="arial" panose="020B0604020202020204" pitchFamily="34" charset="0"/>
              </a:rPr>
              <a:t>増加</a:t>
            </a:r>
            <a:endParaRPr lang="en-US" altLang="ja-JP" sz="4800" dirty="0" smtClean="0">
              <a:latin typeface="arial" panose="020B0604020202020204" pitchFamily="34" charset="0"/>
            </a:endParaRPr>
          </a:p>
          <a:p>
            <a:r>
              <a:rPr lang="ja-JP" altLang="en-US" sz="4800" dirty="0">
                <a:latin typeface="arial" panose="020B0604020202020204" pitchFamily="34" charset="0"/>
              </a:rPr>
              <a:t>方法</a:t>
            </a:r>
            <a:r>
              <a:rPr lang="ja-JP" altLang="en-US" sz="4800" dirty="0" smtClean="0">
                <a:latin typeface="arial" panose="020B0604020202020204" pitchFamily="34" charset="0"/>
              </a:rPr>
              <a:t>⑤：</a:t>
            </a:r>
            <a:r>
              <a:rPr lang="ja-JP" altLang="en-US" sz="4800" dirty="0">
                <a:solidFill>
                  <a:srgbClr val="191919"/>
                </a:solidFill>
                <a:latin typeface="arial" panose="020B0604020202020204" pitchFamily="34" charset="0"/>
              </a:rPr>
              <a:t>医療支援</a:t>
            </a:r>
            <a:r>
              <a:rPr lang="ja-JP" altLang="en-US" sz="4800" dirty="0" smtClean="0">
                <a:solidFill>
                  <a:srgbClr val="191919"/>
                </a:solidFill>
                <a:latin typeface="arial" panose="020B0604020202020204" pitchFamily="34" charset="0"/>
              </a:rPr>
              <a:t>強化</a:t>
            </a:r>
            <a:endParaRPr lang="ja-JP" altLang="en-US" sz="4800" dirty="0"/>
          </a:p>
        </p:txBody>
      </p:sp>
      <p:sp>
        <p:nvSpPr>
          <p:cNvPr id="18" name="Google Shape;147;p5"/>
          <p:cNvSpPr/>
          <p:nvPr/>
        </p:nvSpPr>
        <p:spPr>
          <a:xfrm>
            <a:off x="596346" y="3530019"/>
            <a:ext cx="6300400" cy="902495"/>
          </a:xfrm>
          <a:prstGeom prst="frame">
            <a:avLst>
              <a:gd name="adj1" fmla="val 125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8" name="右矢印 7"/>
          <p:cNvSpPr/>
          <p:nvPr/>
        </p:nvSpPr>
        <p:spPr>
          <a:xfrm>
            <a:off x="6896746" y="3719594"/>
            <a:ext cx="1224366" cy="44945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8152110" y="2664205"/>
            <a:ext cx="3663182" cy="2585323"/>
          </a:xfrm>
          <a:prstGeom prst="rect">
            <a:avLst/>
          </a:prstGeom>
        </p:spPr>
        <p:txBody>
          <a:bodyPr wrap="none">
            <a:spAutoFit/>
          </a:bodyPr>
          <a:lstStyle/>
          <a:p>
            <a:pPr algn="ctr"/>
            <a:r>
              <a:rPr lang="ja-JP" altLang="en-US" sz="5400" b="1" dirty="0" smtClean="0">
                <a:solidFill>
                  <a:srgbClr val="FF0000"/>
                </a:solidFill>
              </a:rPr>
              <a:t>焦点を当て</a:t>
            </a:r>
            <a:endParaRPr lang="en-US" altLang="ja-JP" sz="5400" b="1" dirty="0" smtClean="0">
              <a:solidFill>
                <a:srgbClr val="FF0000"/>
              </a:solidFill>
            </a:endParaRPr>
          </a:p>
          <a:p>
            <a:pPr algn="ctr"/>
            <a:r>
              <a:rPr lang="ja-JP" altLang="en-US" sz="5400" b="1" dirty="0" smtClean="0">
                <a:solidFill>
                  <a:srgbClr val="FF0000"/>
                </a:solidFill>
              </a:rPr>
              <a:t>実現可能性</a:t>
            </a:r>
            <a:endParaRPr lang="en-US" altLang="ja-JP" sz="5400" b="1" dirty="0" smtClean="0">
              <a:solidFill>
                <a:srgbClr val="FF0000"/>
              </a:solidFill>
            </a:endParaRPr>
          </a:p>
          <a:p>
            <a:pPr algn="ctr"/>
            <a:r>
              <a:rPr lang="ja-JP" altLang="en-US" sz="5400" b="1" dirty="0" smtClean="0">
                <a:solidFill>
                  <a:srgbClr val="FF0000"/>
                </a:solidFill>
              </a:rPr>
              <a:t>を</a:t>
            </a:r>
            <a:r>
              <a:rPr lang="ja-JP" altLang="en-US" sz="5400" b="1" dirty="0">
                <a:solidFill>
                  <a:srgbClr val="FF0000"/>
                </a:solidFill>
              </a:rPr>
              <a:t>探る</a:t>
            </a:r>
            <a:endParaRPr lang="ja-JP" altLang="en-US" sz="5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8" grpId="0" animBg="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8"/>
          <p:cNvSpPr txBox="1">
            <a:spLocks noGrp="1"/>
          </p:cNvSpPr>
          <p:nvPr>
            <p:ph type="title"/>
          </p:nvPr>
        </p:nvSpPr>
        <p:spPr>
          <a:xfrm>
            <a:off x="1" y="1"/>
            <a:ext cx="12192000" cy="1161418"/>
          </a:xfrm>
          <a:prstGeom prst="rect">
            <a:avLst/>
          </a:prstGeom>
          <a:solidFill>
            <a:srgbClr val="FFFF00"/>
          </a:solidFill>
          <a:ln>
            <a:noFill/>
          </a:ln>
        </p:spPr>
        <p:txBody>
          <a:bodyPr spcFirstLastPara="1" wrap="square" lIns="91425" tIns="45700" rIns="91425" bIns="45700" anchor="ctr" anchorCtr="0">
            <a:normAutofit/>
          </a:bodyPr>
          <a:lstStyle/>
          <a:p>
            <a:pPr>
              <a:buClr>
                <a:srgbClr val="1E4E79"/>
              </a:buClr>
              <a:buSzPts val="4400"/>
            </a:pPr>
            <a:r>
              <a:rPr lang="ja-JP" altLang="en-US" b="1" dirty="0" smtClean="0">
                <a:solidFill>
                  <a:schemeClr val="tx1"/>
                </a:solidFill>
                <a:latin typeface="Calibri"/>
                <a:ea typeface="Calibri"/>
                <a:cs typeface="Calibri"/>
                <a:sym typeface="Calibri"/>
              </a:rPr>
              <a:t>「</a:t>
            </a:r>
            <a:r>
              <a:rPr lang="ja-JP" altLang="en-US" dirty="0">
                <a:solidFill>
                  <a:schemeClr val="tx1"/>
                </a:solidFill>
                <a:latin typeface="arial" panose="020B0604020202020204" pitchFamily="34" charset="0"/>
              </a:rPr>
              <a:t>寄付の</a:t>
            </a:r>
            <a:r>
              <a:rPr lang="ja-JP" altLang="en-US" dirty="0" smtClean="0">
                <a:solidFill>
                  <a:schemeClr val="tx1"/>
                </a:solidFill>
                <a:latin typeface="arial" panose="020B0604020202020204" pitchFamily="34" charset="0"/>
              </a:rPr>
              <a:t>増加」に有効な手段は</a:t>
            </a:r>
            <a:r>
              <a:rPr lang="ja-JP" altLang="en-US" b="1" dirty="0" smtClean="0">
                <a:solidFill>
                  <a:schemeClr val="tx1"/>
                </a:solidFill>
                <a:latin typeface="Calibri"/>
                <a:ea typeface="Calibri"/>
                <a:cs typeface="Calibri"/>
                <a:sym typeface="Calibri"/>
              </a:rPr>
              <a:t>？</a:t>
            </a:r>
            <a:endParaRPr b="1" dirty="0">
              <a:solidFill>
                <a:schemeClr val="tx1"/>
              </a:solidFill>
              <a:sym typeface="Arial"/>
            </a:endParaRPr>
          </a:p>
        </p:txBody>
      </p:sp>
      <p:sp>
        <p:nvSpPr>
          <p:cNvPr id="6" name="正方形/長方形 5"/>
          <p:cNvSpPr/>
          <p:nvPr/>
        </p:nvSpPr>
        <p:spPr>
          <a:xfrm>
            <a:off x="542441" y="1364338"/>
            <a:ext cx="11480510" cy="3816429"/>
          </a:xfrm>
          <a:prstGeom prst="rect">
            <a:avLst/>
          </a:prstGeom>
          <a:noFill/>
          <a:ln>
            <a:noFill/>
          </a:ln>
        </p:spPr>
        <p:txBody>
          <a:bodyPr wrap="square">
            <a:spAutoFit/>
          </a:bodyPr>
          <a:lstStyle/>
          <a:p>
            <a:r>
              <a:rPr lang="ja-JP" altLang="en-US" sz="6600" u="sng" dirty="0" smtClean="0">
                <a:latin typeface="arial" panose="020B0604020202020204" pitchFamily="34" charset="0"/>
              </a:rPr>
              <a:t>仮説</a:t>
            </a:r>
            <a:r>
              <a:rPr lang="ja-JP" altLang="en-US" sz="4800" u="sng" dirty="0" smtClean="0">
                <a:latin typeface="arial" panose="020B0604020202020204" pitchFamily="34" charset="0"/>
              </a:rPr>
              <a:t>（例）</a:t>
            </a:r>
            <a:endParaRPr lang="en-US" altLang="ja-JP" sz="6600" u="sng" dirty="0" smtClean="0">
              <a:latin typeface="arial" panose="020B0604020202020204" pitchFamily="34" charset="0"/>
            </a:endParaRPr>
          </a:p>
          <a:p>
            <a:endParaRPr lang="en-US" altLang="ja-JP" sz="3200" dirty="0" smtClean="0">
              <a:latin typeface="arial" panose="020B0604020202020204" pitchFamily="34" charset="0"/>
            </a:endParaRPr>
          </a:p>
          <a:p>
            <a:r>
              <a:rPr lang="ja-JP" altLang="en-US" sz="4800" dirty="0" smtClean="0">
                <a:latin typeface="arial" panose="020B0604020202020204" pitchFamily="34" charset="0"/>
              </a:rPr>
              <a:t>プレスリリースや</a:t>
            </a:r>
            <a:r>
              <a:rPr lang="en-US" altLang="ja-JP" sz="4800" dirty="0" smtClean="0">
                <a:latin typeface="arial" panose="020B0604020202020204" pitchFamily="34" charset="0"/>
              </a:rPr>
              <a:t>SNS</a:t>
            </a:r>
            <a:r>
              <a:rPr lang="ja-JP" altLang="en-US" sz="4800" dirty="0" smtClean="0">
                <a:latin typeface="arial" panose="020B0604020202020204" pitchFamily="34" charset="0"/>
              </a:rPr>
              <a:t>等の広報活動を</a:t>
            </a:r>
            <a:endParaRPr lang="en-US" altLang="ja-JP" sz="4800" dirty="0" smtClean="0">
              <a:latin typeface="arial" panose="020B0604020202020204" pitchFamily="34" charset="0"/>
            </a:endParaRPr>
          </a:p>
          <a:p>
            <a:r>
              <a:rPr lang="ja-JP" altLang="en-US" sz="4800" dirty="0">
                <a:latin typeface="arial" panose="020B0604020202020204" pitchFamily="34" charset="0"/>
              </a:rPr>
              <a:t>活発に</a:t>
            </a:r>
            <a:r>
              <a:rPr lang="ja-JP" altLang="en-US" sz="4800" dirty="0" smtClean="0">
                <a:latin typeface="arial" panose="020B0604020202020204" pitchFamily="34" charset="0"/>
              </a:rPr>
              <a:t>すれば寄付金額を増加させること</a:t>
            </a:r>
            <a:endParaRPr lang="en-US" altLang="ja-JP" sz="4800" dirty="0" smtClean="0">
              <a:latin typeface="arial" panose="020B0604020202020204" pitchFamily="34" charset="0"/>
            </a:endParaRPr>
          </a:p>
          <a:p>
            <a:r>
              <a:rPr lang="ja-JP" altLang="en-US" sz="4800" dirty="0" smtClean="0">
                <a:latin typeface="arial" panose="020B0604020202020204" pitchFamily="34" charset="0"/>
              </a:rPr>
              <a:t>ができる</a:t>
            </a:r>
            <a:endParaRPr lang="ja-JP" altLang="en-US" sz="4800" dirty="0"/>
          </a:p>
        </p:txBody>
      </p:sp>
    </p:spTree>
    <p:extLst>
      <p:ext uri="{BB962C8B-B14F-4D97-AF65-F5344CB8AC3E}">
        <p14:creationId xmlns:p14="http://schemas.microsoft.com/office/powerpoint/2010/main" val="12464680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8"/>
          <p:cNvSpPr txBox="1">
            <a:spLocks noGrp="1"/>
          </p:cNvSpPr>
          <p:nvPr>
            <p:ph type="title"/>
          </p:nvPr>
        </p:nvSpPr>
        <p:spPr>
          <a:xfrm>
            <a:off x="1" y="1"/>
            <a:ext cx="12192000" cy="1161418"/>
          </a:xfrm>
          <a:prstGeom prst="rect">
            <a:avLst/>
          </a:prstGeom>
          <a:solidFill>
            <a:srgbClr val="FFFF00"/>
          </a:solidFill>
          <a:ln>
            <a:noFill/>
          </a:ln>
        </p:spPr>
        <p:txBody>
          <a:bodyPr spcFirstLastPara="1" wrap="square" lIns="91425" tIns="45700" rIns="91425" bIns="45700" anchor="ctr" anchorCtr="0">
            <a:normAutofit/>
          </a:bodyPr>
          <a:lstStyle/>
          <a:p>
            <a:pPr>
              <a:buClr>
                <a:srgbClr val="1E4E79"/>
              </a:buClr>
              <a:buSzPts val="4400"/>
            </a:pPr>
            <a:r>
              <a:rPr lang="ja-JP" altLang="en-US" b="1" dirty="0" smtClean="0">
                <a:solidFill>
                  <a:schemeClr val="tx1"/>
                </a:solidFill>
                <a:latin typeface="Calibri"/>
                <a:ea typeface="Calibri"/>
                <a:cs typeface="Calibri"/>
                <a:sym typeface="Calibri"/>
              </a:rPr>
              <a:t>「</a:t>
            </a:r>
            <a:r>
              <a:rPr lang="ja-JP" altLang="en-US" dirty="0">
                <a:solidFill>
                  <a:schemeClr val="tx1"/>
                </a:solidFill>
                <a:latin typeface="arial" panose="020B0604020202020204" pitchFamily="34" charset="0"/>
              </a:rPr>
              <a:t>寄付の</a:t>
            </a:r>
            <a:r>
              <a:rPr lang="ja-JP" altLang="en-US" dirty="0" smtClean="0">
                <a:solidFill>
                  <a:schemeClr val="tx1"/>
                </a:solidFill>
                <a:latin typeface="arial" panose="020B0604020202020204" pitchFamily="34" charset="0"/>
              </a:rPr>
              <a:t>増加」に有効な手段は</a:t>
            </a:r>
            <a:r>
              <a:rPr lang="ja-JP" altLang="en-US" b="1" dirty="0" smtClean="0">
                <a:solidFill>
                  <a:schemeClr val="tx1"/>
                </a:solidFill>
                <a:latin typeface="Calibri"/>
                <a:ea typeface="Calibri"/>
                <a:cs typeface="Calibri"/>
                <a:sym typeface="Calibri"/>
              </a:rPr>
              <a:t>？</a:t>
            </a:r>
            <a:endParaRPr b="1" dirty="0">
              <a:solidFill>
                <a:schemeClr val="tx1"/>
              </a:solidFill>
              <a:sym typeface="Arial"/>
            </a:endParaRPr>
          </a:p>
        </p:txBody>
      </p:sp>
      <p:graphicFrame>
        <p:nvGraphicFramePr>
          <p:cNvPr id="4" name="グラフ 3"/>
          <p:cNvGraphicFramePr>
            <a:graphicFrameLocks/>
          </p:cNvGraphicFramePr>
          <p:nvPr>
            <p:extLst>
              <p:ext uri="{D42A27DB-BD31-4B8C-83A1-F6EECF244321}">
                <p14:modId xmlns:p14="http://schemas.microsoft.com/office/powerpoint/2010/main" val="2461608517"/>
              </p:ext>
            </p:extLst>
          </p:nvPr>
        </p:nvGraphicFramePr>
        <p:xfrm>
          <a:off x="743919" y="991893"/>
          <a:ext cx="11096786" cy="5501898"/>
        </p:xfrm>
        <a:graphic>
          <a:graphicData uri="http://schemas.openxmlformats.org/drawingml/2006/chart">
            <c:chart xmlns:c="http://schemas.openxmlformats.org/drawingml/2006/chart" xmlns:r="http://schemas.openxmlformats.org/officeDocument/2006/relationships" r:id="rId3"/>
          </a:graphicData>
        </a:graphic>
      </p:graphicFrame>
      <p:sp>
        <p:nvSpPr>
          <p:cNvPr id="2" name="正方形/長方形 1"/>
          <p:cNvSpPr/>
          <p:nvPr/>
        </p:nvSpPr>
        <p:spPr>
          <a:xfrm>
            <a:off x="4463512" y="6493791"/>
            <a:ext cx="7728488" cy="338554"/>
          </a:xfrm>
          <a:prstGeom prst="rect">
            <a:avLst/>
          </a:prstGeom>
        </p:spPr>
        <p:txBody>
          <a:bodyPr wrap="square">
            <a:spAutoFit/>
          </a:bodyPr>
          <a:lstStyle/>
          <a:p>
            <a:pPr algn="r"/>
            <a:r>
              <a:rPr lang="ja-JP" altLang="en-US" sz="1600" dirty="0" smtClean="0"/>
              <a:t>ユニセフ</a:t>
            </a:r>
            <a:r>
              <a:rPr lang="en-US" altLang="ja-JP" sz="1600" dirty="0" smtClean="0"/>
              <a:t>HP</a:t>
            </a:r>
            <a:r>
              <a:rPr lang="ja-JP" altLang="en-US" sz="1600" dirty="0" smtClean="0"/>
              <a:t>より：https</a:t>
            </a:r>
            <a:r>
              <a:rPr lang="ja-JP" altLang="en-US" sz="1600" dirty="0"/>
              <a:t>://www.unicef.or.jp/about_unicef/about_jigyoh.html</a:t>
            </a:r>
          </a:p>
        </p:txBody>
      </p:sp>
    </p:spTree>
    <p:extLst>
      <p:ext uri="{BB962C8B-B14F-4D97-AF65-F5344CB8AC3E}">
        <p14:creationId xmlns:p14="http://schemas.microsoft.com/office/powerpoint/2010/main" val="27852060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5D5CBE8616B9BE4892A14A66220CA59A" ma:contentTypeVersion="14" ma:contentTypeDescription="新しいドキュメントを作成します。" ma:contentTypeScope="" ma:versionID="d4adb2e4b261233eca216aa9f0e6ca90">
  <xsd:schema xmlns:xsd="http://www.w3.org/2001/XMLSchema" xmlns:xs="http://www.w3.org/2001/XMLSchema" xmlns:p="http://schemas.microsoft.com/office/2006/metadata/properties" xmlns:ns2="17474dc8-6cde-450f-8a57-e9ddb98dd45e" xmlns:ns3="92c85782-91b6-4975-a634-e8e07eaefb77" targetNamespace="http://schemas.microsoft.com/office/2006/metadata/properties" ma:root="true" ma:fieldsID="750824485cb19f9c5f1813e978ce26c1" ns2:_="" ns3:_="">
    <xsd:import namespace="17474dc8-6cde-450f-8a57-e9ddb98dd45e"/>
    <xsd:import namespace="92c85782-91b6-4975-a634-e8e07eaefb7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474dc8-6cde-450f-8a57-e9ddb98dd4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画像タグ" ma:readOnly="false" ma:fieldId="{5cf76f15-5ced-4ddc-b409-7134ff3c332f}" ma:taxonomyMulti="true" ma:sspId="5efb9172-ed01-4b15-a485-c06beb5524f5"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element name="_Flow_SignoffStatus" ma:index="21" nillable="true" ma:displayName="承認の状態" ma:internalName="_x0024_Resources_x003a_core_x002c_Signoff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2c85782-91b6-4975-a634-e8e07eaefb77"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e2d2a6c-83bc-4418-934a-1370e02fb35a}" ma:internalName="TaxCatchAll" ma:showField="CatchAllData" ma:web="92c85782-91b6-4975-a634-e8e07eaefb7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7474dc8-6cde-450f-8a57-e9ddb98dd45e">
      <Terms xmlns="http://schemas.microsoft.com/office/infopath/2007/PartnerControls"/>
    </lcf76f155ced4ddcb4097134ff3c332f>
    <TaxCatchAll xmlns="92c85782-91b6-4975-a634-e8e07eaefb77" xsi:nil="true"/>
    <_Flow_SignoffStatus xmlns="17474dc8-6cde-450f-8a57-e9ddb98dd45e" xsi:nil="true"/>
  </documentManagement>
</p:properties>
</file>

<file path=customXml/itemProps1.xml><?xml version="1.0" encoding="utf-8"?>
<ds:datastoreItem xmlns:ds="http://schemas.openxmlformats.org/officeDocument/2006/customXml" ds:itemID="{1B70E29A-401E-466E-B0C9-B3F318F26473}"/>
</file>

<file path=customXml/itemProps2.xml><?xml version="1.0" encoding="utf-8"?>
<ds:datastoreItem xmlns:ds="http://schemas.openxmlformats.org/officeDocument/2006/customXml" ds:itemID="{66AA0758-BBDC-40A3-ADBC-C0C3FE73AC3B}"/>
</file>

<file path=customXml/itemProps3.xml><?xml version="1.0" encoding="utf-8"?>
<ds:datastoreItem xmlns:ds="http://schemas.openxmlformats.org/officeDocument/2006/customXml" ds:itemID="{9B658EEA-BE64-4DCE-8204-C92FB9695ECC}"/>
</file>

<file path=docProps/app.xml><?xml version="1.0" encoding="utf-8"?>
<Properties xmlns="http://schemas.openxmlformats.org/officeDocument/2006/extended-properties" xmlns:vt="http://schemas.openxmlformats.org/officeDocument/2006/docPropsVTypes">
  <TotalTime>414</TotalTime>
  <Words>1333</Words>
  <Application>Microsoft Office PowerPoint</Application>
  <PresentationFormat>ワイド画面</PresentationFormat>
  <Paragraphs>121</Paragraphs>
  <Slides>16</Slides>
  <Notes>16</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16</vt:i4>
      </vt:variant>
    </vt:vector>
  </HeadingPairs>
  <TitlesOfParts>
    <vt:vector size="21" baseType="lpstr">
      <vt:lpstr>Calibri</vt:lpstr>
      <vt:lpstr>Arial</vt:lpstr>
      <vt:lpstr>Arial</vt:lpstr>
      <vt:lpstr>ＭＳ Ｐゴシック</vt:lpstr>
      <vt:lpstr>Office テーマ</vt:lpstr>
      <vt:lpstr>本研究の目標とは</vt:lpstr>
      <vt:lpstr>この研究でSDGsが達成される？</vt:lpstr>
      <vt:lpstr>この研究でSDGsが達成される？</vt:lpstr>
      <vt:lpstr>細かなターゲット達成の方法を提案 ↓ その実現可能性を探る</vt:lpstr>
      <vt:lpstr>【ターゲット】 あ 2.1　2030 年までに、飢餓を撲滅し、すべての人々、特に貧困層及び幼児を含む脆弱な立場にある人々が一年中安全かつ栄養のある食料を十分得られるようにする。  あ 2.2　5歳未満の子どもの発育阻害や消耗性疾患について国際的に合意されたターゲットを2025 年までに達成するなど、2030 年までにあらゆる形態の栄養不良を解消し、若年女子、妊婦・授乳婦及び高齢者の栄養ニーズへの対処を行う。  あ  </vt:lpstr>
      <vt:lpstr>2.2 　5 歳未満の子どもの発育阻害や消耗性疾患につい 　　　て国際的に合意されたターゲットを2025 年までに達 　　　成するなど、2030 年までにあらゆる形態の栄養不良 　　　を解消し、若年女子、妊婦・授乳婦及び高齢者の栄 　　　養ニーズへの対処を行う。 </vt:lpstr>
      <vt:lpstr>「あらゆる形態の栄養不良」を解決するには？</vt:lpstr>
      <vt:lpstr>「寄付の増加」に有効な手段は？</vt:lpstr>
      <vt:lpstr>「寄付の増加」に有効な手段は？</vt:lpstr>
      <vt:lpstr>「寄付の増加」に有効な手段は？</vt:lpstr>
      <vt:lpstr>「寄付の増加」に有効な手段は？</vt:lpstr>
      <vt:lpstr>「寄付の増加」に有効な手段は？</vt:lpstr>
      <vt:lpstr>「寄付の増加」に有効な手段は？</vt:lpstr>
      <vt:lpstr>細かなターゲット達成の方法を提案 （SDGs達成に直結しなくてもOK） ↓ その実現可能性を探る</vt:lpstr>
      <vt:lpstr>中間提出について</vt:lpstr>
      <vt:lpstr>では、はじめ！</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Planの進行</dc:title>
  <cp:lastModifiedBy>T-MaegawaH</cp:lastModifiedBy>
  <cp:revision>37</cp:revision>
  <dcterms:created xsi:type="dcterms:W3CDTF">2019-09-12T04:32:30Z</dcterms:created>
  <dcterms:modified xsi:type="dcterms:W3CDTF">2024-09-10T00:53:34Z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v-abdarl@microsoft.com</vt:lpwstr>
  </property>
  <property fmtid="{D5CDD505-2E9C-101B-9397-08002B2CF9AE}" pid="5" name="MSIP_Label_f42aa342-8706-4288-bd11-ebb85995028c_SetDate">
    <vt:lpwstr>2018-08-20T20:18:53.6769504Z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y fmtid="{D5CDD505-2E9C-101B-9397-08002B2CF9AE}" pid="10" name="ContentTypeId">
    <vt:lpwstr>0x0101005D5CBE8616B9BE4892A14A66220CA59A</vt:lpwstr>
  </property>
  <property fmtid="{D5CDD505-2E9C-101B-9397-08002B2CF9AE}" pid="11" name="Order">
    <vt:r8>22255600</vt:r8>
  </property>
</Properties>
</file>