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handoutMasterIdLst>
    <p:handoutMasterId r:id="rId12"/>
  </p:handoutMasterIdLst>
  <p:sldIdLst>
    <p:sldId id="256" r:id="rId2"/>
    <p:sldId id="257" r:id="rId3"/>
    <p:sldId id="259" r:id="rId4"/>
    <p:sldId id="264" r:id="rId5"/>
    <p:sldId id="265" r:id="rId6"/>
    <p:sldId id="258" r:id="rId7"/>
    <p:sldId id="266" r:id="rId8"/>
    <p:sldId id="260" r:id="rId9"/>
    <p:sldId id="263" r:id="rId10"/>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353" autoAdjust="0"/>
  </p:normalViewPr>
  <p:slideViewPr>
    <p:cSldViewPr snapToGrid="0">
      <p:cViewPr varScale="1">
        <p:scale>
          <a:sx n="59" d="100"/>
          <a:sy n="59" d="100"/>
        </p:scale>
        <p:origin x="1176" y="78"/>
      </p:cViewPr>
      <p:guideLst/>
    </p:cSldViewPr>
  </p:slideViewPr>
  <p:notesTextViewPr>
    <p:cViewPr>
      <p:scale>
        <a:sx n="1" d="1"/>
        <a:sy n="1" d="1"/>
      </p:scale>
      <p:origin x="0" y="0"/>
    </p:cViewPr>
  </p:notesTextViewPr>
  <p:notesViewPr>
    <p:cSldViewPr snapToGrid="0">
      <p:cViewPr varScale="1">
        <p:scale>
          <a:sx n="88" d="100"/>
          <a:sy n="88"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E7A26C2-F68E-4BE8-A4E2-46F196C7A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A8E694D6-2F93-4526-8B2C-69B8092BA4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04F90A-3F69-46EC-AD4F-491680F4FE29}" type="datetimeFigureOut">
              <a:rPr kumimoji="1" lang="ja-JP" altLang="en-US" smtClean="0">
                <a:latin typeface="Meiryo UI" panose="020B0604030504040204" pitchFamily="50" charset="-128"/>
                <a:ea typeface="Meiryo UI" panose="020B0604030504040204" pitchFamily="50" charset="-128"/>
              </a:rPr>
              <a:t>2024/10/11</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74E275E-16B2-48CE-9744-9E7AC58E75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2A8662B-DCFE-452A-8868-1302375A4E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2FDBF6-3154-4D47-8B1C-B5E58FC33D42}" type="slidenum">
              <a:rPr kumimoji="1" lang="ja-JP" altLang="en-US"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4654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5795F498-5A0A-478E-8767-50D4A6338505}" type="datetime1">
              <a:rPr kumimoji="1" lang="ja-JP" altLang="en-US" smtClean="0"/>
              <a:pPr/>
              <a:t>2024/10/11</a:t>
            </a:fld>
            <a:endParaRPr kumimoji="1"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noProof="0" dirty="0"/>
              <a:t>マスター テキストのスタイルを編集する</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11619234-17E1-4951-9258-0E8290289C85}" type="slidenum">
              <a:rPr kumimoji="1" lang="en-US" altLang="ja-JP" noProof="0" smtClean="0"/>
              <a:pPr/>
              <a:t>‹#›</a:t>
            </a:fld>
            <a:endParaRPr kumimoji="1" lang="ja-JP" altLang="en-US" noProof="0"/>
          </a:p>
        </p:txBody>
      </p:sp>
    </p:spTree>
    <p:extLst>
      <p:ext uri="{BB962C8B-B14F-4D97-AF65-F5344CB8AC3E}">
        <p14:creationId xmlns:p14="http://schemas.microsoft.com/office/powerpoint/2010/main" val="2198164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1</a:t>
            </a:fld>
            <a:endParaRPr kumimoji="1" lang="ja-JP" altLang="en-US"/>
          </a:p>
        </p:txBody>
      </p:sp>
    </p:spTree>
    <p:extLst>
      <p:ext uri="{BB962C8B-B14F-4D97-AF65-F5344CB8AC3E}">
        <p14:creationId xmlns:p14="http://schemas.microsoft.com/office/powerpoint/2010/main" val="335480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テーマは本来自分たちで決めるものですが、現時点ではどこから手をつければよいかわからない状態だと思うので、共通テーマとして</a:t>
            </a:r>
            <a:r>
              <a:rPr kumimoji="1" lang="en-US" altLang="ja-JP" dirty="0" smtClean="0"/>
              <a:t>SDGs</a:t>
            </a:r>
            <a:r>
              <a:rPr kumimoji="1" lang="ja-JP" altLang="en-US" dirty="0" smtClean="0"/>
              <a:t>を扱います。</a:t>
            </a:r>
            <a:endParaRPr kumimoji="1" lang="en-US" altLang="ja-JP" dirty="0" smtClean="0"/>
          </a:p>
          <a:p>
            <a:r>
              <a:rPr kumimoji="1" lang="en-US" altLang="ja-JP" dirty="0" smtClean="0"/>
              <a:t>SDGs</a:t>
            </a:r>
            <a:r>
              <a:rPr kumimoji="1" lang="ja-JP" altLang="en-US" dirty="0" smtClean="0"/>
              <a:t>についてはいろいろな意見が世間にもありますが、せっかくの機会なので理解を深め、課題解決の方法を考えましょう。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2</a:t>
            </a:fld>
            <a:endParaRPr kumimoji="1" lang="ja-JP" altLang="en-US"/>
          </a:p>
        </p:txBody>
      </p:sp>
    </p:spTree>
    <p:extLst>
      <p:ext uri="{BB962C8B-B14F-4D97-AF65-F5344CB8AC3E}">
        <p14:creationId xmlns:p14="http://schemas.microsoft.com/office/powerpoint/2010/main" val="196761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一つ目は、課題研究基礎の研究は、実験や観察、ではなく、インターネットを使った文献調査研究です。</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3</a:t>
            </a:fld>
            <a:endParaRPr kumimoji="1" lang="ja-JP" altLang="en-US"/>
          </a:p>
        </p:txBody>
      </p:sp>
    </p:spTree>
    <p:extLst>
      <p:ext uri="{BB962C8B-B14F-4D97-AF65-F5344CB8AC3E}">
        <p14:creationId xmlns:p14="http://schemas.microsoft.com/office/powerpoint/2010/main" val="122831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二つ目は、作文ではなく、論文を執筆することです。</a:t>
            </a:r>
            <a:endParaRPr kumimoji="1" lang="en-US" altLang="ja-JP" dirty="0"/>
          </a:p>
          <a:p>
            <a:r>
              <a:rPr kumimoji="1" lang="ja-JP" altLang="en-US" dirty="0"/>
              <a:t>作文は実体験を自分の視点で書きますが、論文は、事実を一般論として書きます。</a:t>
            </a:r>
            <a:endParaRPr kumimoji="1" lang="en-US" altLang="ja-JP" dirty="0"/>
          </a:p>
          <a:p>
            <a:r>
              <a:rPr kumimoji="1" lang="ja-JP" altLang="en-US" dirty="0"/>
              <a:t>作文は内容のまとまりで段落を作りますが、論文はパラグラフライティングで段落を構成します。</a:t>
            </a:r>
            <a:endParaRPr kumimoji="1" lang="en-US" altLang="ja-JP" dirty="0"/>
          </a:p>
          <a:p>
            <a:r>
              <a:rPr kumimoji="1" lang="ja-JP" altLang="en-US" dirty="0"/>
              <a:t>ほかにも、自分の考えを根拠を示しながら、説明するために、作文とは違う文章表現や決められた説明順があります。</a:t>
            </a:r>
            <a:endParaRPr kumimoji="1" lang="en-US" altLang="ja-JP" dirty="0"/>
          </a:p>
          <a:p>
            <a:r>
              <a:rPr kumimoji="1" lang="ja-JP" altLang="en-US" dirty="0"/>
              <a:t>論文を執筆しながら、前期で学んだ論文作成技術を身につけてください。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4</a:t>
            </a:fld>
            <a:endParaRPr kumimoji="1" lang="ja-JP" altLang="en-US"/>
          </a:p>
        </p:txBody>
      </p:sp>
    </p:spTree>
    <p:extLst>
      <p:ext uri="{BB962C8B-B14F-4D97-AF65-F5344CB8AC3E}">
        <p14:creationId xmlns:p14="http://schemas.microsoft.com/office/powerpoint/2010/main" val="179651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三つ目は、</a:t>
            </a:r>
            <a:r>
              <a:rPr kumimoji="1" lang="en-US" altLang="ja-JP" dirty="0"/>
              <a:t>21</a:t>
            </a:r>
            <a:r>
              <a:rPr kumimoji="1" lang="ja-JP" altLang="en-US" dirty="0"/>
              <a:t>世紀型スキルを学ぶということです。</a:t>
            </a:r>
            <a:endParaRPr kumimoji="1" lang="en-US" altLang="ja-JP" dirty="0"/>
          </a:p>
          <a:p>
            <a:r>
              <a:rPr kumimoji="1" lang="ja-JP" altLang="en-US" dirty="0"/>
              <a:t>たとえば、私たちは、本からでもスマートフォンからでも情報を得ることができます。そこで得た情報を頭の中で総合して、新しい発想で課題解決する。</a:t>
            </a:r>
            <a:endParaRPr kumimoji="1" lang="en-US" altLang="ja-JP" dirty="0"/>
          </a:p>
          <a:p>
            <a:r>
              <a:rPr kumimoji="1" lang="ja-JP" altLang="en-US" dirty="0"/>
              <a:t>答えを待つのではなく、自ら情報を取捨選択して、新しいアイデアを出す。情報収集体験や新アイデアの構築が、</a:t>
            </a:r>
            <a:r>
              <a:rPr kumimoji="1" lang="en-US" altLang="ja-JP" dirty="0"/>
              <a:t>21</a:t>
            </a:r>
            <a:r>
              <a:rPr kumimoji="1" lang="ja-JP" altLang="en-US" dirty="0"/>
              <a:t>世紀型スキルと呼ばれます。</a:t>
            </a:r>
            <a:endParaRPr kumimoji="1" lang="en-US" altLang="ja-JP" dirty="0"/>
          </a:p>
          <a:p>
            <a:r>
              <a:rPr kumimoji="1" lang="ja-JP" altLang="en-US" dirty="0"/>
              <a:t>ノートは最終授業日まで手元にあります。ノートの指示に従って、どんどん、先に進んで行って構いません。</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5</a:t>
            </a:fld>
            <a:endParaRPr kumimoji="1" lang="ja-JP" altLang="en-US"/>
          </a:p>
        </p:txBody>
      </p:sp>
    </p:spTree>
    <p:extLst>
      <p:ext uri="{BB962C8B-B14F-4D97-AF65-F5344CB8AC3E}">
        <p14:creationId xmlns:p14="http://schemas.microsoft.com/office/powerpoint/2010/main" val="177736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〆切までに</a:t>
            </a:r>
            <a:r>
              <a:rPr kumimoji="1" lang="ja-JP" altLang="en-US" dirty="0"/>
              <a:t>提出してもらうものは次の</a:t>
            </a:r>
            <a:r>
              <a:rPr kumimoji="1" lang="en-US" altLang="ja-JP" dirty="0"/>
              <a:t>3</a:t>
            </a:r>
            <a:r>
              <a:rPr kumimoji="1" lang="ja-JP" altLang="en-US" dirty="0"/>
              <a:t>つです。</a:t>
            </a:r>
            <a:endParaRPr kumimoji="1" lang="en-US" altLang="ja-JP" dirty="0"/>
          </a:p>
          <a:p>
            <a:r>
              <a:rPr kumimoji="1" lang="ja-JP" altLang="en-US" dirty="0"/>
              <a:t>探究ノート、名前を書いて提出してください。</a:t>
            </a:r>
            <a:endParaRPr kumimoji="1" lang="en-US" altLang="ja-JP" dirty="0"/>
          </a:p>
          <a:p>
            <a:r>
              <a:rPr kumimoji="1" lang="ja-JP" altLang="en-US" dirty="0"/>
              <a:t>執筆した小論文はデータで保存し</a:t>
            </a:r>
            <a:r>
              <a:rPr kumimoji="1" lang="ja-JP" altLang="en-US" dirty="0" smtClean="0"/>
              <a:t>、</a:t>
            </a:r>
            <a:r>
              <a:rPr kumimoji="1" lang="en-US" altLang="ja-JP" dirty="0" smtClean="0"/>
              <a:t>Classroom</a:t>
            </a:r>
            <a:r>
              <a:rPr kumimoji="1" lang="ja-JP" altLang="en-US" dirty="0" err="1" smtClean="0"/>
              <a:t>で提</a:t>
            </a:r>
            <a:r>
              <a:rPr kumimoji="1" lang="ja-JP" altLang="en-US" dirty="0" smtClean="0"/>
              <a:t>出してください</a:t>
            </a:r>
            <a:r>
              <a:rPr kumimoji="1" lang="ja-JP" altLang="en-US" dirty="0"/>
              <a:t>。</a:t>
            </a:r>
            <a:endParaRPr kumimoji="1" lang="en-US" altLang="ja-JP" dirty="0"/>
          </a:p>
          <a:p>
            <a:r>
              <a:rPr kumimoji="1" lang="ja-JP" altLang="en-US" dirty="0"/>
              <a:t>研究を要約</a:t>
            </a:r>
            <a:r>
              <a:rPr kumimoji="1" lang="ja-JP" altLang="en-US" dirty="0" smtClean="0"/>
              <a:t>した要旨も</a:t>
            </a:r>
            <a:r>
              <a:rPr kumimoji="1" lang="ja-JP" altLang="en-US" dirty="0"/>
              <a:t>作成し、データで提出してください。</a:t>
            </a:r>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6</a:t>
            </a:fld>
            <a:endParaRPr kumimoji="1" lang="ja-JP" altLang="en-US"/>
          </a:p>
        </p:txBody>
      </p:sp>
    </p:spTree>
    <p:extLst>
      <p:ext uri="{BB962C8B-B14F-4D97-AF65-F5344CB8AC3E}">
        <p14:creationId xmlns:p14="http://schemas.microsoft.com/office/powerpoint/2010/main" val="3110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extLst>
      <p:ext uri="{BB962C8B-B14F-4D97-AF65-F5344CB8AC3E}">
        <p14:creationId xmlns:p14="http://schemas.microsoft.com/office/powerpoint/2010/main" val="55446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8</a:t>
            </a:fld>
            <a:endParaRPr kumimoji="1" lang="ja-JP" altLang="en-US"/>
          </a:p>
        </p:txBody>
      </p:sp>
    </p:spTree>
    <p:extLst>
      <p:ext uri="{BB962C8B-B14F-4D97-AF65-F5344CB8AC3E}">
        <p14:creationId xmlns:p14="http://schemas.microsoft.com/office/powerpoint/2010/main" val="111118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1619234-17E1-4951-9258-0E8290289C85}" type="slidenum">
              <a:rPr kumimoji="1" lang="en-US" altLang="ja-JP" smtClean="0"/>
              <a:pPr/>
              <a:t>9</a:t>
            </a:fld>
            <a:endParaRPr kumimoji="1" lang="ja-JP" altLang="en-US"/>
          </a:p>
        </p:txBody>
      </p:sp>
    </p:spTree>
    <p:extLst>
      <p:ext uri="{BB962C8B-B14F-4D97-AF65-F5344CB8AC3E}">
        <p14:creationId xmlns:p14="http://schemas.microsoft.com/office/powerpoint/2010/main" val="416707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A6BB99EB-0E86-4FEA-A9C4-501D4E755A2B}"/>
              </a:ext>
            </a:extLst>
          </p:cNvPr>
          <p:cNvSpPr>
            <a:spLocks noGrp="1"/>
          </p:cNvSpPr>
          <p:nvPr>
            <p:ph type="dt" sz="half" idx="10"/>
          </p:nvPr>
        </p:nvSpPr>
        <p:spPr/>
        <p:txBody>
          <a:bodyPr rtlCol="0"/>
          <a:lstStyle/>
          <a:p>
            <a:pPr rtl="0"/>
            <a:fld id="{8C6BCCC3-4A8B-47A6-8496-1FD9A4D9AE43}" type="datetime1">
              <a:rPr lang="ja-JP" altLang="en-US" noProof="0" smtClean="0"/>
              <a:t>2024/10/11</a:t>
            </a:fld>
            <a:endParaRPr lang="ja-JP" altLang="en-US" noProof="0"/>
          </a:p>
        </p:txBody>
      </p:sp>
      <p:sp>
        <p:nvSpPr>
          <p:cNvPr id="5" name="フッター プレースホルダー 4">
            <a:extLst>
              <a:ext uri="{FF2B5EF4-FFF2-40B4-BE49-F238E27FC236}">
                <a16:creationId xmlns:a16="http://schemas.microsoft.com/office/drawing/2014/main" id="{6731F536-58DF-4935-AE3B-7A08C03124E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3E45D4-0CAB-43AD-8327-A4B3BCA50B63}"/>
              </a:ext>
            </a:extLst>
          </p:cNvPr>
          <p:cNvSpPr>
            <a:spLocks noGrp="1"/>
          </p:cNvSpPr>
          <p:nvPr>
            <p:ph type="title"/>
          </p:nvPr>
        </p:nvSpPr>
        <p:spPr/>
        <p:txBody>
          <a:bodyPr rtlCol="0"/>
          <a:lstStyle/>
          <a:p>
            <a:pPr rtl="0"/>
            <a:r>
              <a:rPr lang="ja-JP" altLang="en-US"/>
              <a:t>マスター タイトルの書式設定</a:t>
            </a:r>
            <a:endParaRPr lang="ja"/>
          </a:p>
        </p:txBody>
      </p:sp>
      <p:sp>
        <p:nvSpPr>
          <p:cNvPr id="3" name="縦書きテキスト プレースホルダー 2">
            <a:extLst>
              <a:ext uri="{FF2B5EF4-FFF2-40B4-BE49-F238E27FC236}">
                <a16:creationId xmlns:a16="http://schemas.microsoft.com/office/drawing/2014/main" id="{1D9CA3B9-594A-4133-B4F9-D27AA5726D0B}"/>
              </a:ext>
            </a:extLst>
          </p:cNvPr>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a:p>
        </p:txBody>
      </p:sp>
      <p:sp>
        <p:nvSpPr>
          <p:cNvPr id="4" name="日付プレースホルダー 3">
            <a:extLst>
              <a:ext uri="{FF2B5EF4-FFF2-40B4-BE49-F238E27FC236}">
                <a16:creationId xmlns:a16="http://schemas.microsoft.com/office/drawing/2014/main" id="{A1FF6F31-09CB-47A3-AEDB-7CA7BE1E327B}"/>
              </a:ext>
            </a:extLst>
          </p:cNvPr>
          <p:cNvSpPr>
            <a:spLocks noGrp="1"/>
          </p:cNvSpPr>
          <p:nvPr>
            <p:ph type="dt" sz="half" idx="10"/>
          </p:nvPr>
        </p:nvSpPr>
        <p:spPr/>
        <p:txBody>
          <a:bodyPr rtlCol="0"/>
          <a:lstStyle/>
          <a:p>
            <a:pPr rtl="0"/>
            <a:fld id="{0DB6C002-0365-4489-AFD5-29822E43B5D8}" type="datetime1">
              <a:rPr lang="ja-JP" altLang="en-US" smtClean="0"/>
              <a:t>2024/10/11</a:t>
            </a:fld>
            <a:endParaRPr lang="en-US" dirty="0"/>
          </a:p>
        </p:txBody>
      </p:sp>
      <p:sp>
        <p:nvSpPr>
          <p:cNvPr id="5" name="フッター プレースホルダー 4">
            <a:extLst>
              <a:ext uri="{FF2B5EF4-FFF2-40B4-BE49-F238E27FC236}">
                <a16:creationId xmlns:a16="http://schemas.microsoft.com/office/drawing/2014/main" id="{51EFC938-9C31-4327-9275-3EB93C5B55CE}"/>
              </a:ext>
            </a:extLst>
          </p:cNvPr>
          <p:cNvSpPr>
            <a:spLocks noGrp="1"/>
          </p:cNvSpPr>
          <p:nvPr>
            <p:ph type="ftr" sz="quarter" idx="11"/>
          </p:nvPr>
        </p:nvSpPr>
        <p:spPr/>
        <p:txBody>
          <a:bodyPr rtlCol="0"/>
          <a:lstStyle/>
          <a:p>
            <a:pPr rtl="0"/>
            <a:endParaRPr lang="en-US" dirty="0"/>
          </a:p>
        </p:txBody>
      </p:sp>
      <p:sp>
        <p:nvSpPr>
          <p:cNvPr id="6" name="スライド番号プレースホルダー 5">
            <a:extLst>
              <a:ext uri="{FF2B5EF4-FFF2-40B4-BE49-F238E27FC236}">
                <a16:creationId xmlns:a16="http://schemas.microsoft.com/office/drawing/2014/main" id="{FE30415C-79F5-4EAA-8D86-27D6FD1A708D}"/>
              </a:ext>
            </a:extLst>
          </p:cNvPr>
          <p:cNvSpPr>
            <a:spLocks noGrp="1"/>
          </p:cNvSpPr>
          <p:nvPr>
            <p:ph type="sldNum" sz="quarter" idx="12"/>
          </p:nvPr>
        </p:nvSpPr>
        <p:spPr/>
        <p:txBody>
          <a:bodyPr rtlCol="0"/>
          <a:lstStyle/>
          <a:p>
            <a:pPr rtl="0"/>
            <a:fld id="{ACEC5C30-0B3A-4B13-ADDD-7C63C8AA921B}" type="slidenum">
              <a:rPr lang="en-US" smtClean="0"/>
              <a:t>‹#›</a:t>
            </a:fld>
            <a:endParaRPr lang="en-US" dirty="0"/>
          </a:p>
        </p:txBody>
      </p:sp>
    </p:spTree>
    <p:extLst>
      <p:ext uri="{BB962C8B-B14F-4D97-AF65-F5344CB8AC3E}">
        <p14:creationId xmlns:p14="http://schemas.microsoft.com/office/powerpoint/2010/main" val="223515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F9AA0A-4FF4-45DA-8DEC-4437E2DD9111}"/>
              </a:ext>
            </a:extLst>
          </p:cNvPr>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a:extLst>
              <a:ext uri="{FF2B5EF4-FFF2-40B4-BE49-F238E27FC236}">
                <a16:creationId xmlns:a16="http://schemas.microsoft.com/office/drawing/2014/main" id="{303D255C-51DF-421E-A067-5E9E80CD9A86}"/>
              </a:ext>
            </a:extLst>
          </p:cNvPr>
          <p:cNvSpPr>
            <a:spLocks noGrp="1"/>
          </p:cNvSpPr>
          <p:nvPr>
            <p:ph type="body" orient="vert" idx="1" hasCustomPrompt="1"/>
          </p:nvPr>
        </p:nvSpPr>
        <p:spPr>
          <a:xfrm>
            <a:off x="838200" y="365125"/>
            <a:ext cx="7734300" cy="5811838"/>
          </a:xfrm>
        </p:spPr>
        <p:txBody>
          <a:bodyPr vert="eaVert"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9B627DEB-7DEA-43CC-A21F-F81EEC6CE7D9}"/>
              </a:ext>
            </a:extLst>
          </p:cNvPr>
          <p:cNvSpPr>
            <a:spLocks noGrp="1"/>
          </p:cNvSpPr>
          <p:nvPr>
            <p:ph type="dt" sz="half" idx="10"/>
          </p:nvPr>
        </p:nvSpPr>
        <p:spPr/>
        <p:txBody>
          <a:bodyPr rtlCol="0"/>
          <a:lstStyle/>
          <a:p>
            <a:pPr rtl="0"/>
            <a:fld id="{603AF006-8903-4FA3-A576-27212EC289E5}" type="datetime1">
              <a:rPr lang="ja-JP" altLang="en-US" noProof="0" smtClean="0"/>
              <a:t>2024/10/11</a:t>
            </a:fld>
            <a:endParaRPr lang="ja-JP" altLang="en-US" noProof="0"/>
          </a:p>
        </p:txBody>
      </p:sp>
      <p:sp>
        <p:nvSpPr>
          <p:cNvPr id="5" name="フッター プレースホルダー 4">
            <a:extLst>
              <a:ext uri="{FF2B5EF4-FFF2-40B4-BE49-F238E27FC236}">
                <a16:creationId xmlns:a16="http://schemas.microsoft.com/office/drawing/2014/main" id="{F53EDAFC-3543-4A0D-80D2-F4871AED36D4}"/>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30F550C7-3342-49D6-8734-F9809E853CA2}"/>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0275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AE108-9C7F-4CDC-AD71-B576580A199F}"/>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5A103746-779A-435F-995A-5BF82C86C297}"/>
              </a:ext>
            </a:extLst>
          </p:cNvPr>
          <p:cNvSpPr>
            <a:spLocks noGrp="1"/>
          </p:cNvSpPr>
          <p:nvPr>
            <p:ph idx="1" hasCustomPrompt="1"/>
          </p:nvPr>
        </p:nvSpPr>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5984E866-B322-455F-AC32-8C164B8CD9C7}"/>
              </a:ext>
            </a:extLst>
          </p:cNvPr>
          <p:cNvSpPr>
            <a:spLocks noGrp="1"/>
          </p:cNvSpPr>
          <p:nvPr>
            <p:ph type="dt" sz="half" idx="10"/>
          </p:nvPr>
        </p:nvSpPr>
        <p:spPr/>
        <p:txBody>
          <a:bodyPr rtlCol="0"/>
          <a:lstStyle/>
          <a:p>
            <a:pPr rtl="0"/>
            <a:fld id="{69C97B18-0360-4D12-99AB-C315ACEDBE16}" type="datetime1">
              <a:rPr lang="ja-JP" altLang="en-US" noProof="0" smtClean="0"/>
              <a:t>2024/10/11</a:t>
            </a:fld>
            <a:endParaRPr lang="ja-JP" altLang="en-US" noProof="0"/>
          </a:p>
        </p:txBody>
      </p:sp>
      <p:sp>
        <p:nvSpPr>
          <p:cNvPr id="5" name="フッター プレースホルダー 4">
            <a:extLst>
              <a:ext uri="{FF2B5EF4-FFF2-40B4-BE49-F238E27FC236}">
                <a16:creationId xmlns:a16="http://schemas.microsoft.com/office/drawing/2014/main" id="{AC0D61E0-F80F-48E7-A817-F1CECBEE9A37}"/>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rtlCol="0" anchor="b"/>
          <a:lstStyle>
            <a:lvl1pPr>
              <a:defRPr sz="600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6F7E0856-45A8-4EAD-A9D6-8A993968A1A8}"/>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a:extLst>
              <a:ext uri="{FF2B5EF4-FFF2-40B4-BE49-F238E27FC236}">
                <a16:creationId xmlns:a16="http://schemas.microsoft.com/office/drawing/2014/main" id="{E90EEBE1-2BAF-4C94-8403-6E8454F9BC46}"/>
              </a:ext>
            </a:extLst>
          </p:cNvPr>
          <p:cNvSpPr>
            <a:spLocks noGrp="1"/>
          </p:cNvSpPr>
          <p:nvPr>
            <p:ph type="dt" sz="half" idx="10"/>
          </p:nvPr>
        </p:nvSpPr>
        <p:spPr/>
        <p:txBody>
          <a:bodyPr rtlCol="0"/>
          <a:lstStyle/>
          <a:p>
            <a:pPr rtl="0"/>
            <a:fld id="{DF8A310E-8B8F-4A9B-B2DC-984EAAE5D292}" type="datetime1">
              <a:rPr lang="ja-JP" altLang="en-US" noProof="0" smtClean="0"/>
              <a:t>2024/10/11</a:t>
            </a:fld>
            <a:endParaRPr lang="ja-JP" altLang="en-US" noProof="0"/>
          </a:p>
        </p:txBody>
      </p:sp>
      <p:sp>
        <p:nvSpPr>
          <p:cNvPr id="5" name="フッター プレースホルダー 4">
            <a:extLst>
              <a:ext uri="{FF2B5EF4-FFF2-40B4-BE49-F238E27FC236}">
                <a16:creationId xmlns:a16="http://schemas.microsoft.com/office/drawing/2014/main" id="{F3358F46-E931-4D79-94A5-037AFD07333B}"/>
              </a:ext>
            </a:extLst>
          </p:cNvPr>
          <p:cNvSpPr>
            <a:spLocks noGrp="1"/>
          </p:cNvSpPr>
          <p:nvPr>
            <p:ph type="ftr" sz="quarter" idx="11"/>
          </p:nvPr>
        </p:nvSpPr>
        <p:spPr/>
        <p:txBody>
          <a:bodyPr rtlCol="0"/>
          <a:lstStyle/>
          <a:p>
            <a:pPr rtl="0"/>
            <a:endParaRPr lang="ja-JP" altLang="en-US" noProof="0"/>
          </a:p>
        </p:txBody>
      </p:sp>
      <p:sp>
        <p:nvSpPr>
          <p:cNvPr id="6" name="スライド番号プレースホルダー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ABEC0-6253-4360-B586-B9D20933DE37}"/>
              </a:ext>
            </a:extLst>
          </p:cNvPr>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A946E20B-8661-4C60-84FB-4892E8B48608}"/>
              </a:ext>
            </a:extLst>
          </p:cNvPr>
          <p:cNvSpPr>
            <a:spLocks noGrp="1"/>
          </p:cNvSpPr>
          <p:nvPr>
            <p:ph sz="half" idx="1" hasCustomPrompt="1"/>
          </p:nvPr>
        </p:nvSpPr>
        <p:spPr>
          <a:xfrm>
            <a:off x="838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5132BE45-79E4-479B-BD2F-46CCB0BEE628}"/>
              </a:ext>
            </a:extLst>
          </p:cNvPr>
          <p:cNvSpPr>
            <a:spLocks noGrp="1"/>
          </p:cNvSpPr>
          <p:nvPr>
            <p:ph sz="half" idx="2" hasCustomPrompt="1"/>
          </p:nvPr>
        </p:nvSpPr>
        <p:spPr>
          <a:xfrm>
            <a:off x="6172200" y="1825625"/>
            <a:ext cx="5181600" cy="435133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a:extLst>
              <a:ext uri="{FF2B5EF4-FFF2-40B4-BE49-F238E27FC236}">
                <a16:creationId xmlns:a16="http://schemas.microsoft.com/office/drawing/2014/main" id="{0589105E-DF25-4F38-BDE2-9B00C2C44FC6}"/>
              </a:ext>
            </a:extLst>
          </p:cNvPr>
          <p:cNvSpPr>
            <a:spLocks noGrp="1"/>
          </p:cNvSpPr>
          <p:nvPr>
            <p:ph type="dt" sz="half" idx="10"/>
          </p:nvPr>
        </p:nvSpPr>
        <p:spPr/>
        <p:txBody>
          <a:bodyPr rtlCol="0"/>
          <a:lstStyle/>
          <a:p>
            <a:pPr rtl="0"/>
            <a:fld id="{806FDC69-F4EC-496C-973C-94E31417D324}" type="datetime1">
              <a:rPr lang="ja-JP" altLang="en-US" noProof="0" smtClean="0"/>
              <a:t>2024/10/11</a:t>
            </a:fld>
            <a:endParaRPr lang="ja-JP" altLang="en-US" noProof="0"/>
          </a:p>
        </p:txBody>
      </p:sp>
      <p:sp>
        <p:nvSpPr>
          <p:cNvPr id="6" name="フッター プレースホルダー 5">
            <a:extLst>
              <a:ext uri="{FF2B5EF4-FFF2-40B4-BE49-F238E27FC236}">
                <a16:creationId xmlns:a16="http://schemas.microsoft.com/office/drawing/2014/main" id="{B1D9C4A8-7467-4BAD-98A2-0B63CAC19B66}"/>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rtlCol="0"/>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B24D6865-C632-473C-AEC8-8D3F71562BE6}"/>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3">
            <a:extLst>
              <a:ext uri="{FF2B5EF4-FFF2-40B4-BE49-F238E27FC236}">
                <a16:creationId xmlns:a16="http://schemas.microsoft.com/office/drawing/2014/main" id="{D9FDBD19-4D33-4F6A-9938-6A04B3888ECC}"/>
              </a:ext>
            </a:extLst>
          </p:cNvPr>
          <p:cNvSpPr>
            <a:spLocks noGrp="1"/>
          </p:cNvSpPr>
          <p:nvPr>
            <p:ph sz="half" idx="2" hasCustomPrompt="1"/>
          </p:nvPr>
        </p:nvSpPr>
        <p:spPr>
          <a:xfrm>
            <a:off x="839788" y="2505075"/>
            <a:ext cx="5157787"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51697E46-CE4D-480E-A997-2B53B2DF55B2}"/>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6" name="コンテンツ プレースホルダー 5">
            <a:extLst>
              <a:ext uri="{FF2B5EF4-FFF2-40B4-BE49-F238E27FC236}">
                <a16:creationId xmlns:a16="http://schemas.microsoft.com/office/drawing/2014/main" id="{8B8B7E36-823F-4FD4-B826-E450A1248008}"/>
              </a:ext>
            </a:extLst>
          </p:cNvPr>
          <p:cNvSpPr>
            <a:spLocks noGrp="1"/>
          </p:cNvSpPr>
          <p:nvPr>
            <p:ph sz="quarter" idx="4" hasCustomPrompt="1"/>
          </p:nvPr>
        </p:nvSpPr>
        <p:spPr>
          <a:xfrm>
            <a:off x="6172200" y="2505075"/>
            <a:ext cx="5183188" cy="36845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a:extLst>
              <a:ext uri="{FF2B5EF4-FFF2-40B4-BE49-F238E27FC236}">
                <a16:creationId xmlns:a16="http://schemas.microsoft.com/office/drawing/2014/main" id="{8DBB3B14-C886-4F84-9FD5-11C8320E1FED}"/>
              </a:ext>
            </a:extLst>
          </p:cNvPr>
          <p:cNvSpPr>
            <a:spLocks noGrp="1"/>
          </p:cNvSpPr>
          <p:nvPr>
            <p:ph type="dt" sz="half" idx="10"/>
          </p:nvPr>
        </p:nvSpPr>
        <p:spPr/>
        <p:txBody>
          <a:bodyPr rtlCol="0"/>
          <a:lstStyle/>
          <a:p>
            <a:pPr rtl="0"/>
            <a:fld id="{FA55685C-45B4-4D56-AF9A-AC6607C9D3EF}" type="datetime1">
              <a:rPr lang="ja-JP" altLang="en-US" noProof="0" smtClean="0"/>
              <a:t>2024/10/11</a:t>
            </a:fld>
            <a:endParaRPr lang="ja-JP" altLang="en-US" noProof="0"/>
          </a:p>
        </p:txBody>
      </p:sp>
      <p:sp>
        <p:nvSpPr>
          <p:cNvPr id="8" name="フッター プレースホルダー 7">
            <a:extLst>
              <a:ext uri="{FF2B5EF4-FFF2-40B4-BE49-F238E27FC236}">
                <a16:creationId xmlns:a16="http://schemas.microsoft.com/office/drawing/2014/main" id="{DF9AF591-4BBF-4BF2-9EF7-F8B114DFA16A}"/>
              </a:ext>
            </a:extLst>
          </p:cNvPr>
          <p:cNvSpPr>
            <a:spLocks noGrp="1"/>
          </p:cNvSpPr>
          <p:nvPr>
            <p:ph type="ftr" sz="quarter" idx="11"/>
          </p:nvPr>
        </p:nvSpPr>
        <p:spPr/>
        <p:txBody>
          <a:bodyPr rtlCol="0"/>
          <a:lstStyle/>
          <a:p>
            <a:pPr rtl="0"/>
            <a:endParaRPr lang="ja-JP" altLang="en-US" noProof="0"/>
          </a:p>
        </p:txBody>
      </p:sp>
      <p:sp>
        <p:nvSpPr>
          <p:cNvPr id="9" name="スライド番号プレースホルダー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408F1-BB29-4C6F-91C9-653A730BECC6}"/>
              </a:ext>
            </a:extLst>
          </p:cNvPr>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a:extLst>
              <a:ext uri="{FF2B5EF4-FFF2-40B4-BE49-F238E27FC236}">
                <a16:creationId xmlns:a16="http://schemas.microsoft.com/office/drawing/2014/main" id="{2F54FEF9-8D09-4091-BE99-B6264EBD34B3}"/>
              </a:ext>
            </a:extLst>
          </p:cNvPr>
          <p:cNvSpPr>
            <a:spLocks noGrp="1"/>
          </p:cNvSpPr>
          <p:nvPr>
            <p:ph type="dt" sz="half" idx="10"/>
          </p:nvPr>
        </p:nvSpPr>
        <p:spPr/>
        <p:txBody>
          <a:bodyPr rtlCol="0"/>
          <a:lstStyle/>
          <a:p>
            <a:pPr rtl="0"/>
            <a:fld id="{C18F11A1-0A5C-4EE3-AFAE-493AB1D1A456}" type="datetime1">
              <a:rPr lang="ja-JP" altLang="en-US" noProof="0" smtClean="0"/>
              <a:t>2024/10/11</a:t>
            </a:fld>
            <a:endParaRPr lang="ja-JP" altLang="en-US" noProof="0"/>
          </a:p>
        </p:txBody>
      </p:sp>
      <p:sp>
        <p:nvSpPr>
          <p:cNvPr id="4" name="フッター プレースホルダー 3">
            <a:extLst>
              <a:ext uri="{FF2B5EF4-FFF2-40B4-BE49-F238E27FC236}">
                <a16:creationId xmlns:a16="http://schemas.microsoft.com/office/drawing/2014/main" id="{0B5F49AA-83D5-4063-9CDE-AA7763048B63}"/>
              </a:ext>
            </a:extLst>
          </p:cNvPr>
          <p:cNvSpPr>
            <a:spLocks noGrp="1"/>
          </p:cNvSpPr>
          <p:nvPr>
            <p:ph type="ftr" sz="quarter" idx="11"/>
          </p:nvPr>
        </p:nvSpPr>
        <p:spPr/>
        <p:txBody>
          <a:bodyPr rtlCol="0"/>
          <a:lstStyle/>
          <a:p>
            <a:pPr rtl="0"/>
            <a:endParaRPr lang="ja-JP" altLang="en-US" noProof="0"/>
          </a:p>
        </p:txBody>
      </p:sp>
      <p:sp>
        <p:nvSpPr>
          <p:cNvPr id="5" name="スライド番号プレースホルダー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2A62B2-A6D1-4A6F-8B20-80606F478544}"/>
              </a:ext>
            </a:extLst>
          </p:cNvPr>
          <p:cNvSpPr>
            <a:spLocks noGrp="1"/>
          </p:cNvSpPr>
          <p:nvPr>
            <p:ph type="dt" sz="half" idx="10"/>
          </p:nvPr>
        </p:nvSpPr>
        <p:spPr/>
        <p:txBody>
          <a:bodyPr rtlCol="0"/>
          <a:lstStyle/>
          <a:p>
            <a:pPr rtl="0"/>
            <a:fld id="{87603C9B-F2B2-4BE2-AE74-517DD99694AF}" type="datetime1">
              <a:rPr lang="ja-JP" altLang="en-US" noProof="0" smtClean="0"/>
              <a:t>2024/10/11</a:t>
            </a:fld>
            <a:endParaRPr lang="ja-JP" altLang="en-US" noProof="0"/>
          </a:p>
        </p:txBody>
      </p:sp>
      <p:sp>
        <p:nvSpPr>
          <p:cNvPr id="3" name="フッター プレースホルダー 2">
            <a:extLst>
              <a:ext uri="{FF2B5EF4-FFF2-40B4-BE49-F238E27FC236}">
                <a16:creationId xmlns:a16="http://schemas.microsoft.com/office/drawing/2014/main" id="{C02E4958-7A46-4331-B2D8-2C31D8FCBD73}"/>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B70477E0-A333-439D-A531-30B39A813465}"/>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D5D59501-D187-414C-AACE-F838720036CC}"/>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1235F890-BB8A-49E1-880A-924FD6FE4026}"/>
              </a:ext>
            </a:extLst>
          </p:cNvPr>
          <p:cNvSpPr>
            <a:spLocks noGrp="1"/>
          </p:cNvSpPr>
          <p:nvPr>
            <p:ph type="dt" sz="half" idx="10"/>
          </p:nvPr>
        </p:nvSpPr>
        <p:spPr/>
        <p:txBody>
          <a:bodyPr rtlCol="0"/>
          <a:lstStyle/>
          <a:p>
            <a:pPr rtl="0"/>
            <a:fld id="{25D09790-B0EB-4A26-9684-FE87992A87E8}" type="datetime1">
              <a:rPr lang="ja-JP" altLang="en-US" noProof="0" smtClean="0"/>
              <a:t>2024/10/11</a:t>
            </a:fld>
            <a:endParaRPr lang="ja-JP" altLang="en-US" noProof="0"/>
          </a:p>
        </p:txBody>
      </p:sp>
      <p:sp>
        <p:nvSpPr>
          <p:cNvPr id="6" name="フッター プレースホルダー 5">
            <a:extLst>
              <a:ext uri="{FF2B5EF4-FFF2-40B4-BE49-F238E27FC236}">
                <a16:creationId xmlns:a16="http://schemas.microsoft.com/office/drawing/2014/main" id="{51CA38FE-429A-41E7-942D-ECCE639D3CA5}"/>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7FD7F3EF-0FE9-46C4-A116-5DA6E26B0D5D}"/>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D10B4041-0F17-42D8-AF16-AB099A39FFBD}"/>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a:extLst>
              <a:ext uri="{FF2B5EF4-FFF2-40B4-BE49-F238E27FC236}">
                <a16:creationId xmlns:a16="http://schemas.microsoft.com/office/drawing/2014/main" id="{8BAF67FF-F8F1-4B22-A471-9317ED3A25F0}"/>
              </a:ext>
            </a:extLst>
          </p:cNvPr>
          <p:cNvSpPr>
            <a:spLocks noGrp="1"/>
          </p:cNvSpPr>
          <p:nvPr>
            <p:ph type="dt" sz="half" idx="10"/>
          </p:nvPr>
        </p:nvSpPr>
        <p:spPr/>
        <p:txBody>
          <a:bodyPr rtlCol="0"/>
          <a:lstStyle/>
          <a:p>
            <a:pPr rtl="0"/>
            <a:fld id="{53BB12B4-F7EC-454F-A64A-98B39AE54586}" type="datetime1">
              <a:rPr lang="ja-JP" altLang="en-US" noProof="0" smtClean="0"/>
              <a:t>2024/10/11</a:t>
            </a:fld>
            <a:endParaRPr lang="ja-JP" altLang="en-US" noProof="0" dirty="0"/>
          </a:p>
        </p:txBody>
      </p:sp>
      <p:sp>
        <p:nvSpPr>
          <p:cNvPr id="6" name="フッター プレースホルダー 5">
            <a:extLst>
              <a:ext uri="{FF2B5EF4-FFF2-40B4-BE49-F238E27FC236}">
                <a16:creationId xmlns:a16="http://schemas.microsoft.com/office/drawing/2014/main" id="{A73D6993-98F8-4234-B24A-02D4DB41CE93}"/>
              </a:ext>
            </a:extLst>
          </p:cNvPr>
          <p:cNvSpPr>
            <a:spLocks noGrp="1"/>
          </p:cNvSpPr>
          <p:nvPr>
            <p:ph type="ftr" sz="quarter" idx="11"/>
          </p:nvPr>
        </p:nvSpPr>
        <p:spPr/>
        <p:txBody>
          <a:bodyPr rtlCol="0"/>
          <a:lstStyle/>
          <a:p>
            <a:pPr rtl="0"/>
            <a:endParaRPr lang="ja-JP" altLang="en-US" noProof="0"/>
          </a:p>
        </p:txBody>
      </p:sp>
      <p:sp>
        <p:nvSpPr>
          <p:cNvPr id="7" name="スライド番号プレースホルダー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rtlCol="0"/>
          <a:lstStyle/>
          <a:p>
            <a:pPr rtl="0"/>
            <a:fld id="{ACEC5C30-0B3A-4B13-ADDD-7C63C8AA921B}" type="slidenum">
              <a:rPr lang="en-US" altLang="ja-JP" noProof="0" smtClean="0"/>
              <a:t>‹#›</a:t>
            </a:fld>
            <a:endParaRPr lang="ja-JP" altLang="en-US" noProof="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EA565F22-2DB3-47E6-95F7-BE8E92B29154}" type="datetime1">
              <a:rPr lang="ja-JP" altLang="en-US" noProof="0" smtClean="0"/>
              <a:t>2024/10/11</a:t>
            </a:fld>
            <a:endParaRPr lang="ja-JP" altLang="en-US" noProof="0"/>
          </a:p>
        </p:txBody>
      </p:sp>
      <p:sp>
        <p:nvSpPr>
          <p:cNvPr id="5" name="フッター プレースホルダー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ACEC5C30-0B3A-4B13-ADDD-7C63C8AA921B}" type="slidenum">
              <a:rPr lang="en-US" altLang="ja-JP" noProof="0" smtClean="0"/>
              <a:pPr/>
              <a:t>‹#›</a:t>
            </a:fld>
            <a:endParaRPr lang="ja-JP" altLang="en-US" noProof="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0.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image" Target="../media/image2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9.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グラフィック 14" descr="クリップボード">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3790715" y="4482751"/>
            <a:ext cx="3194131" cy="3194131"/>
          </a:xfrm>
          <a:prstGeom prst="rect">
            <a:avLst/>
          </a:prstGeom>
        </p:spPr>
      </p:pic>
      <p:pic>
        <p:nvPicPr>
          <p:cNvPr id="11" name="グラフィック 10" descr="顕微鏡">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338607" flipH="1">
            <a:off x="-587261" y="1663257"/>
            <a:ext cx="2684499" cy="2684499"/>
          </a:xfrm>
          <a:prstGeom prst="rect">
            <a:avLst/>
          </a:prstGeom>
        </p:spPr>
      </p:pic>
      <p:sp>
        <p:nvSpPr>
          <p:cNvPr id="3" name="サブタイトル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rtlCol="0">
            <a:normAutofit/>
          </a:bodyPr>
          <a:lstStyle/>
          <a:p>
            <a:pPr rtl="0"/>
            <a:r>
              <a:rPr lang="ja-JP" altLang="en-US" sz="2800" dirty="0">
                <a:solidFill>
                  <a:schemeClr val="bg1"/>
                </a:solidFill>
                <a:ea typeface="Meiryo UI" panose="020B0604030504040204" pitchFamily="50" charset="-128"/>
                <a:cs typeface="Tahoma" panose="020B0604030504040204" pitchFamily="34" charset="0"/>
              </a:rPr>
              <a:t>課題研究基礎</a:t>
            </a:r>
          </a:p>
        </p:txBody>
      </p:sp>
      <p:cxnSp>
        <p:nvCxnSpPr>
          <p:cNvPr id="5" name="直線​​コネクタ(S)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グラフィック 6" descr="ビーカー">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213697">
            <a:off x="-491837" y="3688628"/>
            <a:ext cx="3245427" cy="3245427"/>
          </a:xfrm>
          <a:prstGeom prst="rect">
            <a:avLst/>
          </a:prstGeom>
        </p:spPr>
      </p:pic>
      <p:pic>
        <p:nvPicPr>
          <p:cNvPr id="9" name="グラフィック 8" descr="フラスコ">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20451125">
            <a:off x="8514237" y="-118161"/>
            <a:ext cx="3005286" cy="3005286"/>
          </a:xfrm>
          <a:prstGeom prst="rect">
            <a:avLst/>
          </a:prstGeom>
        </p:spPr>
      </p:pic>
      <p:pic>
        <p:nvPicPr>
          <p:cNvPr id="13" name="グラフィック 12" descr="試験管">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グラフィック 18" descr="定規">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グラフィック 20" descr="鉛筆">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rot="20520790">
            <a:off x="10917677" y="783939"/>
            <a:ext cx="1488402" cy="1488402"/>
          </a:xfrm>
          <a:prstGeom prst="rect">
            <a:avLst/>
          </a:prstGeom>
        </p:spPr>
      </p:pic>
      <p:sp>
        <p:nvSpPr>
          <p:cNvPr id="2" name="タイトル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ja-JP" altLang="en-US" sz="7200" dirty="0">
                <a:solidFill>
                  <a:schemeClr val="bg1"/>
                </a:solidFill>
                <a:latin typeface="Meiryo UI" panose="020B0604030504040204" pitchFamily="50" charset="-128"/>
              </a:rPr>
              <a:t>探究ノートを使った学習</a:t>
            </a:r>
          </a:p>
        </p:txBody>
      </p:sp>
    </p:spTree>
    <p:extLst>
      <p:ext uri="{BB962C8B-B14F-4D97-AF65-F5344CB8AC3E}">
        <p14:creationId xmlns:p14="http://schemas.microsoft.com/office/powerpoint/2010/main" val="290639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rtlCol="0"/>
          <a:lstStyle/>
          <a:p>
            <a:pPr rtl="0"/>
            <a:r>
              <a:rPr lang="ja-JP" altLang="en-US" dirty="0">
                <a:solidFill>
                  <a:schemeClr val="accent5">
                    <a:lumMod val="50000"/>
                  </a:schemeClr>
                </a:solidFill>
                <a:latin typeface="Meiryo UI" panose="020B0604030504040204" pitchFamily="50" charset="-128"/>
              </a:rPr>
              <a:t>探究ノートとは</a:t>
            </a:r>
            <a:r>
              <a:rPr lang="en-US" altLang="ja-JP" dirty="0">
                <a:solidFill>
                  <a:schemeClr val="accent5">
                    <a:lumMod val="50000"/>
                  </a:schemeClr>
                </a:solidFill>
                <a:latin typeface="Meiryo UI" panose="020B0604030504040204" pitchFamily="50" charset="-128"/>
              </a:rPr>
              <a:t> </a:t>
            </a:r>
          </a:p>
        </p:txBody>
      </p:sp>
      <p:sp>
        <p:nvSpPr>
          <p:cNvPr id="3" name="コンテンツ プレースホルダー 2">
            <a:extLst>
              <a:ext uri="{FF2B5EF4-FFF2-40B4-BE49-F238E27FC236}">
                <a16:creationId xmlns:a16="http://schemas.microsoft.com/office/drawing/2014/main" id="{B57E0B0F-4D29-4786-B2AB-B84D9F8B5429}"/>
              </a:ext>
            </a:extLst>
          </p:cNvPr>
          <p:cNvSpPr>
            <a:spLocks noGrp="1"/>
          </p:cNvSpPr>
          <p:nvPr>
            <p:ph idx="1"/>
          </p:nvPr>
        </p:nvSpPr>
        <p:spPr>
          <a:xfrm>
            <a:off x="521284" y="2364377"/>
            <a:ext cx="8378529" cy="3812586"/>
          </a:xfrm>
        </p:spPr>
        <p:txBody>
          <a:bodyPr vert="horz" lIns="91440" tIns="45720" rIns="91440" bIns="45720" rtlCol="0" anchor="t">
            <a:normAutofit/>
          </a:bodyPr>
          <a:lstStyle/>
          <a:p>
            <a:pPr rtl="0"/>
            <a:r>
              <a:rPr lang="ja-JP" altLang="en-US" sz="3200" dirty="0">
                <a:cs typeface="Tahoma"/>
              </a:rPr>
              <a:t>高津高校が独自で作成した課題研究の手順書。</a:t>
            </a:r>
            <a:endParaRPr lang="en-US" altLang="ja-JP" sz="3200" dirty="0">
              <a:cs typeface="Tahoma"/>
            </a:endParaRPr>
          </a:p>
          <a:p>
            <a:pPr marL="0" indent="0" rtl="0">
              <a:buNone/>
            </a:pPr>
            <a:endParaRPr lang="en-US" altLang="ja-JP" sz="3200" dirty="0">
              <a:cs typeface="Tahoma"/>
            </a:endParaRPr>
          </a:p>
          <a:p>
            <a:pPr rtl="0"/>
            <a:r>
              <a:rPr lang="ja-JP" altLang="en-US" sz="3200" dirty="0">
                <a:cs typeface="Tahoma"/>
              </a:rPr>
              <a:t>自分の研究を書き込んで、研究成果をまとめる</a:t>
            </a:r>
            <a:r>
              <a:rPr lang="ja-JP" altLang="en-US" sz="3200" dirty="0" smtClean="0">
                <a:cs typeface="Tahoma"/>
              </a:rPr>
              <a:t>。</a:t>
            </a:r>
            <a:endParaRPr lang="en-US" altLang="ja-JP" sz="3200" dirty="0" smtClean="0">
              <a:cs typeface="Tahoma"/>
            </a:endParaRPr>
          </a:p>
          <a:p>
            <a:pPr marL="0" indent="0" rtl="0">
              <a:buNone/>
            </a:pPr>
            <a:endParaRPr lang="en-US" altLang="ja-JP" sz="3200" dirty="0">
              <a:cs typeface="Tahoma"/>
            </a:endParaRPr>
          </a:p>
          <a:p>
            <a:pPr rtl="0"/>
            <a:r>
              <a:rPr lang="ja-JP" altLang="en-US" sz="3200" dirty="0" smtClean="0">
                <a:cs typeface="Tahoma"/>
              </a:rPr>
              <a:t>今回は共通テーマとして</a:t>
            </a:r>
            <a:r>
              <a:rPr lang="en-US" altLang="ja-JP" sz="3200" dirty="0" smtClean="0">
                <a:cs typeface="Tahoma"/>
              </a:rPr>
              <a:t>SDGs</a:t>
            </a:r>
            <a:r>
              <a:rPr lang="ja-JP" altLang="en-US" sz="3200" dirty="0" smtClean="0">
                <a:cs typeface="Tahoma"/>
              </a:rPr>
              <a:t>を扱う。</a:t>
            </a:r>
            <a:endParaRPr lang="en-US" altLang="ja-JP" sz="3200" dirty="0">
              <a:cs typeface="Tahoma"/>
            </a:endParaRPr>
          </a:p>
          <a:p>
            <a:pPr marL="0" indent="0" rtl="0">
              <a:buNone/>
            </a:pPr>
            <a:endParaRPr lang="ja-JP" altLang="en-US" sz="3200" dirty="0">
              <a:cs typeface="Tahoma"/>
            </a:endParaRPr>
          </a:p>
        </p:txBody>
      </p:sp>
      <p:grpSp>
        <p:nvGrpSpPr>
          <p:cNvPr id="9" name="グループ 8">
            <a:extLst>
              <a:ext uri="{FF2B5EF4-FFF2-40B4-BE49-F238E27FC236}">
                <a16:creationId xmlns:a16="http://schemas.microsoft.com/office/drawing/2014/main" id="{798EA88B-C439-4F17-9585-820972CE0BA5}"/>
              </a:ext>
              <a:ext uri="{C183D7F6-B498-43B3-948B-1728B52AA6E4}">
                <adec:decorative xmlns="" xmlns:adec="http://schemas.microsoft.com/office/drawing/2017/decorative" val="1"/>
              </a:ext>
            </a:extLst>
          </p:cNvPr>
          <p:cNvGrpSpPr/>
          <p:nvPr/>
        </p:nvGrpSpPr>
        <p:grpSpPr>
          <a:xfrm>
            <a:off x="8911956" y="0"/>
            <a:ext cx="3668917" cy="6941127"/>
            <a:chOff x="9009186" y="0"/>
            <a:chExt cx="3668917" cy="6941127"/>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1" name="グラフィック 10" descr="クリップボード">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490499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a:solidFill>
                  <a:schemeClr val="accent5">
                    <a:lumMod val="50000"/>
                  </a:schemeClr>
                </a:solidFill>
                <a:latin typeface="Meiryo UI" panose="020B0604030504040204" pitchFamily="50" charset="-128"/>
              </a:rPr>
              <a:t>探究ノートの狙い①</a:t>
            </a:r>
          </a:p>
        </p:txBody>
      </p:sp>
      <p:grpSp>
        <p:nvGrpSpPr>
          <p:cNvPr id="9" name="グループ 8">
            <a:extLst>
              <a:ext uri="{FF2B5EF4-FFF2-40B4-BE49-F238E27FC236}">
                <a16:creationId xmlns:a16="http://schemas.microsoft.com/office/drawing/2014/main" id="{AEA098C1-E19E-4D03-9A35-14569BC7C142}"/>
              </a:ext>
              <a:ext uri="{C183D7F6-B498-43B3-948B-1728B52AA6E4}">
                <adec:decorative xmlns="" xmlns:adec="http://schemas.microsoft.com/office/drawing/2017/decorative" val="1"/>
              </a:ext>
            </a:extLst>
          </p:cNvPr>
          <p:cNvGrpSpPr/>
          <p:nvPr/>
        </p:nvGrpSpPr>
        <p:grpSpPr>
          <a:xfrm>
            <a:off x="8899813" y="0"/>
            <a:ext cx="3884322" cy="6858000"/>
            <a:chOff x="8899813" y="0"/>
            <a:chExt cx="3884322" cy="6858000"/>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grpSp>
        <p:pic>
          <p:nvPicPr>
            <p:cNvPr id="13" name="グラフィック 12" descr="ビーカー">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99813" y="2973678"/>
              <a:ext cx="3884322" cy="3884322"/>
            </a:xfrm>
            <a:prstGeom prst="rect">
              <a:avLst/>
            </a:prstGeom>
          </p:spPr>
        </p:pic>
      </p:grpSp>
      <p:sp>
        <p:nvSpPr>
          <p:cNvPr id="12" name="コンテンツ プレースホルダー 11"/>
          <p:cNvSpPr>
            <a:spLocks noGrp="1"/>
          </p:cNvSpPr>
          <p:nvPr>
            <p:ph idx="1"/>
          </p:nvPr>
        </p:nvSpPr>
        <p:spPr/>
        <p:txBody>
          <a:bodyPr>
            <a:normAutofit/>
          </a:bodyPr>
          <a:lstStyle/>
          <a:p>
            <a:r>
              <a:rPr kumimoji="1" lang="ja-JP" altLang="en-US" sz="4000" dirty="0"/>
              <a:t>研究を体験する。</a:t>
            </a:r>
          </a:p>
        </p:txBody>
      </p:sp>
      <p:pic>
        <p:nvPicPr>
          <p:cNvPr id="14" name="図 13"/>
          <p:cNvPicPr>
            <a:picLocks noChangeAspect="1"/>
          </p:cNvPicPr>
          <p:nvPr/>
        </p:nvPicPr>
        <p:blipFill>
          <a:blip r:embed="rId5"/>
          <a:stretch>
            <a:fillRect/>
          </a:stretch>
        </p:blipFill>
        <p:spPr>
          <a:xfrm>
            <a:off x="838199" y="2973678"/>
            <a:ext cx="2926334" cy="2847079"/>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027" y="2973678"/>
            <a:ext cx="3156191" cy="2847079"/>
          </a:xfrm>
          <a:prstGeom prst="rect">
            <a:avLst/>
          </a:prstGeom>
        </p:spPr>
      </p:pic>
    </p:spTree>
    <p:extLst>
      <p:ext uri="{BB962C8B-B14F-4D97-AF65-F5344CB8AC3E}">
        <p14:creationId xmlns:p14="http://schemas.microsoft.com/office/powerpoint/2010/main" val="2797506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a:solidFill>
                  <a:schemeClr val="accent5">
                    <a:lumMod val="50000"/>
                  </a:schemeClr>
                </a:solidFill>
                <a:latin typeface="Meiryo UI" panose="020B0604030504040204" pitchFamily="50" charset="-128"/>
              </a:rPr>
              <a:t>探究ノートの狙い②</a:t>
            </a:r>
          </a:p>
        </p:txBody>
      </p:sp>
      <p:grpSp>
        <p:nvGrpSpPr>
          <p:cNvPr id="9" name="グループ 8">
            <a:extLst>
              <a:ext uri="{FF2B5EF4-FFF2-40B4-BE49-F238E27FC236}">
                <a16:creationId xmlns:a16="http://schemas.microsoft.com/office/drawing/2014/main" id="{AEA098C1-E19E-4D03-9A35-14569BC7C142}"/>
              </a:ext>
              <a:ext uri="{C183D7F6-B498-43B3-948B-1728B52AA6E4}">
                <adec:decorative xmlns="" xmlns:adec="http://schemas.microsoft.com/office/drawing/2017/decorative" val="1"/>
              </a:ext>
            </a:extLst>
          </p:cNvPr>
          <p:cNvGrpSpPr/>
          <p:nvPr/>
        </p:nvGrpSpPr>
        <p:grpSpPr>
          <a:xfrm>
            <a:off x="8899813" y="0"/>
            <a:ext cx="3884322" cy="6858000"/>
            <a:chOff x="8899813" y="0"/>
            <a:chExt cx="3884322" cy="6858000"/>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grpSp>
        <p:pic>
          <p:nvPicPr>
            <p:cNvPr id="13" name="グラフィック 12" descr="ビーカー">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99813" y="2973678"/>
              <a:ext cx="3884322" cy="3884322"/>
            </a:xfrm>
            <a:prstGeom prst="rect">
              <a:avLst/>
            </a:prstGeom>
          </p:spPr>
        </p:pic>
      </p:grpSp>
      <p:sp>
        <p:nvSpPr>
          <p:cNvPr id="12" name="コンテンツ プレースホルダー 11"/>
          <p:cNvSpPr>
            <a:spLocks noGrp="1"/>
          </p:cNvSpPr>
          <p:nvPr>
            <p:ph idx="1"/>
          </p:nvPr>
        </p:nvSpPr>
        <p:spPr/>
        <p:txBody>
          <a:bodyPr>
            <a:normAutofit/>
          </a:bodyPr>
          <a:lstStyle/>
          <a:p>
            <a:r>
              <a:rPr kumimoji="1" lang="ja-JP" altLang="en-US" sz="4000" dirty="0"/>
              <a:t>論文を</a:t>
            </a:r>
            <a:r>
              <a:rPr lang="ja-JP" altLang="en-US" sz="4000" dirty="0"/>
              <a:t>執筆する</a:t>
            </a:r>
            <a:r>
              <a:rPr kumimoji="1" lang="ja-JP" altLang="en-US" sz="4000" dirty="0"/>
              <a:t>。</a:t>
            </a: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501" y="2766895"/>
            <a:ext cx="3137263" cy="3410068"/>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2872" y="2766895"/>
            <a:ext cx="3577180" cy="3291005"/>
          </a:xfrm>
          <a:prstGeom prst="rect">
            <a:avLst/>
          </a:prstGeom>
        </p:spPr>
      </p:pic>
    </p:spTree>
    <p:extLst>
      <p:ext uri="{BB962C8B-B14F-4D97-AF65-F5344CB8AC3E}">
        <p14:creationId xmlns:p14="http://schemas.microsoft.com/office/powerpoint/2010/main" val="336827801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rtlCol="0"/>
          <a:lstStyle/>
          <a:p>
            <a:pPr rtl="0"/>
            <a:r>
              <a:rPr lang="ja-JP" altLang="en-US" dirty="0">
                <a:solidFill>
                  <a:schemeClr val="accent5">
                    <a:lumMod val="50000"/>
                  </a:schemeClr>
                </a:solidFill>
                <a:latin typeface="Meiryo UI" panose="020B0604030504040204" pitchFamily="50" charset="-128"/>
              </a:rPr>
              <a:t>探究ノートの狙い③</a:t>
            </a:r>
          </a:p>
        </p:txBody>
      </p:sp>
      <p:grpSp>
        <p:nvGrpSpPr>
          <p:cNvPr id="9" name="グループ 8">
            <a:extLst>
              <a:ext uri="{FF2B5EF4-FFF2-40B4-BE49-F238E27FC236}">
                <a16:creationId xmlns:a16="http://schemas.microsoft.com/office/drawing/2014/main" id="{AEA098C1-E19E-4D03-9A35-14569BC7C142}"/>
              </a:ext>
              <a:ext uri="{C183D7F6-B498-43B3-948B-1728B52AA6E4}">
                <adec:decorative xmlns="" xmlns:adec="http://schemas.microsoft.com/office/drawing/2017/decorative" val="1"/>
              </a:ext>
            </a:extLst>
          </p:cNvPr>
          <p:cNvGrpSpPr/>
          <p:nvPr/>
        </p:nvGrpSpPr>
        <p:grpSpPr>
          <a:xfrm>
            <a:off x="8899813" y="0"/>
            <a:ext cx="3884322" cy="6858000"/>
            <a:chOff x="8899813" y="0"/>
            <a:chExt cx="3884322" cy="6858000"/>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grpSp>
        <p:pic>
          <p:nvPicPr>
            <p:cNvPr id="13" name="グラフィック 12" descr="ビーカー">
              <a:extLst>
                <a:ext uri="{FF2B5EF4-FFF2-40B4-BE49-F238E27FC236}">
                  <a16:creationId xmlns:a16="http://schemas.microsoft.com/office/drawing/2014/main" id="{BF2CC76A-FBA9-49E0-9F1C-2C5299495F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99813" y="2973678"/>
              <a:ext cx="3884322" cy="3884322"/>
            </a:xfrm>
            <a:prstGeom prst="rect">
              <a:avLst/>
            </a:prstGeom>
          </p:spPr>
        </p:pic>
      </p:grpSp>
      <p:sp>
        <p:nvSpPr>
          <p:cNvPr id="12" name="コンテンツ プレースホルダー 11"/>
          <p:cNvSpPr>
            <a:spLocks noGrp="1"/>
          </p:cNvSpPr>
          <p:nvPr>
            <p:ph idx="1"/>
          </p:nvPr>
        </p:nvSpPr>
        <p:spPr/>
        <p:txBody>
          <a:bodyPr>
            <a:normAutofit/>
          </a:bodyPr>
          <a:lstStyle/>
          <a:p>
            <a:r>
              <a:rPr kumimoji="1" lang="en-US" altLang="ja-JP" sz="4000" dirty="0"/>
              <a:t>21</a:t>
            </a:r>
            <a:r>
              <a:rPr lang="ja-JP" altLang="en-US" sz="4000" dirty="0"/>
              <a:t>世紀型スキルを学ぶ。</a:t>
            </a:r>
            <a:endParaRPr kumimoji="1" lang="ja-JP" altLang="en-US" sz="4000" dirty="0"/>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83" y="3218007"/>
            <a:ext cx="2231572" cy="2422330"/>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4787" y="3218007"/>
            <a:ext cx="2313214" cy="2313214"/>
          </a:xfrm>
          <a:prstGeom prst="rect">
            <a:avLst/>
          </a:prstGeom>
        </p:spPr>
      </p:pic>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4156" y="3429000"/>
            <a:ext cx="3716482" cy="2908892"/>
          </a:xfrm>
          <a:prstGeom prst="rect">
            <a:avLst/>
          </a:prstGeom>
        </p:spPr>
      </p:pic>
      <p:sp>
        <p:nvSpPr>
          <p:cNvPr id="17" name="下カーブ矢印 16"/>
          <p:cNvSpPr/>
          <p:nvPr/>
        </p:nvSpPr>
        <p:spPr>
          <a:xfrm>
            <a:off x="2223035" y="2784764"/>
            <a:ext cx="2299362" cy="9280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下カーブ矢印 17"/>
          <p:cNvSpPr/>
          <p:nvPr/>
        </p:nvSpPr>
        <p:spPr>
          <a:xfrm flipH="1">
            <a:off x="4946319" y="2753976"/>
            <a:ext cx="2299362" cy="9280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521058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1282" y="315756"/>
            <a:ext cx="8378529" cy="1027257"/>
          </a:xfrm>
        </p:spPr>
        <p:txBody>
          <a:bodyPr rtlCol="0"/>
          <a:lstStyle/>
          <a:p>
            <a:pPr rtl="0"/>
            <a:r>
              <a:rPr lang="ja-JP" altLang="en-US" dirty="0">
                <a:solidFill>
                  <a:schemeClr val="accent5">
                    <a:lumMod val="50000"/>
                  </a:schemeClr>
                </a:solidFill>
                <a:latin typeface="Meiryo UI" panose="020B0604030504040204" pitchFamily="50" charset="-128"/>
              </a:rPr>
              <a:t>評価方法と提出物</a:t>
            </a:r>
          </a:p>
        </p:txBody>
      </p:sp>
      <p:grpSp>
        <p:nvGrpSpPr>
          <p:cNvPr id="26" name="グループ 25">
            <a:extLst>
              <a:ext uri="{FF2B5EF4-FFF2-40B4-BE49-F238E27FC236}">
                <a16:creationId xmlns:a16="http://schemas.microsoft.com/office/drawing/2014/main" id="{FAE49640-1F41-49EF-9DE6-5B8BD818E7D5}"/>
              </a:ext>
              <a:ext uri="{C183D7F6-B498-43B3-948B-1728B52AA6E4}">
                <adec:decorative xmlns="" xmlns:adec="http://schemas.microsoft.com/office/drawing/2017/decorative" val="1"/>
              </a:ext>
            </a:extLst>
          </p:cNvPr>
          <p:cNvGrpSpPr/>
          <p:nvPr/>
        </p:nvGrpSpPr>
        <p:grpSpPr>
          <a:xfrm>
            <a:off x="9055676" y="0"/>
            <a:ext cx="3136324" cy="7050231"/>
            <a:chOff x="9055676" y="0"/>
            <a:chExt cx="3136324" cy="7050231"/>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grpSp>
        <p:pic>
          <p:nvPicPr>
            <p:cNvPr id="12" name="グラフィック 11" descr="シャツ">
              <a:extLst>
                <a:ext uri="{FF2B5EF4-FFF2-40B4-BE49-F238E27FC236}">
                  <a16:creationId xmlns:a16="http://schemas.microsoft.com/office/drawing/2014/main" id="{D0B86988-B817-439D-A6A5-180647268C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20887424">
              <a:off x="9541289" y="4083626"/>
              <a:ext cx="1951759" cy="1951759"/>
            </a:xfrm>
            <a:prstGeom prst="rect">
              <a:avLst/>
            </a:prstGeom>
          </p:spPr>
        </p:pic>
        <p:pic>
          <p:nvPicPr>
            <p:cNvPr id="14" name="グラフィック 13" descr="眼鏡">
              <a:extLst>
                <a:ext uri="{FF2B5EF4-FFF2-40B4-BE49-F238E27FC236}">
                  <a16:creationId xmlns:a16="http://schemas.microsoft.com/office/drawing/2014/main" id="{92AEA3DE-CFDD-499C-B6AD-99345EA1CEF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795024">
              <a:off x="11018693" y="3451676"/>
              <a:ext cx="1034563" cy="1034563"/>
            </a:xfrm>
            <a:prstGeom prst="rect">
              <a:avLst/>
            </a:prstGeom>
          </p:spPr>
        </p:pic>
        <p:pic>
          <p:nvPicPr>
            <p:cNvPr id="16" name="グラフィック 15" descr="ブーツ">
              <a:extLst>
                <a:ext uri="{FF2B5EF4-FFF2-40B4-BE49-F238E27FC236}">
                  <a16:creationId xmlns:a16="http://schemas.microsoft.com/office/drawing/2014/main" id="{BDFF0140-1CC8-4F76-B83E-EFC26BF594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697835" y="5595504"/>
              <a:ext cx="1454727" cy="1454727"/>
            </a:xfrm>
            <a:prstGeom prst="rect">
              <a:avLst/>
            </a:prstGeom>
          </p:spPr>
        </p:pic>
      </p:grpSp>
      <p:sp>
        <p:nvSpPr>
          <p:cNvPr id="9" name="四角形:角丸 8">
            <a:extLst>
              <a:ext uri="{FF2B5EF4-FFF2-40B4-BE49-F238E27FC236}">
                <a16:creationId xmlns:a16="http://schemas.microsoft.com/office/drawing/2014/main" id="{5D83E472-316B-42B5-9901-2C007C5B7144}"/>
              </a:ext>
              <a:ext uri="{C183D7F6-B498-43B3-948B-1728B52AA6E4}">
                <adec:decorative xmlns="" xmlns:adec="http://schemas.microsoft.com/office/drawing/2017/decorative" val="1"/>
              </a:ext>
            </a:extLst>
          </p:cNvPr>
          <p:cNvSpPr/>
          <p:nvPr/>
        </p:nvSpPr>
        <p:spPr>
          <a:xfrm>
            <a:off x="521282" y="2362025"/>
            <a:ext cx="2268675" cy="299374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13" name="テキスト ボックス 12">
            <a:extLst>
              <a:ext uri="{FF2B5EF4-FFF2-40B4-BE49-F238E27FC236}">
                <a16:creationId xmlns:a16="http://schemas.microsoft.com/office/drawing/2014/main" id="{7200DCA9-3B7A-4837-9C64-F0CE0D5E2B3A}"/>
              </a:ext>
            </a:extLst>
          </p:cNvPr>
          <p:cNvSpPr txBox="1"/>
          <p:nvPr/>
        </p:nvSpPr>
        <p:spPr>
          <a:xfrm>
            <a:off x="432593" y="5591566"/>
            <a:ext cx="2357364" cy="584775"/>
          </a:xfrm>
          <a:prstGeom prst="rect">
            <a:avLst/>
          </a:prstGeom>
          <a:noFill/>
        </p:spPr>
        <p:txBody>
          <a:bodyPr wrap="square" rtlCol="0">
            <a:spAutoFit/>
          </a:bodyPr>
          <a:lstStyle/>
          <a:p>
            <a:pPr algn="ctr" rtl="0"/>
            <a:r>
              <a:rPr lang="ja-JP" altLang="en-US" sz="3200" dirty="0">
                <a:latin typeface="Meiryo UI" panose="020B0604030504040204" pitchFamily="50" charset="-128"/>
                <a:ea typeface="Meiryo UI" panose="020B0604030504040204" pitchFamily="50" charset="-128"/>
                <a:cs typeface="Tahoma" panose="020B0604030504040204" pitchFamily="34" charset="0"/>
              </a:rPr>
              <a:t>探究ノート</a:t>
            </a:r>
          </a:p>
        </p:txBody>
      </p:sp>
      <p:sp>
        <p:nvSpPr>
          <p:cNvPr id="18" name="四角形:角丸 17">
            <a:extLst>
              <a:ext uri="{FF2B5EF4-FFF2-40B4-BE49-F238E27FC236}">
                <a16:creationId xmlns:a16="http://schemas.microsoft.com/office/drawing/2014/main" id="{1EE42B7D-A1DC-4708-8147-D9D746BA73E8}"/>
              </a:ext>
              <a:ext uri="{C183D7F6-B498-43B3-948B-1728B52AA6E4}">
                <adec:decorative xmlns="" xmlns:adec="http://schemas.microsoft.com/office/drawing/2017/decorative" val="1"/>
              </a:ext>
            </a:extLst>
          </p:cNvPr>
          <p:cNvSpPr/>
          <p:nvPr/>
        </p:nvSpPr>
        <p:spPr>
          <a:xfrm>
            <a:off x="3472300" y="2362025"/>
            <a:ext cx="2268675" cy="29937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19" name="四角形:角丸 18">
            <a:extLst>
              <a:ext uri="{FF2B5EF4-FFF2-40B4-BE49-F238E27FC236}">
                <a16:creationId xmlns:a16="http://schemas.microsoft.com/office/drawing/2014/main" id="{86051D9B-1137-438D-A466-460D44ED3361}"/>
              </a:ext>
              <a:ext uri="{C183D7F6-B498-43B3-948B-1728B52AA6E4}">
                <adec:decorative xmlns="" xmlns:adec="http://schemas.microsoft.com/office/drawing/2017/decorative" val="1"/>
              </a:ext>
            </a:extLst>
          </p:cNvPr>
          <p:cNvSpPr/>
          <p:nvPr/>
        </p:nvSpPr>
        <p:spPr>
          <a:xfrm>
            <a:off x="6426359" y="2362025"/>
            <a:ext cx="2268675" cy="299374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ndParaRPr>
          </a:p>
        </p:txBody>
      </p:sp>
      <p:sp>
        <p:nvSpPr>
          <p:cNvPr id="20" name="テキスト ボックス 19">
            <a:extLst>
              <a:ext uri="{FF2B5EF4-FFF2-40B4-BE49-F238E27FC236}">
                <a16:creationId xmlns:a16="http://schemas.microsoft.com/office/drawing/2014/main" id="{F1B674D5-C064-4DDD-8FE9-D8801F4C0A04}"/>
              </a:ext>
            </a:extLst>
          </p:cNvPr>
          <p:cNvSpPr txBox="1"/>
          <p:nvPr/>
        </p:nvSpPr>
        <p:spPr>
          <a:xfrm>
            <a:off x="3383611" y="5545812"/>
            <a:ext cx="2357364" cy="584775"/>
          </a:xfrm>
          <a:prstGeom prst="rect">
            <a:avLst/>
          </a:prstGeom>
          <a:noFill/>
        </p:spPr>
        <p:txBody>
          <a:bodyPr wrap="square" rtlCol="0">
            <a:spAutoFit/>
          </a:bodyPr>
          <a:lstStyle/>
          <a:p>
            <a:pPr algn="ctr" rtl="0"/>
            <a:r>
              <a:rPr lang="ja-JP" altLang="en-US" sz="3200" dirty="0">
                <a:latin typeface="Meiryo UI" panose="020B0604030504040204" pitchFamily="50" charset="-128"/>
                <a:ea typeface="Meiryo UI" panose="020B0604030504040204" pitchFamily="50" charset="-128"/>
                <a:cs typeface="Tahoma" panose="020B0604030504040204" pitchFamily="34" charset="0"/>
              </a:rPr>
              <a:t>小論文データ</a:t>
            </a:r>
          </a:p>
        </p:txBody>
      </p:sp>
      <p:sp>
        <p:nvSpPr>
          <p:cNvPr id="21" name="テキスト ボックス 20">
            <a:extLst>
              <a:ext uri="{FF2B5EF4-FFF2-40B4-BE49-F238E27FC236}">
                <a16:creationId xmlns:a16="http://schemas.microsoft.com/office/drawing/2014/main" id="{CAA0715F-CA2B-4594-91FD-D8C6E5E10965}"/>
              </a:ext>
            </a:extLst>
          </p:cNvPr>
          <p:cNvSpPr txBox="1"/>
          <p:nvPr/>
        </p:nvSpPr>
        <p:spPr>
          <a:xfrm>
            <a:off x="6240917" y="5545811"/>
            <a:ext cx="2357364" cy="584775"/>
          </a:xfrm>
          <a:prstGeom prst="rect">
            <a:avLst/>
          </a:prstGeom>
          <a:noFill/>
        </p:spPr>
        <p:txBody>
          <a:bodyPr wrap="square" rtlCol="0">
            <a:spAutoFit/>
          </a:bodyPr>
          <a:lstStyle/>
          <a:p>
            <a:pPr algn="ctr" rtl="0"/>
            <a:r>
              <a:rPr lang="ja-JP" altLang="en-US" sz="3200" dirty="0">
                <a:latin typeface="Meiryo UI" panose="020B0604030504040204" pitchFamily="50" charset="-128"/>
                <a:ea typeface="Meiryo UI" panose="020B0604030504040204" pitchFamily="50" charset="-128"/>
                <a:cs typeface="Tahoma" panose="020B0604030504040204" pitchFamily="34" charset="0"/>
              </a:rPr>
              <a:t>要旨データ</a:t>
            </a:r>
          </a:p>
        </p:txBody>
      </p:sp>
      <p:pic>
        <p:nvPicPr>
          <p:cNvPr id="3" name="図 2"/>
          <p:cNvPicPr>
            <a:picLocks noChangeAspect="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backgroundRemoval t="10000" b="90000" l="10000" r="9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78293" y="2735329"/>
            <a:ext cx="2554651" cy="2554651"/>
          </a:xfrm>
          <a:prstGeom prst="rect">
            <a:avLst/>
          </a:prstGeom>
        </p:spPr>
      </p:pic>
      <p:pic>
        <p:nvPicPr>
          <p:cNvPr id="27" name="図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6211" y="2680360"/>
            <a:ext cx="2400851" cy="2609620"/>
          </a:xfrm>
          <a:prstGeom prst="rect">
            <a:avLst/>
          </a:prstGeom>
        </p:spPr>
      </p:pic>
      <p:pic>
        <p:nvPicPr>
          <p:cNvPr id="28" name="図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03433" y="2623003"/>
            <a:ext cx="1905000" cy="2471787"/>
          </a:xfrm>
          <a:prstGeom prst="rect">
            <a:avLst/>
          </a:prstGeom>
        </p:spPr>
      </p:pic>
      <p:sp>
        <p:nvSpPr>
          <p:cNvPr id="11" name="テキスト ボックス 10"/>
          <p:cNvSpPr txBox="1"/>
          <p:nvPr/>
        </p:nvSpPr>
        <p:spPr>
          <a:xfrm>
            <a:off x="602520" y="1449182"/>
            <a:ext cx="8637301" cy="646331"/>
          </a:xfrm>
          <a:prstGeom prst="rect">
            <a:avLst/>
          </a:prstGeom>
          <a:noFill/>
        </p:spPr>
        <p:txBody>
          <a:bodyPr wrap="none" rtlCol="0">
            <a:spAutoFit/>
          </a:bodyPr>
          <a:lstStyle/>
          <a:p>
            <a:r>
              <a:rPr kumimoji="1" lang="ja-JP" altLang="en-US" sz="3600" dirty="0">
                <a:latin typeface="Meiryo UI" panose="020B0604030504040204" pitchFamily="50" charset="-128"/>
                <a:ea typeface="Meiryo UI" panose="020B0604030504040204" pitchFamily="50" charset="-128"/>
              </a:rPr>
              <a:t>・成績はルーブリックによる評価と３つの提出物</a:t>
            </a:r>
          </a:p>
        </p:txBody>
      </p:sp>
      <p:sp>
        <p:nvSpPr>
          <p:cNvPr id="23" name="テキスト ボックス 22">
            <a:extLst>
              <a:ext uri="{FF2B5EF4-FFF2-40B4-BE49-F238E27FC236}">
                <a16:creationId xmlns:a16="http://schemas.microsoft.com/office/drawing/2014/main" id="{7200DCA9-3B7A-4837-9C64-F0CE0D5E2B3A}"/>
              </a:ext>
            </a:extLst>
          </p:cNvPr>
          <p:cNvSpPr txBox="1"/>
          <p:nvPr/>
        </p:nvSpPr>
        <p:spPr>
          <a:xfrm>
            <a:off x="1560120" y="3062537"/>
            <a:ext cx="5909176" cy="1323439"/>
          </a:xfrm>
          <a:prstGeom prst="rect">
            <a:avLst/>
          </a:prstGeom>
          <a:solidFill>
            <a:srgbClr val="FFFF00"/>
          </a:solidFill>
        </p:spPr>
        <p:txBody>
          <a:bodyPr wrap="square" rtlCol="0">
            <a:spAutoFit/>
          </a:bodyPr>
          <a:lstStyle/>
          <a:p>
            <a:pPr algn="ctr" rtl="0"/>
            <a:r>
              <a:rPr lang="en-US" altLang="ja-JP" sz="8000" b="1" dirty="0" smtClean="0">
                <a:solidFill>
                  <a:srgbClr val="FF0000"/>
                </a:solidFill>
                <a:latin typeface="Meiryo UI" panose="020B0604030504040204" pitchFamily="50" charset="-128"/>
                <a:ea typeface="Meiryo UI" panose="020B0604030504040204" pitchFamily="50" charset="-128"/>
                <a:cs typeface="Tahoma" panose="020B0604030504040204" pitchFamily="34" charset="0"/>
              </a:rPr>
              <a:t>1/30</a:t>
            </a:r>
            <a:r>
              <a:rPr lang="ja-JP" altLang="en-US" sz="8000" b="1" dirty="0" smtClean="0">
                <a:solidFill>
                  <a:srgbClr val="FF0000"/>
                </a:solidFill>
                <a:latin typeface="Meiryo UI" panose="020B0604030504040204" pitchFamily="50" charset="-128"/>
                <a:ea typeface="Meiryo UI" panose="020B0604030504040204" pitchFamily="50" charset="-128"/>
                <a:cs typeface="Tahoma" panose="020B0604030504040204" pitchFamily="34" charset="0"/>
              </a:rPr>
              <a:t>締切</a:t>
            </a:r>
            <a:endParaRPr lang="ja-JP" altLang="en-US" sz="8000" b="1" dirty="0">
              <a:solidFill>
                <a:srgbClr val="FF0000"/>
              </a:solidFill>
              <a:latin typeface="Meiryo UI" panose="020B0604030504040204" pitchFamily="50" charset="-128"/>
              <a:ea typeface="Meiryo UI" panose="020B0604030504040204" pitchFamily="50" charset="-128"/>
              <a:cs typeface="Tahoma" panose="020B0604030504040204" pitchFamily="34" charset="0"/>
            </a:endParaRPr>
          </a:p>
        </p:txBody>
      </p:sp>
    </p:spTree>
    <p:extLst>
      <p:ext uri="{BB962C8B-B14F-4D97-AF65-F5344CB8AC3E}">
        <p14:creationId xmlns:p14="http://schemas.microsoft.com/office/powerpoint/2010/main" val="222899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4"/>
          <p:cNvSpPr txBox="1">
            <a:spLocks noGrp="1"/>
          </p:cNvSpPr>
          <p:nvPr>
            <p:ph type="title"/>
          </p:nvPr>
        </p:nvSpPr>
        <p:spPr>
          <a:xfrm>
            <a:off x="521284" y="365125"/>
            <a:ext cx="9490621" cy="10272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E4E79"/>
              </a:buClr>
              <a:buSzPts val="4400"/>
              <a:buFont typeface="Arial"/>
              <a:buNone/>
            </a:pPr>
            <a:r>
              <a:rPr lang="ja-JP" altLang="en-US" sz="5400" dirty="0" smtClean="0">
                <a:solidFill>
                  <a:schemeClr val="tx1"/>
                </a:solidFill>
                <a:latin typeface="Arial"/>
                <a:ea typeface="Arial"/>
                <a:cs typeface="Arial"/>
                <a:sym typeface="Arial"/>
              </a:rPr>
              <a:t>中間提出について</a:t>
            </a:r>
            <a:endParaRPr sz="5400" dirty="0">
              <a:solidFill>
                <a:schemeClr val="tx1"/>
              </a:solidFill>
              <a:latin typeface="Arial"/>
              <a:ea typeface="Arial"/>
              <a:cs typeface="Arial"/>
              <a:sym typeface="Arial"/>
            </a:endParaRPr>
          </a:p>
        </p:txBody>
      </p:sp>
      <p:sp>
        <p:nvSpPr>
          <p:cNvPr id="563" name="Google Shape;563;p34"/>
          <p:cNvSpPr txBox="1">
            <a:spLocks noGrp="1"/>
          </p:cNvSpPr>
          <p:nvPr>
            <p:ph type="body" idx="1"/>
          </p:nvPr>
        </p:nvSpPr>
        <p:spPr>
          <a:xfrm>
            <a:off x="521284" y="1658319"/>
            <a:ext cx="11241930" cy="4085401"/>
          </a:xfrm>
          <a:prstGeom prst="rect">
            <a:avLst/>
          </a:prstGeom>
          <a:noFill/>
          <a:ln>
            <a:noFill/>
          </a:ln>
        </p:spPr>
        <p:txBody>
          <a:bodyPr spcFirstLastPara="1" wrap="square" lIns="91425" tIns="45700" rIns="91425" bIns="45700" anchor="t" anchorCtr="0">
            <a:normAutofit fontScale="92500" lnSpcReduction="20000"/>
          </a:bodyPr>
          <a:lstStyle/>
          <a:p>
            <a:pPr marL="571500" indent="-571500">
              <a:lnSpc>
                <a:spcPct val="110000"/>
              </a:lnSpc>
              <a:spcBef>
                <a:spcPts val="0"/>
              </a:spcBef>
              <a:buClr>
                <a:srgbClr val="1E4E79"/>
              </a:buClr>
              <a:buSzPct val="100000"/>
            </a:pPr>
            <a:r>
              <a:rPr lang="en-US" altLang="ja-JP" sz="6000" dirty="0" smtClean="0">
                <a:solidFill>
                  <a:srgbClr val="FF0000"/>
                </a:solidFill>
              </a:rPr>
              <a:t>11</a:t>
            </a:r>
            <a:r>
              <a:rPr lang="ja-JP" altLang="en-US" sz="6000" dirty="0">
                <a:solidFill>
                  <a:srgbClr val="FF0000"/>
                </a:solidFill>
              </a:rPr>
              <a:t>月最初</a:t>
            </a:r>
            <a:r>
              <a:rPr lang="ja-JP" altLang="en-US" sz="6000" dirty="0" smtClean="0">
                <a:solidFill>
                  <a:srgbClr val="FF0000"/>
                </a:solidFill>
              </a:rPr>
              <a:t>の授業終了時に</a:t>
            </a:r>
            <a:r>
              <a:rPr lang="en-US" altLang="ja-JP" sz="6000" dirty="0" smtClean="0">
                <a:solidFill>
                  <a:srgbClr val="FF0000"/>
                </a:solidFill>
                <a:sym typeface="Arial"/>
              </a:rPr>
              <a:t>P.14</a:t>
            </a:r>
            <a:r>
              <a:rPr lang="ja-JP" altLang="en-US" sz="6000" dirty="0" smtClean="0">
                <a:solidFill>
                  <a:srgbClr val="FF0000"/>
                </a:solidFill>
                <a:sym typeface="Arial"/>
              </a:rPr>
              <a:t>まで</a:t>
            </a:r>
            <a:endParaRPr lang="en-US" altLang="ja-JP" sz="6000" dirty="0" smtClean="0">
              <a:solidFill>
                <a:srgbClr val="FF0000"/>
              </a:solidFill>
              <a:sym typeface="Arial"/>
            </a:endParaRPr>
          </a:p>
          <a:p>
            <a:pPr marL="0" indent="0">
              <a:lnSpc>
                <a:spcPct val="110000"/>
              </a:lnSpc>
              <a:spcBef>
                <a:spcPts val="0"/>
              </a:spcBef>
              <a:buClr>
                <a:srgbClr val="1E4E79"/>
              </a:buClr>
              <a:buSzPct val="100000"/>
              <a:buNone/>
            </a:pPr>
            <a:endParaRPr lang="en-US" altLang="ja-JP" sz="6000" dirty="0" smtClean="0">
              <a:solidFill>
                <a:srgbClr val="FF0000"/>
              </a:solidFill>
              <a:sym typeface="Arial"/>
            </a:endParaRPr>
          </a:p>
          <a:p>
            <a:pPr marL="571500" indent="-571500">
              <a:lnSpc>
                <a:spcPct val="110000"/>
              </a:lnSpc>
              <a:spcBef>
                <a:spcPts val="0"/>
              </a:spcBef>
              <a:buClr>
                <a:srgbClr val="1E4E79"/>
              </a:buClr>
              <a:buSzPct val="100000"/>
            </a:pPr>
            <a:r>
              <a:rPr lang="en-US" altLang="ja-JP" sz="6000" dirty="0" smtClean="0">
                <a:solidFill>
                  <a:srgbClr val="FF0000"/>
                </a:solidFill>
              </a:rPr>
              <a:t>12</a:t>
            </a:r>
            <a:r>
              <a:rPr lang="ja-JP" altLang="en-US" sz="6000" dirty="0" smtClean="0">
                <a:solidFill>
                  <a:srgbClr val="FF0000"/>
                </a:solidFill>
              </a:rPr>
              <a:t>月</a:t>
            </a:r>
            <a:r>
              <a:rPr lang="ja-JP" altLang="en-US" sz="6000" dirty="0">
                <a:solidFill>
                  <a:srgbClr val="FF0000"/>
                </a:solidFill>
              </a:rPr>
              <a:t>最初の授業終了時</a:t>
            </a:r>
            <a:r>
              <a:rPr lang="ja-JP" altLang="en-US" sz="6000" dirty="0" smtClean="0">
                <a:solidFill>
                  <a:srgbClr val="FF0000"/>
                </a:solidFill>
              </a:rPr>
              <a:t>に</a:t>
            </a:r>
            <a:r>
              <a:rPr lang="en-US" altLang="ja-JP" sz="6000" dirty="0" smtClean="0">
                <a:solidFill>
                  <a:srgbClr val="FF0000"/>
                </a:solidFill>
              </a:rPr>
              <a:t>P.23</a:t>
            </a:r>
            <a:r>
              <a:rPr lang="ja-JP" altLang="en-US" sz="6000" dirty="0" smtClean="0">
                <a:solidFill>
                  <a:srgbClr val="FF0000"/>
                </a:solidFill>
              </a:rPr>
              <a:t>ま</a:t>
            </a:r>
            <a:r>
              <a:rPr lang="ja-JP" altLang="en-US" sz="6000" dirty="0">
                <a:solidFill>
                  <a:srgbClr val="FF0000"/>
                </a:solidFill>
              </a:rPr>
              <a:t>で</a:t>
            </a:r>
            <a:endParaRPr lang="en-US" altLang="ja-JP" sz="6000" dirty="0">
              <a:solidFill>
                <a:srgbClr val="FF0000"/>
              </a:solidFill>
            </a:endParaRPr>
          </a:p>
          <a:p>
            <a:pPr marL="1943100" lvl="3" indent="-571500">
              <a:lnSpc>
                <a:spcPct val="110000"/>
              </a:lnSpc>
              <a:spcBef>
                <a:spcPts val="0"/>
              </a:spcBef>
              <a:buClr>
                <a:srgbClr val="1E4E79"/>
              </a:buClr>
              <a:buSzPct val="100000"/>
            </a:pPr>
            <a:endParaRPr lang="en-US" sz="5000" dirty="0"/>
          </a:p>
          <a:p>
            <a:pPr marL="0" indent="0">
              <a:lnSpc>
                <a:spcPct val="110000"/>
              </a:lnSpc>
              <a:spcBef>
                <a:spcPts val="0"/>
              </a:spcBef>
              <a:buClr>
                <a:srgbClr val="1E4E79"/>
              </a:buClr>
              <a:buSzPct val="100000"/>
              <a:buNone/>
            </a:pPr>
            <a:r>
              <a:rPr lang="en-US" altLang="ja-JP" sz="3900" dirty="0" smtClean="0"/>
              <a:t>※</a:t>
            </a:r>
            <a:r>
              <a:rPr lang="ja-JP" altLang="en-US" sz="3900" dirty="0" smtClean="0"/>
              <a:t>当然、成績に含めます。</a:t>
            </a:r>
            <a:endParaRPr lang="en-US" altLang="ja-JP" sz="3900" dirty="0" smtClean="0"/>
          </a:p>
          <a:p>
            <a:pPr marL="0" indent="0">
              <a:lnSpc>
                <a:spcPct val="110000"/>
              </a:lnSpc>
              <a:spcBef>
                <a:spcPts val="0"/>
              </a:spcBef>
              <a:buClr>
                <a:srgbClr val="1E4E79"/>
              </a:buClr>
              <a:buSzPct val="100000"/>
              <a:buNone/>
            </a:pPr>
            <a:r>
              <a:rPr lang="en-US" altLang="ja-JP" sz="3900" dirty="0"/>
              <a:t>※</a:t>
            </a:r>
            <a:r>
              <a:rPr lang="ja-JP" altLang="en-US" sz="3900" dirty="0" smtClean="0"/>
              <a:t>早く進められている人はドンドン進めて</a:t>
            </a:r>
            <a:r>
              <a:rPr lang="en-US" altLang="ja-JP" sz="3900" dirty="0" smtClean="0"/>
              <a:t>OK</a:t>
            </a:r>
            <a:r>
              <a:rPr lang="ja-JP" altLang="en-US" sz="3900" dirty="0" smtClean="0"/>
              <a:t>！</a:t>
            </a:r>
            <a:endParaRPr sz="3900" dirty="0"/>
          </a:p>
        </p:txBody>
      </p:sp>
    </p:spTree>
    <p:extLst>
      <p:ext uri="{BB962C8B-B14F-4D97-AF65-F5344CB8AC3E}">
        <p14:creationId xmlns:p14="http://schemas.microsoft.com/office/powerpoint/2010/main" val="406322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42257-3980-4551-868A-26DC3CB821EE}"/>
              </a:ext>
            </a:extLst>
          </p:cNvPr>
          <p:cNvSpPr>
            <a:spLocks noGrp="1"/>
          </p:cNvSpPr>
          <p:nvPr>
            <p:ph type="title"/>
          </p:nvPr>
        </p:nvSpPr>
        <p:spPr>
          <a:xfrm>
            <a:off x="529077" y="626382"/>
            <a:ext cx="8378529" cy="1027257"/>
          </a:xfrm>
        </p:spPr>
        <p:txBody>
          <a:bodyPr rtlCol="0"/>
          <a:lstStyle/>
          <a:p>
            <a:pPr rtl="0"/>
            <a:r>
              <a:rPr lang="ja-JP" altLang="en-US" dirty="0">
                <a:solidFill>
                  <a:schemeClr val="accent5">
                    <a:lumMod val="50000"/>
                  </a:schemeClr>
                </a:solidFill>
                <a:latin typeface="Meiryo UI" panose="020B0604030504040204" pitchFamily="50" charset="-128"/>
              </a:rPr>
              <a:t>実際に使用を開始しよう</a:t>
            </a:r>
          </a:p>
        </p:txBody>
      </p:sp>
      <p:grpSp>
        <p:nvGrpSpPr>
          <p:cNvPr id="9" name="グループ 8">
            <a:extLst>
              <a:ext uri="{FF2B5EF4-FFF2-40B4-BE49-F238E27FC236}">
                <a16:creationId xmlns:a16="http://schemas.microsoft.com/office/drawing/2014/main" id="{DBBB712D-326E-462C-A8F9-C3C7398258D4}"/>
              </a:ext>
              <a:ext uri="{C183D7F6-B498-43B3-948B-1728B52AA6E4}">
                <adec:decorative xmlns="" xmlns:adec="http://schemas.microsoft.com/office/drawing/2017/decorative" val="1"/>
              </a:ext>
            </a:extLst>
          </p:cNvPr>
          <p:cNvGrpSpPr/>
          <p:nvPr/>
        </p:nvGrpSpPr>
        <p:grpSpPr>
          <a:xfrm>
            <a:off x="8759536" y="0"/>
            <a:ext cx="4266669" cy="6858000"/>
            <a:chOff x="8759536" y="0"/>
            <a:chExt cx="4266669" cy="6858000"/>
          </a:xfrm>
        </p:grpSpPr>
        <p:grpSp>
          <p:nvGrpSpPr>
            <p:cNvPr id="10" name="グループ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長方形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5" name="長方形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6" name="長方形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7" name="長方形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sp>
            <p:nvSpPr>
              <p:cNvPr id="8" name="長方形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ndParaRPr>
              </a:p>
            </p:txBody>
          </p:sp>
        </p:grpSp>
        <p:pic>
          <p:nvPicPr>
            <p:cNvPr id="11" name="グラフィック 10" descr="フラスコ">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759536" y="2591331"/>
              <a:ext cx="4266669" cy="4266669"/>
            </a:xfrm>
            <a:prstGeom prst="rect">
              <a:avLst/>
            </a:prstGeom>
          </p:spPr>
        </p:pic>
      </p:grpSp>
      <p:sp>
        <p:nvSpPr>
          <p:cNvPr id="3" name="テキスト ボックス 2"/>
          <p:cNvSpPr txBox="1"/>
          <p:nvPr/>
        </p:nvSpPr>
        <p:spPr>
          <a:xfrm>
            <a:off x="310866" y="1822450"/>
            <a:ext cx="8448670" cy="1323439"/>
          </a:xfrm>
          <a:prstGeom prst="rect">
            <a:avLst/>
          </a:prstGeom>
          <a:noFill/>
        </p:spPr>
        <p:txBody>
          <a:bodyPr wrap="square" rtlCol="0">
            <a:spAutoFit/>
          </a:bodyPr>
          <a:lstStyle/>
          <a:p>
            <a:r>
              <a:rPr kumimoji="1" lang="en-US" altLang="ja-JP" sz="4000" dirty="0" smtClean="0">
                <a:latin typeface="Meiryo UI" panose="020B0604030504040204" pitchFamily="50" charset="-128"/>
                <a:ea typeface="Meiryo UI" panose="020B0604030504040204" pitchFamily="50" charset="-128"/>
              </a:rPr>
              <a:t>P.</a:t>
            </a:r>
            <a:r>
              <a:rPr kumimoji="1" lang="ja-JP" altLang="en-US" sz="4000" dirty="0" smtClean="0">
                <a:latin typeface="Meiryo UI" panose="020B0604030504040204" pitchFamily="50" charset="-128"/>
                <a:ea typeface="Meiryo UI" panose="020B0604030504040204" pitchFamily="50" charset="-128"/>
              </a:rPr>
              <a:t>８～</a:t>
            </a:r>
            <a:r>
              <a:rPr kumimoji="1" lang="en-US" altLang="ja-JP" sz="4000" dirty="0" smtClean="0">
                <a:latin typeface="Meiryo UI" panose="020B0604030504040204" pitchFamily="50" charset="-128"/>
                <a:ea typeface="Meiryo UI" panose="020B0604030504040204" pitchFamily="50" charset="-128"/>
              </a:rPr>
              <a:t>10</a:t>
            </a:r>
            <a:r>
              <a:rPr kumimoji="1" lang="ja-JP" altLang="en-US" sz="4000" dirty="0" smtClean="0">
                <a:latin typeface="Meiryo UI" panose="020B0604030504040204" pitchFamily="50" charset="-128"/>
                <a:ea typeface="Meiryo UI" panose="020B0604030504040204" pitchFamily="50" charset="-128"/>
              </a:rPr>
              <a:t>で、興味のある</a:t>
            </a:r>
            <a:r>
              <a:rPr kumimoji="1" lang="en-US" altLang="ja-JP" sz="4000" dirty="0" smtClean="0">
                <a:latin typeface="Meiryo UI" panose="020B0604030504040204" pitchFamily="50" charset="-128"/>
                <a:ea typeface="Meiryo UI" panose="020B0604030504040204" pitchFamily="50" charset="-128"/>
              </a:rPr>
              <a:t>SDGs</a:t>
            </a:r>
            <a:r>
              <a:rPr kumimoji="1" lang="ja-JP" altLang="en-US" sz="4000" dirty="0" smtClean="0">
                <a:latin typeface="Meiryo UI" panose="020B0604030504040204" pitchFamily="50" charset="-128"/>
                <a:ea typeface="Meiryo UI" panose="020B0604030504040204" pitchFamily="50" charset="-128"/>
              </a:rPr>
              <a:t>の目標について、進捗状況や課題をまとめてみる。</a:t>
            </a:r>
            <a:endParaRPr kumimoji="1" lang="ja-JP" altLang="en-US" sz="4000" dirty="0">
              <a:latin typeface="Meiryo UI" panose="020B0604030504040204" pitchFamily="50" charset="-128"/>
              <a:ea typeface="Meiryo UI" panose="020B0604030504040204" pitchFamily="50" charset="-128"/>
            </a:endParaRPr>
          </a:p>
        </p:txBody>
      </p:sp>
      <p:sp>
        <p:nvSpPr>
          <p:cNvPr id="12" name="下矢印 11"/>
          <p:cNvSpPr/>
          <p:nvPr/>
        </p:nvSpPr>
        <p:spPr>
          <a:xfrm>
            <a:off x="3882365" y="3257550"/>
            <a:ext cx="771278" cy="677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0866" y="4042347"/>
            <a:ext cx="8448670" cy="1815882"/>
          </a:xfrm>
          <a:prstGeom prst="rect">
            <a:avLst/>
          </a:prstGeom>
          <a:noFill/>
        </p:spPr>
        <p:txBody>
          <a:bodyPr wrap="square" rtlCol="0">
            <a:spAutoFit/>
          </a:bodyPr>
          <a:lstStyle/>
          <a:p>
            <a:r>
              <a:rPr kumimoji="1" lang="ja-JP" altLang="en-US" sz="4000" dirty="0" smtClean="0">
                <a:latin typeface="Meiryo UI" panose="020B0604030504040204" pitchFamily="50" charset="-128"/>
                <a:ea typeface="Meiryo UI" panose="020B0604030504040204" pitchFamily="50" charset="-128"/>
              </a:rPr>
              <a:t>今回の研究における自身のテーマを決定する際の材料の</a:t>
            </a:r>
            <a:r>
              <a:rPr kumimoji="1" lang="en-US" altLang="ja-JP" sz="4000" dirty="0" smtClean="0">
                <a:latin typeface="Meiryo UI" panose="020B0604030504040204" pitchFamily="50" charset="-128"/>
                <a:ea typeface="Meiryo UI" panose="020B0604030504040204" pitchFamily="50" charset="-128"/>
              </a:rPr>
              <a:t>1</a:t>
            </a:r>
            <a:r>
              <a:rPr kumimoji="1" lang="ja-JP" altLang="en-US" sz="4000" dirty="0" smtClean="0">
                <a:latin typeface="Meiryo UI" panose="020B0604030504040204" pitchFamily="50" charset="-128"/>
                <a:ea typeface="Meiryo UI" panose="020B0604030504040204" pitchFamily="50" charset="-128"/>
              </a:rPr>
              <a:t>つにする。</a:t>
            </a:r>
            <a:endParaRPr kumimoji="1" lang="en-US" altLang="ja-JP" sz="4000" dirty="0" smtClean="0">
              <a:latin typeface="Meiryo UI" panose="020B0604030504040204" pitchFamily="50" charset="-128"/>
              <a:ea typeface="Meiryo UI" panose="020B0604030504040204" pitchFamily="50" charset="-128"/>
            </a:endParaRPr>
          </a:p>
          <a:p>
            <a:r>
              <a:rPr kumimoji="1" lang="ja-JP" altLang="en-US" sz="3200" dirty="0" smtClean="0">
                <a:latin typeface="Meiryo UI" panose="020B0604030504040204" pitchFamily="50" charset="-128"/>
                <a:ea typeface="Meiryo UI" panose="020B0604030504040204" pitchFamily="50" charset="-128"/>
              </a:rPr>
              <a:t>（</a:t>
            </a:r>
            <a:r>
              <a:rPr kumimoji="1" lang="en-US" altLang="ja-JP" sz="3200" dirty="0" smtClean="0">
                <a:latin typeface="Meiryo UI" panose="020B0604030504040204" pitchFamily="50" charset="-128"/>
                <a:ea typeface="Meiryo UI" panose="020B0604030504040204" pitchFamily="50" charset="-128"/>
              </a:rPr>
              <a:t>※</a:t>
            </a:r>
            <a:r>
              <a:rPr kumimoji="1" lang="ja-JP" altLang="en-US" sz="3200" dirty="0" smtClean="0">
                <a:latin typeface="Meiryo UI" panose="020B0604030504040204" pitchFamily="50" charset="-128"/>
                <a:ea typeface="Meiryo UI" panose="020B0604030504040204" pitchFamily="50" charset="-128"/>
              </a:rPr>
              <a:t>作成中の</a:t>
            </a:r>
            <a:r>
              <a:rPr kumimoji="1" lang="en-US" altLang="ja-JP" sz="3200" dirty="0" smtClean="0">
                <a:latin typeface="Meiryo UI" panose="020B0604030504040204" pitchFamily="50" charset="-128"/>
                <a:ea typeface="Meiryo UI" panose="020B0604030504040204" pitchFamily="50" charset="-128"/>
              </a:rPr>
              <a:t>SDGs</a:t>
            </a:r>
            <a:r>
              <a:rPr kumimoji="1" lang="ja-JP" altLang="en-US" sz="3200" dirty="0" smtClean="0">
                <a:latin typeface="Meiryo UI" panose="020B0604030504040204" pitchFamily="50" charset="-128"/>
                <a:ea typeface="Meiryo UI" panose="020B0604030504040204" pitchFamily="50" charset="-128"/>
              </a:rPr>
              <a:t>ノートもその材料の１つ！）</a:t>
            </a:r>
            <a:endParaRPr kumimoji="1" lang="ja-JP" altLang="en-US" sz="3200" dirty="0">
              <a:latin typeface="Meiryo UI" panose="020B0604030504040204" pitchFamily="50" charset="-128"/>
              <a:ea typeface="Meiryo UI" panose="020B0604030504040204" pitchFamily="50" charset="-128"/>
            </a:endParaRPr>
          </a:p>
        </p:txBody>
      </p:sp>
      <p:sp>
        <p:nvSpPr>
          <p:cNvPr id="14" name="角丸四角形吹き出し 13"/>
          <p:cNvSpPr/>
          <p:nvPr/>
        </p:nvSpPr>
        <p:spPr>
          <a:xfrm>
            <a:off x="7527471" y="626382"/>
            <a:ext cx="4147458" cy="2519507"/>
          </a:xfrm>
          <a:prstGeom prst="wedgeRoundRectCallout">
            <a:avLst>
              <a:gd name="adj1" fmla="val -54313"/>
              <a:gd name="adj2" fmla="val 74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dirty="0" smtClean="0">
                <a:solidFill>
                  <a:srgbClr val="FF0000"/>
                </a:solidFill>
                <a:latin typeface="Segoe UI Black" panose="020B0A02040204020203" pitchFamily="34" charset="0"/>
                <a:ea typeface="Segoe UI Black" panose="020B0A02040204020203" pitchFamily="34" charset="0"/>
              </a:rPr>
              <a:t>POINT!!</a:t>
            </a:r>
          </a:p>
          <a:p>
            <a:endParaRPr kumimoji="1" lang="en-US" altLang="ja-JP" sz="1400" dirty="0" smtClean="0">
              <a:solidFill>
                <a:srgbClr val="FF0000"/>
              </a:solidFill>
              <a:latin typeface="Segoe UI Black" panose="020B0A02040204020203" pitchFamily="34" charset="0"/>
              <a:ea typeface="Segoe UI Black" panose="020B0A02040204020203" pitchFamily="34" charset="0"/>
            </a:endParaRPr>
          </a:p>
          <a:p>
            <a:pPr algn="ct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精度７割で</a:t>
            </a:r>
            <a:endParaRPr kumimoji="1" lang="en-US" altLang="ja-JP" sz="3200"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3200" dirty="0" smtClean="0">
                <a:solidFill>
                  <a:schemeClr val="tx1"/>
                </a:solidFill>
                <a:latin typeface="HGP創英角ﾎﾟｯﾌﾟ体" panose="040B0A00000000000000" pitchFamily="50" charset="-128"/>
                <a:ea typeface="HGP創英角ﾎﾟｯﾌﾟ体" panose="040B0A00000000000000" pitchFamily="50" charset="-128"/>
              </a:rPr>
              <a:t>スピード感も重視！</a:t>
            </a:r>
            <a:endParaRPr kumimoji="1" lang="ja-JP" altLang="en-US" sz="3200"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5212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グラフィック 14" descr="クリップボード">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3790715" y="4482751"/>
            <a:ext cx="3194131" cy="3194131"/>
          </a:xfrm>
          <a:prstGeom prst="rect">
            <a:avLst/>
          </a:prstGeom>
        </p:spPr>
      </p:pic>
      <p:pic>
        <p:nvPicPr>
          <p:cNvPr id="11" name="グラフィック 10" descr="顕微鏡">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338607" flipH="1">
            <a:off x="-587261" y="1663257"/>
            <a:ext cx="2684499" cy="2684499"/>
          </a:xfrm>
          <a:prstGeom prst="rect">
            <a:avLst/>
          </a:prstGeom>
        </p:spPr>
      </p:pic>
      <p:sp>
        <p:nvSpPr>
          <p:cNvPr id="2" name="タイトル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rtlCol="0">
            <a:normAutofit/>
          </a:bodyPr>
          <a:lstStyle/>
          <a:p>
            <a:pPr rtl="0"/>
            <a:r>
              <a:rPr lang="ja-JP" altLang="en-US" sz="6600" dirty="0">
                <a:solidFill>
                  <a:schemeClr val="bg1"/>
                </a:solidFill>
                <a:latin typeface="Meiryo UI" panose="020B0604030504040204" pitchFamily="50" charset="-128"/>
              </a:rPr>
              <a:t>では、はじめ！</a:t>
            </a:r>
          </a:p>
        </p:txBody>
      </p:sp>
      <p:sp>
        <p:nvSpPr>
          <p:cNvPr id="3" name="サブタイトル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rtlCol="0">
            <a:normAutofit/>
          </a:bodyPr>
          <a:lstStyle/>
          <a:p>
            <a:pPr rtl="0"/>
            <a:endParaRPr lang="ja-JP" altLang="en-US" sz="2000" dirty="0">
              <a:solidFill>
                <a:schemeClr val="bg1"/>
              </a:solidFill>
              <a:ea typeface="Meiryo UI" panose="020B0604030504040204" pitchFamily="50" charset="-128"/>
              <a:cs typeface="Tahoma" panose="020B0604030504040204" pitchFamily="34" charset="0"/>
            </a:endParaRPr>
          </a:p>
        </p:txBody>
      </p:sp>
      <p:cxnSp>
        <p:nvCxnSpPr>
          <p:cNvPr id="5" name="直線​​コネクタ(S)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グラフィック 6" descr="ビーカー">
            <a:extLst>
              <a:ext uri="{FF2B5EF4-FFF2-40B4-BE49-F238E27FC236}">
                <a16:creationId xmlns:a16="http://schemas.microsoft.com/office/drawing/2014/main" id="{88D22565-F42F-439B-A6A4-CF161165E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213697">
            <a:off x="-491837" y="3688628"/>
            <a:ext cx="3245427" cy="3245427"/>
          </a:xfrm>
          <a:prstGeom prst="rect">
            <a:avLst/>
          </a:prstGeom>
        </p:spPr>
      </p:pic>
      <p:pic>
        <p:nvPicPr>
          <p:cNvPr id="9" name="グラフィック 8" descr="フラスコ">
            <a:extLst>
              <a:ext uri="{FF2B5EF4-FFF2-40B4-BE49-F238E27FC236}">
                <a16:creationId xmlns:a16="http://schemas.microsoft.com/office/drawing/2014/main" id="{B46E3E84-D1E6-4422-AA93-3EE98A821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rot="20451125">
            <a:off x="8514237" y="-118161"/>
            <a:ext cx="3005286" cy="3005286"/>
          </a:xfrm>
          <a:prstGeom prst="rect">
            <a:avLst/>
          </a:prstGeom>
        </p:spPr>
      </p:pic>
      <p:pic>
        <p:nvPicPr>
          <p:cNvPr id="13" name="グラフィック 12" descr="試験管">
            <a:extLst>
              <a:ext uri="{FF2B5EF4-FFF2-40B4-BE49-F238E27FC236}">
                <a16:creationId xmlns:a16="http://schemas.microsoft.com/office/drawing/2014/main" id="{6A56DF0C-1331-406E-AEE6-06E0E59FB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21078969">
            <a:off x="1920309" y="4797205"/>
            <a:ext cx="2453456" cy="2453456"/>
          </a:xfrm>
          <a:prstGeom prst="rect">
            <a:avLst/>
          </a:prstGeom>
        </p:spPr>
      </p:pic>
      <p:pic>
        <p:nvPicPr>
          <p:cNvPr id="19" name="グラフィック 18" descr="定規">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グラフィック 20" descr="鉛筆">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093_TF33787325" id="{4AE4E785-44F8-42C0-BA63-A30777E8EB8A}" vid="{8B7E537E-CE0A-4405-84D1-22B86A22230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2CA5700E-DD0E-42EA-851C-C4C7BBAE01A7}"/>
</file>

<file path=customXml/itemProps2.xml><?xml version="1.0" encoding="utf-8"?>
<ds:datastoreItem xmlns:ds="http://schemas.openxmlformats.org/officeDocument/2006/customXml" ds:itemID="{773D5832-3F24-4BA2-A08F-44BCA5E3CACB}"/>
</file>

<file path=customXml/itemProps3.xml><?xml version="1.0" encoding="utf-8"?>
<ds:datastoreItem xmlns:ds="http://schemas.openxmlformats.org/officeDocument/2006/customXml" ds:itemID="{664B6093-F9D8-4898-9EC1-434D56FC680E}"/>
</file>

<file path=docProps/app.xml><?xml version="1.0" encoding="utf-8"?>
<Properties xmlns="http://schemas.openxmlformats.org/officeDocument/2006/extended-properties" xmlns:vt="http://schemas.openxmlformats.org/officeDocument/2006/docPropsVTypes">
  <Template>ラボの安全性</Template>
  <TotalTime>0</TotalTime>
  <Words>581</Words>
  <Application>Microsoft Office PowerPoint</Application>
  <PresentationFormat>ワイド画面</PresentationFormat>
  <Paragraphs>61</Paragraphs>
  <Slides>9</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HGP創英角ﾎﾟｯﾌﾟ体</vt:lpstr>
      <vt:lpstr>Meiryo UI</vt:lpstr>
      <vt:lpstr>游ゴシック</vt:lpstr>
      <vt:lpstr>Arial</vt:lpstr>
      <vt:lpstr>Calibri</vt:lpstr>
      <vt:lpstr>Segoe UI Black</vt:lpstr>
      <vt:lpstr>Tahoma</vt:lpstr>
      <vt:lpstr>Office テーマ</vt:lpstr>
      <vt:lpstr>探究ノートを使った学習</vt:lpstr>
      <vt:lpstr>探究ノートとは </vt:lpstr>
      <vt:lpstr>探究ノートの狙い①</vt:lpstr>
      <vt:lpstr>探究ノートの狙い②</vt:lpstr>
      <vt:lpstr>探究ノートの狙い③</vt:lpstr>
      <vt:lpstr>評価方法と提出物</vt:lpstr>
      <vt:lpstr>中間提出について</vt:lpstr>
      <vt:lpstr>実際に使用を開始しよう</vt:lpstr>
      <vt:lpstr>では、はじめ！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2019-09-12T04:32:30Z</dcterms:created>
  <dcterms:modified xsi:type="dcterms:W3CDTF">2024-10-11T00:25:05Z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2018-08-20T20:18:53.6769504Z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0x0101005D5CBE8616B9BE4892A14A66220CA59A</vt:lpwstr>
  </property>
  <property fmtid="{D5CDD505-2E9C-101B-9397-08002B2CF9AE}" pid="11" name="Order">
    <vt:r8>22253800</vt:r8>
  </property>
  <property fmtid="{D5CDD505-2E9C-101B-9397-08002B2CF9AE}" pid="12" name="MediaServiceImageTags">
    <vt:lpwstr/>
  </property>
</Properties>
</file>