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7" r:id="rId2"/>
    <p:sldId id="291" r:id="rId3"/>
    <p:sldId id="292" r:id="rId4"/>
    <p:sldId id="372" r:id="rId5"/>
    <p:sldId id="364" r:id="rId6"/>
    <p:sldId id="365" r:id="rId7"/>
    <p:sldId id="350" r:id="rId8"/>
    <p:sldId id="371" r:id="rId9"/>
    <p:sldId id="370" r:id="rId10"/>
    <p:sldId id="346" r:id="rId11"/>
    <p:sldId id="347" r:id="rId12"/>
    <p:sldId id="352" r:id="rId13"/>
    <p:sldId id="349" r:id="rId14"/>
    <p:sldId id="309" r:id="rId15"/>
    <p:sldId id="353" r:id="rId16"/>
    <p:sldId id="357" r:id="rId17"/>
    <p:sldId id="355" r:id="rId18"/>
    <p:sldId id="359" r:id="rId19"/>
    <p:sldId id="354" r:id="rId20"/>
    <p:sldId id="360" r:id="rId21"/>
    <p:sldId id="369" r:id="rId22"/>
    <p:sldId id="368" r:id="rId23"/>
    <p:sldId id="363" r:id="rId24"/>
    <p:sldId id="367" r:id="rId25"/>
    <p:sldId id="351" r:id="rId26"/>
    <p:sldId id="310" r:id="rId27"/>
  </p:sldIdLst>
  <p:sldSz cx="12192000" cy="6858000"/>
  <p:notesSz cx="6807200" cy="9939338"/>
  <p:custDataLst>
    <p:tags r:id="rId30"/>
  </p:custDataLst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70932" autoAdjust="0"/>
  </p:normalViewPr>
  <p:slideViewPr>
    <p:cSldViewPr snapToGrid="0">
      <p:cViewPr varScale="1">
        <p:scale>
          <a:sx n="52" d="100"/>
          <a:sy n="52" d="100"/>
        </p:scale>
        <p:origin x="1464" y="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77BA10-896D-4834-9242-9D6C84DAB17A}" type="datetime4">
              <a:rPr lang="ja-JP" altLang="en-US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2024年6月27日</a:t>
            </a:fld>
            <a:endParaRPr lang="en-US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‹#›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30389980-3DE9-4702-8CE7-20043EFDAF6C}" type="datetime4">
              <a:rPr lang="ja-JP" altLang="en-US" smtClean="0"/>
              <a:pPr/>
              <a:t>2024年6月27日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noProof="0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6"/>
            <a:ext cx="5445760" cy="33545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endParaRPr lang="ja-JP" altLang="en-US" noProof="0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68322CDD-9D6C-4F63-9EC2-648226624108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ＭＳ 明朝" panose="02020609040205080304" pitchFamily="17" charset="-128"/>
        <a:ea typeface="ＭＳ 明朝" panose="02020609040205080304" pitchFamily="17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ja-JP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1</a:t>
            </a:fld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98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レポートを校閲する。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書いたレポートを同時進行で、確認・修正していく。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10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9022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もっとも校閲が必要なのは、動詞の時制や文末である。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今話していること、資料の紹介は現在進行形、結果や分析はすでに終わっているので過去形、考察は現在形、結論は論じた後なので過去形となる。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11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15694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話し言葉を書き言葉に置き換える。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いきなりすべて完璧には無理だろうが、意識をしておくとよい。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12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28648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最後に、論文は書き言葉が多用される。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言葉も話し言葉ではなく、書き言葉を使用する。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13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45858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以上を踏まえて、課題を説明する。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14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6575682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15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796879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16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70632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17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46060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18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6725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19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4195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今日の授業が終わった時点で、この３つが理解できるようにしよう。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2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58177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20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8163462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今日の授業が終わった時点で、この３つが理解できるようにしよう。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25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16533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今回は実際にレポートを書きながら実習する。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3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9773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言葉でなんとなくは説明できたと思われますが、論文</a:t>
            </a:r>
            <a:r>
              <a:rPr kumimoji="1" lang="ja-JP" altLang="en-US" dirty="0"/>
              <a:t>やレポートは、時系列ではなく理解順に書くので、まずは構成を練る必要がある。</a:t>
            </a:r>
            <a:endParaRPr kumimoji="1" lang="en-US" altLang="ja-JP" dirty="0"/>
          </a:p>
          <a:p>
            <a:r>
              <a:rPr kumimoji="1" lang="ja-JP" altLang="en-US" dirty="0"/>
              <a:t>ワークシートにある空欄を簡単な言葉で埋めて、構成を考えてみよう。</a:t>
            </a:r>
            <a:endParaRPr kumimoji="1" lang="en-US" altLang="ja-JP" dirty="0"/>
          </a:p>
          <a:p>
            <a:r>
              <a:rPr kumimoji="1" lang="en-US" altLang="ja-JP" dirty="0"/>
              <a:t>【</a:t>
            </a:r>
            <a:r>
              <a:rPr kumimoji="1" lang="ja-JP" altLang="en-US" dirty="0"/>
              <a:t>約</a:t>
            </a:r>
            <a:r>
              <a:rPr kumimoji="1" lang="en-US" altLang="ja-JP" dirty="0"/>
              <a:t>2</a:t>
            </a:r>
            <a:r>
              <a:rPr kumimoji="1" lang="ja-JP" altLang="en-US" dirty="0"/>
              <a:t>分待ってから表を示す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目的　事実②から右利きの現状を説明する</a:t>
            </a:r>
          </a:p>
          <a:p>
            <a:r>
              <a:rPr kumimoji="1" lang="ja-JP" altLang="en-US" dirty="0"/>
              <a:t>結果と分析　事実①④と③がわかった</a:t>
            </a:r>
            <a:endParaRPr kumimoji="1" lang="en-US" altLang="ja-JP" dirty="0"/>
          </a:p>
          <a:p>
            <a:r>
              <a:rPr kumimoji="1" lang="ja-JP" altLang="en-US" dirty="0"/>
              <a:t>考察　４と事実⑤から、言葉と脳が関係しているのではないか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4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84389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前回の続きから。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結論は、結論だけで独立した章となるように構成する。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5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52365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今回の資料は、レポート作成シートにすでに示した。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6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899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7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824690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8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75562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en-US" altLang="ja-JP" noProof="0" smtClean="0"/>
              <a:pPr/>
              <a:t>9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3585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smtClean="0"/>
              <a:t>マスター サブタイトルの書式設定</a:t>
            </a:r>
            <a:endParaRPr lang="ja-JP" altLang="en-US" noProof="0" dirty="0"/>
          </a:p>
        </p:txBody>
      </p:sp>
      <p:sp>
        <p:nvSpPr>
          <p:cNvPr id="8" name="長方形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17FB43-FF33-4433-8C0F-DB0353BCE61E}" type="datetime4">
              <a:rPr lang="ja-JP" altLang="en-US" smtClean="0"/>
              <a:t>2024年6月27日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5A0612-9C27-434F-B193-50A56B9E14B8}" type="datetime4">
              <a:rPr lang="ja-JP" altLang="en-US" smtClean="0"/>
              <a:t>2024年6月27日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61804-9DAB-4F5F-8B6D-951C8C5134AD}" type="datetime4">
              <a:rPr lang="ja-JP" altLang="en-US" smtClean="0"/>
              <a:t>2024年6月27日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 rtlCol="0">
            <a:no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9" name="長方形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8" name="画像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1784B691-AA5E-4D70-B4E7-9C0B083D0C33}" type="datetime4">
              <a:rPr lang="ja-JP" altLang="en-US" smtClean="0"/>
              <a:pPr/>
              <a:t>2024年6月27日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A088855C-E1E0-435F-A978-A28B6D2DA419}" type="datetime4">
              <a:rPr lang="ja-JP" altLang="en-US" smtClean="0"/>
              <a:pPr/>
              <a:t>2024年6月27日</a:t>
            </a:fld>
            <a:endParaRPr 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ECF2E-1D83-4F9F-8234-FABF35C3AC5F}" type="datetime4">
              <a:rPr lang="ja-JP" altLang="en-US" smtClean="0"/>
              <a:t>2024年6月27日</a:t>
            </a:fld>
            <a:endParaRPr 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0791AB-6DF6-4B33-9257-4648A9E15966}" type="datetime4">
              <a:rPr lang="ja-JP" altLang="en-US" smtClean="0"/>
              <a:t>2024年6月27日</a:t>
            </a:fld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画像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2pPr>
            <a:lvl3pPr>
              <a:defRPr sz="1600">
                <a:latin typeface="ＭＳ 明朝" panose="02020609040205080304" pitchFamily="17" charset="-128"/>
                <a:ea typeface="ＭＳ 明朝" panose="02020609040205080304" pitchFamily="17" charset="-128"/>
              </a:defRPr>
            </a:lvl3pPr>
            <a:lvl4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4pPr>
            <a:lvl5pPr>
              <a:defRPr sz="1400">
                <a:latin typeface="ＭＳ 明朝" panose="02020609040205080304" pitchFamily="17" charset="-128"/>
                <a:ea typeface="ＭＳ 明朝" panose="02020609040205080304" pitchFamily="17" charset="-128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  <a:p>
            <a:pPr lvl="1" rtl="0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 rtl="0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 rtl="0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 rtl="0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10" name="長方形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230DA2A8-3237-47E1-8F13-F409EF17ED36}" type="datetime4">
              <a:rPr lang="ja-JP" altLang="en-US" smtClean="0"/>
              <a:pPr/>
              <a:t>2024年6月27日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画像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pPr rtl="0"/>
            <a:r>
              <a:rPr lang="ja-JP" altLang="en-US" noProof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図プレースホルダー 2" descr="画像を追加する空のプレースホルダー。プレースホルダーをクリックし、追加する画像を選択します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smtClean="0"/>
              <a:t>アイコンをクリックして図を追加</a:t>
            </a:r>
            <a:endParaRPr lang="ja-JP" alt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smtClean="0"/>
              <a:t>マスター テキストの書式設定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5A423E93-1D53-4172-B9DE-61506F1A718E}" type="datetime4">
              <a:rPr lang="ja-JP" altLang="en-US" smtClean="0"/>
              <a:pPr/>
              <a:t>2024年6月27日</a:t>
            </a:fld>
            <a:endParaRPr 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11" name="長方形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ja-JP" altLang="en-US" noProof="0" dirty="0" smtClean="0"/>
              <a:t>マスター タイトルの書式設定</a:t>
            </a:r>
            <a:endParaRPr lang="ja-JP" altLang="en-US" noProof="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 smtClean="0"/>
              <a:t>クリックしてマスター テキストのスタイルを編集</a:t>
            </a:r>
          </a:p>
          <a:p>
            <a:pPr lvl="1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2 </a:t>
            </a:r>
            <a:r>
              <a:rPr lang="ja-JP" altLang="en-US" noProof="0" dirty="0" smtClean="0"/>
              <a:t>レベル</a:t>
            </a:r>
          </a:p>
          <a:p>
            <a:pPr lvl="2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3 </a:t>
            </a:r>
            <a:r>
              <a:rPr lang="ja-JP" altLang="en-US" noProof="0" dirty="0" smtClean="0"/>
              <a:t>レベル</a:t>
            </a:r>
          </a:p>
          <a:p>
            <a:pPr lvl="3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4 </a:t>
            </a:r>
            <a:r>
              <a:rPr lang="ja-JP" altLang="en-US" noProof="0" dirty="0" smtClean="0"/>
              <a:t>レベル</a:t>
            </a:r>
          </a:p>
          <a:p>
            <a:pPr lvl="4" rtl="0"/>
            <a:r>
              <a:rPr lang="ja-JP" altLang="en-US" noProof="0" dirty="0" smtClean="0"/>
              <a:t>第 </a:t>
            </a:r>
            <a:r>
              <a:rPr lang="en-US" altLang="ja-JP" noProof="0" dirty="0" smtClean="0"/>
              <a:t>5 </a:t>
            </a:r>
            <a:r>
              <a:rPr lang="ja-JP" altLang="en-US" noProof="0" dirty="0" smtClean="0"/>
              <a:t>レベル</a:t>
            </a:r>
            <a:endParaRPr lang="ja-JP" altLang="en-US" noProof="0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r>
              <a:rPr lang="ja-JP" altLang="en-US" noProof="0" dirty="0" smtClean="0"/>
              <a:t>フッターを追加</a:t>
            </a:r>
            <a:endParaRPr lang="ja-JP" altLang="en-US" noProof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9FFC949B-A79D-4038-8B8F-ECB78399B343}" type="datetime4">
              <a:rPr lang="ja-JP" altLang="en-US" smtClean="0"/>
              <a:t>2024年6月27日</a:t>
            </a:fld>
            <a:endParaRPr 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ＭＳ 明朝" panose="02020609040205080304" pitchFamily="17" charset="-128"/>
                <a:ea typeface="ＭＳ 明朝" panose="02020609040205080304" pitchFamily="17" charset="-128"/>
              </a:defRPr>
            </a:lvl1pPr>
          </a:lstStyle>
          <a:p>
            <a:fld id="{E31375A4-56A4-47D6-9801-1991572033F7}" type="slidenum">
              <a:rPr lang="en-US" altLang="ja-JP" noProof="0" smtClean="0"/>
              <a:pPr/>
              <a:t>‹#›</a:t>
            </a:fld>
            <a:endParaRPr lang="ja-JP" altLang="en-US" noProof="0" dirty="0"/>
          </a:p>
        </p:txBody>
      </p:sp>
      <p:sp>
        <p:nvSpPr>
          <p:cNvPr id="8" name="長方形 7"/>
          <p:cNvSpPr/>
          <p:nvPr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ＭＳ 明朝" panose="02020609040205080304" pitchFamily="17" charset="-128"/>
          <a:ea typeface="ＭＳ 明朝" panose="02020609040205080304" pitchFamily="17" charset="-128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kumimoji="1" sz="20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kumimoji="1" sz="18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ＭＳ 明朝" panose="02020609040205080304" pitchFamily="17" charset="-128"/>
          <a:ea typeface="ＭＳ 明朝" panose="02020609040205080304" pitchFamily="17" charset="-128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レポート作成技術３</a:t>
            </a:r>
            <a:endParaRPr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ja-JP" altLang="en-US" dirty="0"/>
              <a:t>高津</a:t>
            </a:r>
            <a:r>
              <a:rPr lang="ja-JP" altLang="en-US" dirty="0" smtClean="0"/>
              <a:t>高校　課題研究基礎</a:t>
            </a:r>
            <a:endParaRPr lang="ja-JP" altLang="en-US" dirty="0">
              <a:solidFill>
                <a:schemeClr val="accent1">
                  <a:lumMod val="75000"/>
                </a:schemeClr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2320119" y="5390866"/>
            <a:ext cx="0" cy="27295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校閲する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0" y="1828800"/>
            <a:ext cx="9919996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4400" dirty="0"/>
              <a:t>文書や原稿などの誤りや不備な点を調べ、検討し、訂正したり校正したりする</a:t>
            </a:r>
            <a:r>
              <a:rPr lang="ja-JP" altLang="en-US" sz="4400" dirty="0" smtClean="0"/>
              <a:t>こと</a:t>
            </a:r>
            <a:endParaRPr lang="en-US" altLang="ja-JP" sz="4400" dirty="0" smtClean="0"/>
          </a:p>
          <a:p>
            <a:pPr marL="45720" indent="0">
              <a:buNone/>
            </a:pPr>
            <a:endParaRPr kumimoji="1" lang="en-US" altLang="ja-JP" sz="4400" dirty="0"/>
          </a:p>
          <a:p>
            <a:pPr marL="45720" indent="0">
              <a:buNone/>
            </a:pPr>
            <a:r>
              <a:rPr lang="ja-JP" altLang="en-US" sz="4400" dirty="0" smtClean="0"/>
              <a:t>同時進行でレポートの修正をしていく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21447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校閲：動詞の時制を統一する</a:t>
            </a:r>
            <a:endParaRPr kumimoji="1" lang="ja-JP" altLang="en-US" sz="48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1037230" y="1733265"/>
          <a:ext cx="10713491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338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目的（現在形）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述べる、論じる、扱う、議論する、報告する、紹介する、明らかにする、示す、主張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する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資料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（</a:t>
                      </a: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現在進行形）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指摘している、言及している、触れている、引用している、挙げている、紹介している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4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結果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（</a:t>
                      </a: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過去形）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調べた、調査した、分析した、検討した、実験した、測定した、観察した、記録した、収集した、使用した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分析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（</a:t>
                      </a: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過去形）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わかった、あきらかになった、見られた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、</a:t>
                      </a:r>
                      <a:endParaRPr lang="en-US" altLang="ja-JP" sz="2800" kern="100" dirty="0" smtClean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考察（現在形）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思われる、考えられる、見られる、言える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結論（過去形）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「目的」の動詞の過去形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12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書き言葉</a:t>
            </a:r>
            <a:endParaRPr kumimoji="1" lang="ja-JP" altLang="en-US" sz="48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1419367" y="1774209"/>
          <a:ext cx="10235821" cy="4267200"/>
        </p:xfrm>
        <a:graphic>
          <a:graphicData uri="http://schemas.openxmlformats.org/drawingml/2006/table">
            <a:tbl>
              <a:tblPr firstRow="1" firstCol="1" bandRow="1"/>
              <a:tblGrid>
                <a:gridCol w="1883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話し言葉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書き</a:t>
                      </a: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言葉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話し言葉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書き</a:t>
                      </a: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言葉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接続助詞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から　　</a:t>
                      </a:r>
                      <a:r>
                        <a:rPr lang="ja-JP" altLang="en-US" sz="2800" kern="100" baseline="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  ので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0025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したら 　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すれば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して　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　し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のに→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にもかかわらず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しないで</a:t>
                      </a:r>
                      <a:r>
                        <a:rPr lang="en-US" altLang="ja-JP" sz="2800" kern="100" baseline="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 せずに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けど　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　が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副詞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全然　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まったく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一番　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もっとも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多分　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おそらく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3350" algn="just">
                        <a:spcAft>
                          <a:spcPts val="0"/>
                        </a:spcAft>
                      </a:pP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ちっとも</a:t>
                      </a:r>
                      <a:r>
                        <a:rPr lang="en-US" altLang="ja-JP" sz="2800" kern="100" baseline="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</a:t>
                      </a:r>
                      <a:r>
                        <a:rPr lang="ja-JP" altLang="en-US" sz="2800" kern="100" baseline="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少しも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絶対　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かならず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0025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もっと 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   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さらに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28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接続詞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0025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だから　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そのため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けど　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　だが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6675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それ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から</a:t>
                      </a:r>
                      <a:r>
                        <a:rPr lang="en-US" altLang="ja-JP" sz="2800" kern="100" baseline="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 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　また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0025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だって 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なぜなら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66700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でも　　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 しかし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00025" algn="just">
                        <a:spcAft>
                          <a:spcPts val="0"/>
                        </a:spcAft>
                      </a:pPr>
                      <a:r>
                        <a:rPr lang="ja-JP" sz="28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じゃあ　 </a:t>
                      </a:r>
                      <a:r>
                        <a:rPr lang="en-US" alt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ja-JP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→</a:t>
                      </a:r>
                      <a:r>
                        <a:rPr lang="ja-JP" altLang="en-US" sz="28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　　では</a:t>
                      </a:r>
                      <a:endParaRPr lang="ja-JP" sz="28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7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名詞も「書き言葉」を</a:t>
            </a:r>
            <a:r>
              <a:rPr lang="ja-JP" altLang="en-US" sz="4800" dirty="0"/>
              <a:t>使用</a:t>
            </a:r>
            <a:r>
              <a:rPr lang="ja-JP" altLang="en-US" sz="4800" dirty="0" smtClean="0"/>
              <a:t>する</a:t>
            </a:r>
            <a:endParaRPr kumimoji="1" lang="ja-JP" altLang="en-US" sz="4800" dirty="0">
              <a:solidFill>
                <a:schemeClr val="tx1"/>
              </a:solidFill>
            </a:endParaRPr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668739" y="1705972"/>
          <a:ext cx="10768084" cy="4312693"/>
        </p:xfrm>
        <a:graphic>
          <a:graphicData uri="http://schemas.openxmlformats.org/drawingml/2006/table">
            <a:tbl>
              <a:tblPr firstRow="1" firstCol="1" bandRow="1"/>
              <a:tblGrid>
                <a:gridCol w="2691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1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1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30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6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話し言葉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書き言葉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話し言葉　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書き言葉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6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集まり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集合</a:t>
                      </a: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値段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価格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空気の汚れ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大気汚染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会社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企業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6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嵐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暴風雨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結婚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婚姻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がん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悪性腫瘍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しくみ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構造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虫歯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う歯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国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国家</a:t>
                      </a:r>
                      <a:r>
                        <a:rPr lang="en-US" altLang="ja-JP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/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政府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0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食べ物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食物</a:t>
                      </a:r>
                      <a:r>
                        <a:rPr lang="en-US" altLang="ja-JP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/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食品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4000" kern="10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真似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4000" kern="100" dirty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 </a:t>
                      </a:r>
                      <a:r>
                        <a:rPr lang="ja-JP" altLang="en-US" sz="4000" kern="100" dirty="0" smtClean="0">
                          <a:effectLst/>
                          <a:latin typeface="Century"/>
                          <a:ea typeface="ＭＳ 明朝"/>
                          <a:cs typeface="Times New Roman"/>
                        </a:rPr>
                        <a:t>模倣</a:t>
                      </a:r>
                      <a:endParaRPr lang="ja-JP" sz="4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75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夏の</a:t>
            </a:r>
            <a:r>
              <a:rPr lang="ja-JP" altLang="en-US" sz="4800" dirty="0"/>
              <a:t>創造探究事業小論文に</a:t>
            </a:r>
            <a:r>
              <a:rPr kumimoji="1" lang="ja-JP" altLang="en-US" sz="4800" dirty="0" smtClean="0"/>
              <a:t>ついて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0" y="1716832"/>
            <a:ext cx="10346140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4000" dirty="0" smtClean="0"/>
              <a:t>①</a:t>
            </a:r>
            <a:r>
              <a:rPr kumimoji="1" lang="ja-JP" altLang="en-US" sz="4000" dirty="0" smtClean="0"/>
              <a:t>参加した創造探究事業から「リサーチ・ </a:t>
            </a:r>
            <a:endParaRPr kumimoji="1" lang="en-US" altLang="ja-JP" sz="4000" dirty="0" smtClean="0"/>
          </a:p>
          <a:p>
            <a:pPr marL="45720" indent="0">
              <a:buNone/>
            </a:pPr>
            <a:r>
              <a:rPr lang="ja-JP" altLang="en-US" sz="4000" dirty="0"/>
              <a:t>　</a:t>
            </a:r>
            <a:r>
              <a:rPr kumimoji="1" lang="ja-JP" altLang="en-US" sz="4000" dirty="0" smtClean="0"/>
              <a:t>クエスチョン（ＲＱ）」を設定する。</a:t>
            </a:r>
            <a:endParaRPr kumimoji="1" lang="en-US" altLang="ja-JP" sz="4000" dirty="0" smtClean="0"/>
          </a:p>
          <a:p>
            <a:pPr marL="45720" indent="0">
              <a:buNone/>
            </a:pPr>
            <a:r>
              <a:rPr lang="ja-JP" altLang="en-US" sz="4000" dirty="0" smtClean="0"/>
              <a:t>②①について、書籍やインターネットを利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err="1" smtClean="0"/>
              <a:t>用して</a:t>
            </a:r>
            <a:r>
              <a:rPr lang="ja-JP" altLang="en-US" sz="4000" dirty="0" smtClean="0"/>
              <a:t>事実を自分で調べ、「研究テー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マ」を設定する。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 smtClean="0"/>
              <a:t>③</a:t>
            </a:r>
            <a:r>
              <a:rPr lang="ja-JP" altLang="en-US" sz="4000" dirty="0"/>
              <a:t>小論文</a:t>
            </a:r>
            <a:r>
              <a:rPr lang="ja-JP" altLang="en-US" sz="4000" dirty="0" smtClean="0"/>
              <a:t>を</a:t>
            </a:r>
            <a:r>
              <a:rPr lang="ja-JP" altLang="en-US" sz="4000" dirty="0" smtClean="0"/>
              <a:t>作成する。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31332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/>
              <a:t>夏</a:t>
            </a:r>
            <a:r>
              <a:rPr lang="ja-JP" altLang="en-US" sz="4800" dirty="0"/>
              <a:t>の</a:t>
            </a:r>
            <a:r>
              <a:rPr lang="ja-JP" altLang="en-US" sz="4800" dirty="0"/>
              <a:t>創造探究事業小論文に</a:t>
            </a:r>
            <a:r>
              <a:rPr lang="ja-JP" altLang="en-US" sz="4800" dirty="0"/>
              <a:t>ついて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0" y="1716832"/>
            <a:ext cx="10346140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4000" dirty="0" smtClean="0">
                <a:solidFill>
                  <a:srgbClr val="00B050"/>
                </a:solidFill>
              </a:rPr>
              <a:t>①</a:t>
            </a:r>
            <a:r>
              <a:rPr kumimoji="1" lang="ja-JP" altLang="en-US" sz="4000" dirty="0" smtClean="0">
                <a:solidFill>
                  <a:srgbClr val="00B050"/>
                </a:solidFill>
              </a:rPr>
              <a:t>参加した創造探究事業から</a:t>
            </a:r>
            <a:r>
              <a:rPr lang="ja-JP" altLang="en-US" sz="4000" dirty="0">
                <a:solidFill>
                  <a:srgbClr val="00B050"/>
                </a:solidFill>
              </a:rPr>
              <a:t>「</a:t>
            </a:r>
            <a:r>
              <a:rPr lang="ja-JP" altLang="en-US" sz="4000" dirty="0" smtClean="0">
                <a:solidFill>
                  <a:srgbClr val="00B050"/>
                </a:solidFill>
              </a:rPr>
              <a:t>リサーチ・ </a:t>
            </a:r>
            <a:endParaRPr lang="ja-JP" altLang="en-US" sz="4000" dirty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ja-JP" altLang="en-US" sz="4000" dirty="0">
                <a:solidFill>
                  <a:srgbClr val="00B050"/>
                </a:solidFill>
              </a:rPr>
              <a:t>　クエスチョン（ＲＱ）」</a:t>
            </a:r>
            <a:r>
              <a:rPr kumimoji="1" lang="ja-JP" altLang="en-US" sz="4000" dirty="0" smtClean="0">
                <a:solidFill>
                  <a:srgbClr val="00B050"/>
                </a:solidFill>
              </a:rPr>
              <a:t>を設定する。</a:t>
            </a:r>
            <a:endParaRPr kumimoji="1" lang="en-US" altLang="ja-JP" sz="4000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ja-JP" altLang="en-US" sz="4000" dirty="0" smtClean="0"/>
              <a:t>②①について、書籍やインターネットを利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err="1" smtClean="0"/>
              <a:t>用して</a:t>
            </a:r>
            <a:r>
              <a:rPr lang="ja-JP" altLang="en-US" sz="4000" dirty="0" smtClean="0"/>
              <a:t>事実を自分で調べ、「研究テー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/>
              <a:t>　</a:t>
            </a:r>
            <a:r>
              <a:rPr lang="ja-JP" altLang="en-US" sz="4000" dirty="0" smtClean="0"/>
              <a:t>マ」を設定する。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/>
              <a:t>③小論文を</a:t>
            </a:r>
            <a:r>
              <a:rPr lang="ja-JP" altLang="en-US" sz="4000" dirty="0" smtClean="0"/>
              <a:t>作成する。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31435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BM2-7OFPqOk/XqUWulIxwgI/AAAAAAABYj0/uTzClWc4R68fB8Px8idwHyGL8zIiTNO2ACNcBGAsYHQ/s1600/online_school_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9" y="607325"/>
            <a:ext cx="3396344" cy="29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50513" y="27991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創造探究事業に参加</a:t>
            </a:r>
            <a:endParaRPr kumimoji="1" lang="ja-JP" altLang="en-US" sz="2800" dirty="0"/>
          </a:p>
        </p:txBody>
      </p:sp>
      <p:sp>
        <p:nvSpPr>
          <p:cNvPr id="3" name="右矢印 2"/>
          <p:cNvSpPr/>
          <p:nvPr/>
        </p:nvSpPr>
        <p:spPr>
          <a:xfrm>
            <a:off x="4627984" y="1698171"/>
            <a:ext cx="6531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https://3.bp.blogspot.com/-42ddByrXRig/VZ-W1-dVteI/AAAAAAAAvTU/SOdvlTbjoz0/s800/woman_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09" y="1052314"/>
            <a:ext cx="1691886" cy="20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159596" y="279919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学んだ事の中から、疑問や課題を探す</a:t>
            </a:r>
            <a:endParaRPr kumimoji="1" lang="ja-JP" altLang="en-US" sz="2800" dirty="0"/>
          </a:p>
        </p:txBody>
      </p:sp>
      <p:sp>
        <p:nvSpPr>
          <p:cNvPr id="4" name="線吹き出し 1 (枠付き) 3"/>
          <p:cNvSpPr/>
          <p:nvPr/>
        </p:nvSpPr>
        <p:spPr>
          <a:xfrm>
            <a:off x="8304046" y="286560"/>
            <a:ext cx="1978288" cy="612648"/>
          </a:xfrm>
          <a:prstGeom prst="borderCallout1">
            <a:avLst>
              <a:gd name="adj1" fmla="val 100992"/>
              <a:gd name="adj2" fmla="val 51095"/>
              <a:gd name="adj3" fmla="val 206926"/>
              <a:gd name="adj4" fmla="val 51281"/>
            </a:avLst>
          </a:prstGeom>
          <a:noFill/>
          <a:ln w="762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137377" y="1648099"/>
            <a:ext cx="331112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b="1" dirty="0" smtClean="0"/>
              <a:t>リサーチ・ </a:t>
            </a:r>
            <a:endParaRPr kumimoji="1" lang="ja-JP" altLang="en-US" sz="3200" b="1" dirty="0"/>
          </a:p>
          <a:p>
            <a:r>
              <a:rPr kumimoji="1" lang="ja-JP" altLang="en-US" sz="3200" b="1" dirty="0"/>
              <a:t>　</a:t>
            </a:r>
            <a:r>
              <a:rPr kumimoji="1" lang="ja-JP" altLang="en-US" sz="3200" b="1" dirty="0" smtClean="0"/>
              <a:t>クエスチョン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5643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/>
              <a:t>夏の</a:t>
            </a:r>
            <a:r>
              <a:rPr lang="ja-JP" altLang="en-US" sz="4800" dirty="0"/>
              <a:t>創造探究事業小論文に</a:t>
            </a:r>
            <a:r>
              <a:rPr lang="ja-JP" altLang="en-US" sz="4800" dirty="0"/>
              <a:t>ついて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0" y="1716832"/>
            <a:ext cx="10346140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4000" dirty="0" smtClean="0"/>
              <a:t>①</a:t>
            </a:r>
            <a:r>
              <a:rPr kumimoji="1" lang="ja-JP" altLang="en-US" sz="4000" dirty="0" smtClean="0"/>
              <a:t>参加した創造探究事業から</a:t>
            </a:r>
            <a:r>
              <a:rPr lang="ja-JP" altLang="en-US" sz="4000" dirty="0"/>
              <a:t>「</a:t>
            </a:r>
            <a:r>
              <a:rPr lang="ja-JP" altLang="en-US" sz="4000" dirty="0" smtClean="0"/>
              <a:t>リサーチ・</a:t>
            </a:r>
            <a:endParaRPr lang="ja-JP" altLang="en-US" sz="4000" dirty="0"/>
          </a:p>
          <a:p>
            <a:pPr marL="45720" indent="0">
              <a:buNone/>
            </a:pPr>
            <a:r>
              <a:rPr lang="ja-JP" altLang="en-US" sz="4000" dirty="0"/>
              <a:t>　クエスチョン（ＲＱ）」</a:t>
            </a:r>
            <a:r>
              <a:rPr kumimoji="1" lang="ja-JP" altLang="en-US" sz="4000" dirty="0" smtClean="0"/>
              <a:t>を設定する。</a:t>
            </a:r>
            <a:endParaRPr kumimoji="1" lang="en-US" altLang="ja-JP" sz="4000" dirty="0" smtClean="0"/>
          </a:p>
          <a:p>
            <a:pPr marL="45720" indent="0">
              <a:buNone/>
            </a:pPr>
            <a:r>
              <a:rPr lang="ja-JP" altLang="en-US" sz="4000" dirty="0" smtClean="0">
                <a:solidFill>
                  <a:srgbClr val="00B050"/>
                </a:solidFill>
              </a:rPr>
              <a:t>②①について、書籍やインターネットを利</a:t>
            </a:r>
            <a:endParaRPr lang="en-US" altLang="ja-JP" sz="4000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ja-JP" altLang="en-US" sz="4000" dirty="0">
                <a:solidFill>
                  <a:srgbClr val="00B050"/>
                </a:solidFill>
              </a:rPr>
              <a:t>　</a:t>
            </a:r>
            <a:r>
              <a:rPr lang="ja-JP" altLang="en-US" sz="4000" dirty="0" err="1" smtClean="0">
                <a:solidFill>
                  <a:srgbClr val="00B050"/>
                </a:solidFill>
              </a:rPr>
              <a:t>用して</a:t>
            </a:r>
            <a:r>
              <a:rPr lang="ja-JP" altLang="en-US" sz="4000" dirty="0" smtClean="0">
                <a:solidFill>
                  <a:srgbClr val="00B050"/>
                </a:solidFill>
              </a:rPr>
              <a:t>事実を自分で調べ、「研究テー</a:t>
            </a:r>
            <a:endParaRPr lang="en-US" altLang="ja-JP" sz="4000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ja-JP" altLang="en-US" sz="4000" dirty="0">
                <a:solidFill>
                  <a:srgbClr val="00B050"/>
                </a:solidFill>
              </a:rPr>
              <a:t>　</a:t>
            </a:r>
            <a:r>
              <a:rPr lang="ja-JP" altLang="en-US" sz="4000" dirty="0" smtClean="0">
                <a:solidFill>
                  <a:srgbClr val="00B050"/>
                </a:solidFill>
              </a:rPr>
              <a:t>マ」を設定する。</a:t>
            </a:r>
            <a:endParaRPr lang="en-US" altLang="ja-JP" sz="4000" dirty="0" smtClean="0">
              <a:solidFill>
                <a:srgbClr val="00B050"/>
              </a:solidFill>
            </a:endParaRPr>
          </a:p>
          <a:p>
            <a:pPr marL="45720" indent="0">
              <a:buNone/>
            </a:pPr>
            <a:r>
              <a:rPr lang="ja-JP" altLang="en-US" sz="4000" dirty="0"/>
              <a:t>③小論文を</a:t>
            </a:r>
            <a:r>
              <a:rPr lang="ja-JP" altLang="en-US" sz="4000" dirty="0" smtClean="0"/>
              <a:t>作成する。</a:t>
            </a:r>
            <a:endParaRPr lang="en-US" altLang="ja-JP" sz="4000" dirty="0" smtClean="0"/>
          </a:p>
        </p:txBody>
      </p:sp>
    </p:spTree>
    <p:extLst>
      <p:ext uri="{BB962C8B-B14F-4D97-AF65-F5344CB8AC3E}">
        <p14:creationId xmlns:p14="http://schemas.microsoft.com/office/powerpoint/2010/main" val="181866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1.bp.blogspot.com/-BM2-7OFPqOk/XqUWulIxwgI/AAAAAAABYj0/uTzClWc4R68fB8Px8idwHyGL8zIiTNO2ACNcBGAsYHQ/s1600/online_school_gi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9" y="607325"/>
            <a:ext cx="3396344" cy="296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650513" y="279919"/>
            <a:ext cx="341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創造探究事業に参加</a:t>
            </a:r>
            <a:endParaRPr kumimoji="1" lang="ja-JP" altLang="en-US" sz="2800" dirty="0"/>
          </a:p>
        </p:txBody>
      </p:sp>
      <p:sp>
        <p:nvSpPr>
          <p:cNvPr id="3" name="右矢印 2"/>
          <p:cNvSpPr/>
          <p:nvPr/>
        </p:nvSpPr>
        <p:spPr>
          <a:xfrm>
            <a:off x="4627984" y="1698171"/>
            <a:ext cx="6531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 descr="https://3.bp.blogspot.com/-42ddByrXRig/VZ-W1-dVteI/AAAAAAAAvTU/SOdvlTbjoz0/s800/woman_ques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09" y="1052314"/>
            <a:ext cx="1691886" cy="207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159596" y="279919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学んだ事の中から、疑問や課題を探す</a:t>
            </a:r>
            <a:endParaRPr kumimoji="1" lang="ja-JP" altLang="en-US" sz="2800" dirty="0"/>
          </a:p>
        </p:txBody>
      </p:sp>
      <p:sp>
        <p:nvSpPr>
          <p:cNvPr id="4" name="線吹き出し 1 (枠付き) 3"/>
          <p:cNvSpPr/>
          <p:nvPr/>
        </p:nvSpPr>
        <p:spPr>
          <a:xfrm>
            <a:off x="8304046" y="286560"/>
            <a:ext cx="1978288" cy="612648"/>
          </a:xfrm>
          <a:prstGeom prst="borderCallout1">
            <a:avLst>
              <a:gd name="adj1" fmla="val 100992"/>
              <a:gd name="adj2" fmla="val 51095"/>
              <a:gd name="adj3" fmla="val 206926"/>
              <a:gd name="adj4" fmla="val 51281"/>
            </a:avLst>
          </a:prstGeom>
          <a:noFill/>
          <a:ln w="762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216499" y="4940889"/>
            <a:ext cx="331112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リサーチ </a:t>
            </a:r>
            <a:r>
              <a:rPr kumimoji="1" lang="ja-JP" altLang="en-US" sz="3200" b="1" dirty="0" smtClean="0"/>
              <a:t>・</a:t>
            </a:r>
            <a:endParaRPr kumimoji="1" lang="ja-JP" altLang="en-US" sz="3200" b="1" dirty="0"/>
          </a:p>
          <a:p>
            <a:r>
              <a:rPr kumimoji="1" lang="ja-JP" altLang="en-US" sz="3200" b="1" dirty="0"/>
              <a:t>　</a:t>
            </a:r>
            <a:r>
              <a:rPr kumimoji="1" lang="ja-JP" altLang="en-US" sz="3200" b="1" dirty="0" smtClean="0"/>
              <a:t>クエスチョン</a:t>
            </a:r>
            <a:endParaRPr kumimoji="1" lang="ja-JP" altLang="en-US" sz="3200" b="1" dirty="0"/>
          </a:p>
        </p:txBody>
      </p:sp>
      <p:sp>
        <p:nvSpPr>
          <p:cNvPr id="9" name="右矢印 8"/>
          <p:cNvSpPr/>
          <p:nvPr/>
        </p:nvSpPr>
        <p:spPr>
          <a:xfrm>
            <a:off x="650513" y="5323243"/>
            <a:ext cx="6531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矢印 6"/>
          <p:cNvSpPr/>
          <p:nvPr/>
        </p:nvSpPr>
        <p:spPr>
          <a:xfrm rot="2778116">
            <a:off x="6253528" y="4389017"/>
            <a:ext cx="1194318" cy="1052827"/>
          </a:xfrm>
          <a:prstGeom prst="rightArrow">
            <a:avLst>
              <a:gd name="adj1" fmla="val 6759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私案</a:t>
            </a:r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 rot="19165057">
            <a:off x="6432580" y="5524297"/>
            <a:ext cx="1194318" cy="1052827"/>
          </a:xfrm>
          <a:prstGeom prst="rightArrow">
            <a:avLst>
              <a:gd name="adj1" fmla="val 67599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私案</a:t>
            </a:r>
            <a:r>
              <a:rPr kumimoji="1" lang="en-US" altLang="ja-JP" sz="2400" dirty="0"/>
              <a:t>B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 rot="18430855" flipH="1">
            <a:off x="9476326" y="4313683"/>
            <a:ext cx="1194318" cy="1052827"/>
          </a:xfrm>
          <a:prstGeom prst="rightArrow">
            <a:avLst>
              <a:gd name="adj1" fmla="val 67599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私案</a:t>
            </a:r>
            <a:r>
              <a:rPr kumimoji="1" lang="en-US" altLang="ja-JP" sz="2400" dirty="0"/>
              <a:t>C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124612" y="357401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自分</a:t>
            </a:r>
            <a:r>
              <a:rPr kumimoji="1" lang="ja-JP" altLang="en-US" sz="2800" dirty="0" smtClean="0"/>
              <a:t>で調べる</a:t>
            </a:r>
            <a:endParaRPr kumimoji="1" lang="ja-JP" altLang="en-US" sz="2800" dirty="0"/>
          </a:p>
        </p:txBody>
      </p:sp>
      <p:sp>
        <p:nvSpPr>
          <p:cNvPr id="15" name="右矢印 14"/>
          <p:cNvSpPr/>
          <p:nvPr/>
        </p:nvSpPr>
        <p:spPr>
          <a:xfrm>
            <a:off x="5466148" y="5303481"/>
            <a:ext cx="6531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https://1.bp.blogspot.com/-LmeYyNHi_hI/XUjdtDS2vqI/AAAAAAABT_E/tYs6fWoKb2IT6NhDwLJAGxlcvbNHqOHYACLcBGAs/s1600/book_hon_no_mushi_woman_bu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472" y="4046191"/>
            <a:ext cx="2523382" cy="26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898245" y="3543298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研究テーマ（解決策）を設定する</a:t>
            </a:r>
            <a:endParaRPr kumimoji="1" lang="ja-JP" altLang="en-US" sz="28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37377" y="1648099"/>
            <a:ext cx="331112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リサーチ </a:t>
            </a:r>
            <a:r>
              <a:rPr kumimoji="1" lang="ja-JP" altLang="en-US" sz="3200" b="1" dirty="0" smtClean="0"/>
              <a:t>・</a:t>
            </a:r>
            <a:endParaRPr kumimoji="1" lang="ja-JP" altLang="en-US" sz="3200" b="1" dirty="0"/>
          </a:p>
          <a:p>
            <a:r>
              <a:rPr kumimoji="1" lang="ja-JP" altLang="en-US" sz="3200" b="1" dirty="0"/>
              <a:t>　</a:t>
            </a:r>
            <a:r>
              <a:rPr kumimoji="1" lang="ja-JP" altLang="en-US" sz="3200" b="1" dirty="0" smtClean="0"/>
              <a:t>クエスチョン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99912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7" grpId="0" animBg="1"/>
      <p:bldP spid="12" grpId="0" animBg="1"/>
      <p:bldP spid="13" grpId="0" animBg="1"/>
      <p:bldP spid="14" grpId="0"/>
      <p:bldP spid="15" grpId="0" animBg="1"/>
      <p:bldP spid="17" grpId="0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1006299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 smtClean="0"/>
              <a:t>夏の</a:t>
            </a:r>
            <a:r>
              <a:rPr kumimoji="1" lang="ja-JP" altLang="en-US" sz="4800" dirty="0" smtClean="0"/>
              <a:t>創造探究</a:t>
            </a:r>
            <a:r>
              <a:rPr lang="ja-JP" altLang="en-US" sz="4800" dirty="0"/>
              <a:t>事業小論文に</a:t>
            </a:r>
            <a:r>
              <a:rPr lang="ja-JP" altLang="en-US" sz="4800" dirty="0"/>
              <a:t>ついて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400" y="1716832"/>
            <a:ext cx="10346140" cy="41148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ja-JP" altLang="en-US" sz="4000" dirty="0" smtClean="0"/>
              <a:t>①</a:t>
            </a:r>
            <a:r>
              <a:rPr kumimoji="1" lang="ja-JP" altLang="en-US" sz="4000" dirty="0" smtClean="0"/>
              <a:t>参加した創造探究事業</a:t>
            </a:r>
            <a:r>
              <a:rPr lang="ja-JP" altLang="en-US" sz="4000" dirty="0" smtClean="0"/>
              <a:t>から「リサーチ・</a:t>
            </a:r>
          </a:p>
          <a:p>
            <a:pPr marL="45720" indent="0">
              <a:buNone/>
            </a:pPr>
            <a:r>
              <a:rPr lang="ja-JP" altLang="en-US" sz="4000" dirty="0" smtClean="0"/>
              <a:t>　クエスチョン（ＲＱ）」</a:t>
            </a:r>
            <a:r>
              <a:rPr kumimoji="1" lang="ja-JP" altLang="en-US" sz="4000" dirty="0" smtClean="0"/>
              <a:t>を設定する。</a:t>
            </a:r>
            <a:endParaRPr kumimoji="1" lang="en-US" altLang="ja-JP" sz="4000" dirty="0" smtClean="0"/>
          </a:p>
          <a:p>
            <a:pPr marL="45720" indent="0">
              <a:buNone/>
            </a:pPr>
            <a:r>
              <a:rPr lang="ja-JP" altLang="en-US" sz="4000" dirty="0" smtClean="0"/>
              <a:t>②①について、書籍やインターネットを利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 smtClean="0"/>
              <a:t>　</a:t>
            </a:r>
            <a:r>
              <a:rPr lang="ja-JP" altLang="en-US" sz="4000" dirty="0" err="1" smtClean="0"/>
              <a:t>用して</a:t>
            </a:r>
            <a:r>
              <a:rPr lang="ja-JP" altLang="en-US" sz="4000" dirty="0" smtClean="0"/>
              <a:t>事実を自分で調べ、「研究テー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 smtClean="0"/>
              <a:t>　マ」を設定する。</a:t>
            </a:r>
            <a:endParaRPr lang="en-US" altLang="ja-JP" sz="4000" dirty="0" smtClean="0"/>
          </a:p>
          <a:p>
            <a:pPr marL="45720" indent="0">
              <a:buNone/>
            </a:pPr>
            <a:r>
              <a:rPr lang="ja-JP" altLang="en-US" sz="4000" dirty="0" smtClean="0">
                <a:solidFill>
                  <a:srgbClr val="00B050"/>
                </a:solidFill>
              </a:rPr>
              <a:t>③小論文</a:t>
            </a:r>
            <a:r>
              <a:rPr lang="ja-JP" altLang="en-US" sz="4000" dirty="0">
                <a:solidFill>
                  <a:srgbClr val="00B050"/>
                </a:solidFill>
              </a:rPr>
              <a:t>を作成する。</a:t>
            </a:r>
            <a:endParaRPr lang="en-US" altLang="ja-JP" sz="40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9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本日の課題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4400" dirty="0" smtClean="0"/>
              <a:t>①レポートの校閲とは？</a:t>
            </a:r>
            <a:endParaRPr kumimoji="1" lang="en-US" altLang="ja-JP" sz="4400" dirty="0" smtClean="0"/>
          </a:p>
          <a:p>
            <a:pPr marL="45720" indent="0">
              <a:buNone/>
            </a:pPr>
            <a:r>
              <a:rPr lang="ja-JP" altLang="en-US" sz="4400" dirty="0" smtClean="0"/>
              <a:t>②論文で</a:t>
            </a:r>
            <a:r>
              <a:rPr lang="ja-JP" altLang="en-US" sz="4400" dirty="0"/>
              <a:t>求められる文章</a:t>
            </a:r>
            <a:r>
              <a:rPr lang="ja-JP" altLang="en-US" sz="4400" dirty="0" smtClean="0"/>
              <a:t>表現</a:t>
            </a:r>
            <a:r>
              <a:rPr lang="ja-JP" altLang="en-US" sz="4400" dirty="0"/>
              <a:t>と</a:t>
            </a:r>
            <a:r>
              <a:rPr lang="ja-JP" altLang="en-US" sz="4400" dirty="0" smtClean="0"/>
              <a:t>は？</a:t>
            </a:r>
            <a:endParaRPr lang="en-US" altLang="ja-JP" sz="4400" dirty="0" smtClean="0"/>
          </a:p>
          <a:p>
            <a:pPr marL="45720" indent="0">
              <a:buNone/>
            </a:pPr>
            <a:r>
              <a:rPr lang="ja-JP" altLang="en-US" sz="4400" dirty="0"/>
              <a:t>③夏の創造探究事業 </a:t>
            </a:r>
            <a:r>
              <a:rPr lang="ja-JP" altLang="en-US" sz="4400" dirty="0" smtClean="0"/>
              <a:t>小論文と</a:t>
            </a:r>
            <a:r>
              <a:rPr kumimoji="1" lang="ja-JP" altLang="en-US" sz="4400" dirty="0" smtClean="0"/>
              <a:t>は？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7939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ボックス 15"/>
          <p:cNvSpPr txBox="1"/>
          <p:nvPr/>
        </p:nvSpPr>
        <p:spPr>
          <a:xfrm>
            <a:off x="7140597" y="1798407"/>
            <a:ext cx="3311120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リサーチ </a:t>
            </a:r>
            <a:r>
              <a:rPr kumimoji="1" lang="ja-JP" altLang="en-US" sz="3200" b="1" dirty="0" smtClean="0"/>
              <a:t>・</a:t>
            </a:r>
            <a:endParaRPr kumimoji="1" lang="ja-JP" altLang="en-US" sz="3200" b="1" dirty="0"/>
          </a:p>
          <a:p>
            <a:r>
              <a:rPr kumimoji="1" lang="ja-JP" altLang="en-US" sz="3200" b="1" dirty="0"/>
              <a:t>　</a:t>
            </a:r>
            <a:r>
              <a:rPr kumimoji="1" lang="ja-JP" altLang="en-US" sz="3200" b="1" dirty="0" smtClean="0"/>
              <a:t>クエスチョン</a:t>
            </a:r>
            <a:endParaRPr kumimoji="1" lang="ja-JP" altLang="en-US" sz="3200" b="1" dirty="0"/>
          </a:p>
        </p:txBody>
      </p:sp>
      <p:sp>
        <p:nvSpPr>
          <p:cNvPr id="7" name="右矢印 6"/>
          <p:cNvSpPr/>
          <p:nvPr/>
        </p:nvSpPr>
        <p:spPr>
          <a:xfrm rot="2778116">
            <a:off x="6265307" y="988556"/>
            <a:ext cx="1194318" cy="1052827"/>
          </a:xfrm>
          <a:prstGeom prst="rightArrow">
            <a:avLst>
              <a:gd name="adj1" fmla="val 67599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私案</a:t>
            </a:r>
            <a:r>
              <a:rPr kumimoji="1" lang="en-US" altLang="ja-JP" sz="2400" dirty="0" smtClean="0"/>
              <a:t>A</a:t>
            </a:r>
            <a:endParaRPr kumimoji="1" lang="ja-JP" altLang="en-US" sz="2400" dirty="0"/>
          </a:p>
        </p:txBody>
      </p:sp>
      <p:sp>
        <p:nvSpPr>
          <p:cNvPr id="12" name="右矢印 11"/>
          <p:cNvSpPr/>
          <p:nvPr/>
        </p:nvSpPr>
        <p:spPr>
          <a:xfrm rot="19165057">
            <a:off x="6363386" y="2434372"/>
            <a:ext cx="1194318" cy="1052827"/>
          </a:xfrm>
          <a:prstGeom prst="rightArrow">
            <a:avLst>
              <a:gd name="adj1" fmla="val 67599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私案</a:t>
            </a:r>
            <a:r>
              <a:rPr kumimoji="1" lang="en-US" altLang="ja-JP" sz="2400" dirty="0"/>
              <a:t>B</a:t>
            </a:r>
            <a:endParaRPr kumimoji="1" lang="ja-JP" altLang="en-US" sz="2400" dirty="0"/>
          </a:p>
        </p:txBody>
      </p:sp>
      <p:sp>
        <p:nvSpPr>
          <p:cNvPr id="13" name="右矢印 12"/>
          <p:cNvSpPr/>
          <p:nvPr/>
        </p:nvSpPr>
        <p:spPr>
          <a:xfrm rot="18430855" flipH="1">
            <a:off x="9175784" y="1103244"/>
            <a:ext cx="1194318" cy="1052827"/>
          </a:xfrm>
          <a:prstGeom prst="rightArrow">
            <a:avLst>
              <a:gd name="adj1" fmla="val 67599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/>
              <a:t>私案</a:t>
            </a:r>
            <a:r>
              <a:rPr kumimoji="1" lang="en-US" altLang="ja-JP" sz="2400" dirty="0"/>
              <a:t>C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247534" y="233653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/>
              <a:t>自分</a:t>
            </a:r>
            <a:r>
              <a:rPr kumimoji="1" lang="ja-JP" altLang="en-US" sz="2800" dirty="0" smtClean="0"/>
              <a:t>で調べる</a:t>
            </a:r>
            <a:endParaRPr kumimoji="1" lang="ja-JP" altLang="en-US" sz="2800" dirty="0"/>
          </a:p>
        </p:txBody>
      </p:sp>
      <p:sp>
        <p:nvSpPr>
          <p:cNvPr id="15" name="右矢印 14"/>
          <p:cNvSpPr/>
          <p:nvPr/>
        </p:nvSpPr>
        <p:spPr>
          <a:xfrm>
            <a:off x="4924973" y="1852384"/>
            <a:ext cx="6531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https://1.bp.blogspot.com/-LmeYyNHi_hI/XUjdtDS2vqI/AAAAAAABT_E/tYs6fWoKb2IT6NhDwLJAGxlcvbNHqOHYACLcBGAs/s1600/book_hon_no_mushi_woman_bu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94" y="756873"/>
            <a:ext cx="2523382" cy="267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5898245" y="233653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研究テーマ（解決策）を設定する</a:t>
            </a:r>
            <a:endParaRPr kumimoji="1" lang="ja-JP" altLang="en-US" sz="2800" dirty="0"/>
          </a:p>
        </p:txBody>
      </p:sp>
      <p:sp>
        <p:nvSpPr>
          <p:cNvPr id="18" name="右矢印 17"/>
          <p:cNvSpPr/>
          <p:nvPr/>
        </p:nvSpPr>
        <p:spPr>
          <a:xfrm>
            <a:off x="565640" y="5065225"/>
            <a:ext cx="6531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>
            <a:off x="5910609" y="5065225"/>
            <a:ext cx="65314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Picture 2" descr="https://1.bp.blogspot.com/-LmeYyNHi_hI/XUjdtDS2vqI/AAAAAAABT_E/tYs6fWoKb2IT6NhDwLJAGxlcvbNHqOHYACLcBGAs/s1600/book_hon_no_mushi_woman_bu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005" y="4392721"/>
            <a:ext cx="2324979" cy="246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1084578" y="3503323"/>
            <a:ext cx="4852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さら</a:t>
            </a:r>
            <a:r>
              <a:rPr kumimoji="1" lang="ja-JP" altLang="en-US" sz="2800" dirty="0"/>
              <a:t>に</a:t>
            </a:r>
            <a:r>
              <a:rPr kumimoji="1" lang="ja-JP" altLang="en-US" sz="2800" dirty="0" smtClean="0"/>
              <a:t>調べ、自分が立てた</a:t>
            </a:r>
            <a:endParaRPr kumimoji="1" lang="en-US" altLang="ja-JP" sz="2800" dirty="0" smtClean="0"/>
          </a:p>
          <a:p>
            <a:r>
              <a:rPr kumimoji="1" lang="ja-JP" altLang="en-US" sz="2800" dirty="0" smtClean="0"/>
              <a:t>解決策が正しいのか検証する</a:t>
            </a:r>
            <a:endParaRPr kumimoji="1" lang="ja-JP" altLang="en-US" sz="28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705896" y="3718766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過程</a:t>
            </a:r>
            <a:r>
              <a:rPr kumimoji="1" lang="ja-JP" altLang="en-US" sz="2800" dirty="0"/>
              <a:t>を小論文と</a:t>
            </a:r>
            <a:r>
              <a:rPr kumimoji="1" lang="ja-JP" altLang="en-US" sz="2800" dirty="0" smtClean="0"/>
              <a:t>して提出する</a:t>
            </a:r>
            <a:endParaRPr kumimoji="1" lang="ja-JP" altLang="en-US" sz="2800" dirty="0"/>
          </a:p>
        </p:txBody>
      </p:sp>
      <p:pic>
        <p:nvPicPr>
          <p:cNvPr id="3074" name="Picture 2" descr="https://3.bp.blogspot.com/-F9WwbvCjBlY/WMfB2xx5hUI/AAAAAAABCis/mqckE_6In5cbkK1tpGK3p5E53KYQ4zXAwCLcB/s800/document_repor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759" y="4241986"/>
            <a:ext cx="2279958" cy="256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16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6608" y="381000"/>
            <a:ext cx="11446526" cy="1143000"/>
          </a:xfrm>
        </p:spPr>
        <p:txBody>
          <a:bodyPr>
            <a:noAutofit/>
          </a:bodyPr>
          <a:lstStyle/>
          <a:p>
            <a:r>
              <a:rPr lang="ja-JP" altLang="en-US" sz="4400" dirty="0"/>
              <a:t>「ＲＱ</a:t>
            </a:r>
            <a:r>
              <a:rPr lang="ja-JP" altLang="en-US" sz="4400" dirty="0" smtClean="0"/>
              <a:t>」と「</a:t>
            </a:r>
            <a:r>
              <a:rPr lang="ja-JP" altLang="en-US" sz="4400" dirty="0"/>
              <a:t>研究テーマ」</a:t>
            </a:r>
            <a:r>
              <a:rPr lang="ja-JP" altLang="en-US" sz="4400" dirty="0" smtClean="0"/>
              <a:t>との区別</a:t>
            </a:r>
            <a:endParaRPr kumimoji="1" lang="ja-JP" altLang="en-US" sz="4400" dirty="0"/>
          </a:p>
        </p:txBody>
      </p:sp>
      <p:sp>
        <p:nvSpPr>
          <p:cNvPr id="4" name="正方形/長方形 3"/>
          <p:cNvSpPr/>
          <p:nvPr/>
        </p:nvSpPr>
        <p:spPr>
          <a:xfrm>
            <a:off x="925418" y="1806766"/>
            <a:ext cx="109177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 smtClean="0"/>
              <a:t>（例）</a:t>
            </a:r>
            <a:endParaRPr lang="en-US" altLang="ja-JP" sz="3600" dirty="0" smtClean="0"/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ja-JP" altLang="en-US" sz="3600" dirty="0" smtClean="0"/>
              <a:t>リサーチ</a:t>
            </a:r>
            <a:r>
              <a:rPr lang="ja-JP" altLang="en-US" sz="3600" dirty="0"/>
              <a:t>・クエスチョン</a:t>
            </a:r>
            <a:endParaRPr lang="en-US" altLang="ja-JP" sz="3600" dirty="0" smtClean="0"/>
          </a:p>
          <a:p>
            <a:pPr lvl="1"/>
            <a:r>
              <a:rPr lang="ja-JP" altLang="en-US" sz="3600" b="1" dirty="0" smtClean="0">
                <a:solidFill>
                  <a:srgbClr val="FF0000"/>
                </a:solidFill>
              </a:rPr>
              <a:t>なぜ●●地域</a:t>
            </a:r>
            <a:r>
              <a:rPr lang="ja-JP" altLang="en-US" sz="3600" b="1" dirty="0">
                <a:solidFill>
                  <a:srgbClr val="FF0000"/>
                </a:solidFill>
              </a:rPr>
              <a:t>では、学力の格差があるの</a:t>
            </a:r>
            <a:r>
              <a:rPr lang="ja-JP" altLang="en-US" sz="3600" b="1" dirty="0" smtClean="0">
                <a:solidFill>
                  <a:srgbClr val="FF0000"/>
                </a:solidFill>
              </a:rPr>
              <a:t>か</a:t>
            </a:r>
            <a:endParaRPr lang="en-US" altLang="ja-JP" sz="3600" b="1" dirty="0" smtClean="0">
              <a:solidFill>
                <a:srgbClr val="FF0000"/>
              </a:solidFill>
            </a:endParaRPr>
          </a:p>
          <a:p>
            <a:pPr lvl="1"/>
            <a:endParaRPr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25417" y="4072165"/>
            <a:ext cx="10741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p"/>
            </a:pPr>
            <a:r>
              <a:rPr lang="ja-JP" altLang="en-US" sz="3600" dirty="0"/>
              <a:t>研究テーマ</a:t>
            </a:r>
            <a:endParaRPr lang="en-US" altLang="ja-JP" sz="3600" dirty="0"/>
          </a:p>
          <a:p>
            <a:pPr lvl="1"/>
            <a:r>
              <a:rPr lang="ja-JP" altLang="en-US" sz="3600" b="1" dirty="0">
                <a:solidFill>
                  <a:srgbClr val="FF0000"/>
                </a:solidFill>
              </a:rPr>
              <a:t>子どもの修学資金の補助が有効である</a:t>
            </a:r>
            <a:endParaRPr lang="en-US" altLang="ja-JP" sz="3600" b="1" dirty="0">
              <a:solidFill>
                <a:srgbClr val="FF0000"/>
              </a:solidFill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7151296" y="1857057"/>
            <a:ext cx="3536415" cy="892367"/>
          </a:xfrm>
          <a:prstGeom prst="wedgeEllipseCallout">
            <a:avLst>
              <a:gd name="adj1" fmla="val -58530"/>
              <a:gd name="adj2" fmla="val 365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疑問や課題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8" name="円形吹き出し 7"/>
          <p:cNvSpPr/>
          <p:nvPr/>
        </p:nvSpPr>
        <p:spPr>
          <a:xfrm>
            <a:off x="4616068" y="3692083"/>
            <a:ext cx="3624549" cy="892367"/>
          </a:xfrm>
          <a:prstGeom prst="wedgeEllipseCallout">
            <a:avLst>
              <a:gd name="adj1" fmla="val -58530"/>
              <a:gd name="adj2" fmla="val 3657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chemeClr val="tx1"/>
                </a:solidFill>
              </a:rPr>
              <a:t>解決策の案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「研究テーマ」を決定する上での注意事項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1175" y="1828800"/>
            <a:ext cx="11215395" cy="4114800"/>
          </a:xfrm>
        </p:spPr>
        <p:txBody>
          <a:bodyPr>
            <a:noAutofit/>
          </a:bodyPr>
          <a:lstStyle/>
          <a:p>
            <a:r>
              <a:rPr kumimoji="1" lang="ja-JP" altLang="en-US" sz="3600" b="1" dirty="0" smtClean="0"/>
              <a:t>自分で考えた複数の解決策の中から「研究テーマ」を一つに絞る。その理由もレポートする。</a:t>
            </a:r>
            <a:endParaRPr kumimoji="1" lang="en-US" altLang="ja-JP" sz="3600" b="1" dirty="0" smtClean="0"/>
          </a:p>
          <a:p>
            <a:r>
              <a:rPr lang="ja-JP" altLang="en-US" sz="3600" b="1" dirty="0" smtClean="0"/>
              <a:t>「研究テーマ」と「リサーチ・クエスチョン」が区別できるようにレポートする。</a:t>
            </a:r>
            <a:endParaRPr lang="en-US" altLang="ja-JP" sz="3600" b="1" dirty="0" smtClean="0"/>
          </a:p>
          <a:p>
            <a:r>
              <a:rPr kumimoji="1" lang="ja-JP" altLang="en-US" sz="3600" b="1" dirty="0" smtClean="0"/>
              <a:t>研究テーマのどこに独自性を持たせたのか、自分の仮説を読者が理解できるようにレポートする。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3230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「研究活動」上の注意事項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90465" y="1828800"/>
            <a:ext cx="10823511" cy="4114800"/>
          </a:xfrm>
        </p:spPr>
        <p:txBody>
          <a:bodyPr>
            <a:normAutofit/>
          </a:bodyPr>
          <a:lstStyle/>
          <a:p>
            <a:r>
              <a:rPr lang="ja-JP" altLang="en-US" sz="3600" b="1" dirty="0" smtClean="0"/>
              <a:t>ほとんどの者が、文献調査を実施することになる。</a:t>
            </a:r>
            <a:endParaRPr kumimoji="1" lang="en-US" altLang="ja-JP" sz="3600" b="1" dirty="0" smtClean="0"/>
          </a:p>
          <a:p>
            <a:r>
              <a:rPr kumimoji="1" lang="ja-JP" altLang="en-US" sz="3600" b="1" dirty="0" smtClean="0"/>
              <a:t>考察において、自分の考えを裏付ける「根拠」を示す。</a:t>
            </a:r>
            <a:endParaRPr kumimoji="1" lang="en-US" altLang="ja-JP" sz="3600" b="1" dirty="0" smtClean="0"/>
          </a:p>
          <a:p>
            <a:r>
              <a:rPr lang="ja-JP" altLang="en-US" sz="3600" b="1" dirty="0" smtClean="0"/>
              <a:t>研究の結果、</a:t>
            </a:r>
            <a:r>
              <a:rPr lang="ja-JP" altLang="en-US" sz="3600" b="1" dirty="0"/>
              <a:t>自分の</a:t>
            </a:r>
            <a:r>
              <a:rPr lang="ja-JP" altLang="en-US" sz="3600" b="1" dirty="0" smtClean="0"/>
              <a:t>示した解決策の可否が証明できなかったとしても、その結果も重要である。</a:t>
            </a:r>
            <a:endParaRPr kumimoji="1" lang="en-US" altLang="ja-JP" sz="3600" b="1" dirty="0" smtClean="0"/>
          </a:p>
          <a:p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147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07706" y="381000"/>
            <a:ext cx="9888894" cy="1143000"/>
          </a:xfrm>
        </p:spPr>
        <p:txBody>
          <a:bodyPr>
            <a:normAutofit/>
          </a:bodyPr>
          <a:lstStyle/>
          <a:p>
            <a:r>
              <a:rPr lang="ja-JP" altLang="en-US" sz="4400" dirty="0" smtClean="0"/>
              <a:t>小論文</a:t>
            </a:r>
            <a:r>
              <a:rPr kumimoji="1" lang="ja-JP" altLang="en-US" sz="4400" dirty="0" smtClean="0"/>
              <a:t>の</a:t>
            </a:r>
            <a:r>
              <a:rPr kumimoji="1" lang="ja-JP" altLang="en-US" sz="4400" dirty="0" smtClean="0"/>
              <a:t>提出について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71181" y="1828800"/>
            <a:ext cx="11093985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ja-JP" altLang="en-US" sz="3200" b="1" dirty="0" smtClean="0"/>
              <a:t>提出期限：</a:t>
            </a:r>
            <a:r>
              <a:rPr lang="en-US" altLang="ja-JP" sz="3200" b="1" dirty="0" smtClean="0"/>
              <a:t>10</a:t>
            </a:r>
            <a:r>
              <a:rPr lang="ja-JP" altLang="en-US" sz="3200" b="1" dirty="0" smtClean="0"/>
              <a:t>月４日（金）まで</a:t>
            </a:r>
            <a:endParaRPr kumimoji="1" lang="en-US" altLang="ja-JP" sz="3200" b="1" dirty="0"/>
          </a:p>
          <a:p>
            <a:pPr marL="45720" indent="0">
              <a:buNone/>
            </a:pPr>
            <a:r>
              <a:rPr lang="ja-JP" altLang="en-US" sz="3200" b="1" dirty="0" smtClean="0"/>
              <a:t>　形式　：データ（</a:t>
            </a:r>
            <a:r>
              <a:rPr lang="en-US" altLang="ja-JP" sz="3200" b="1" dirty="0" smtClean="0"/>
              <a:t>Classroom</a:t>
            </a:r>
            <a:r>
              <a:rPr lang="ja-JP" altLang="en-US" sz="3200" b="1" dirty="0" smtClean="0"/>
              <a:t>）</a:t>
            </a:r>
            <a:endParaRPr lang="en-US" altLang="ja-JP" sz="3200" b="1" dirty="0" smtClean="0"/>
          </a:p>
          <a:p>
            <a:pPr marL="45720" indent="0">
              <a:buNone/>
            </a:pPr>
            <a:r>
              <a:rPr lang="ja-JP" altLang="en-US" sz="3200" b="1" dirty="0" smtClean="0"/>
              <a:t>ページ</a:t>
            </a:r>
            <a:r>
              <a:rPr kumimoji="1" lang="ja-JP" altLang="en-US" sz="3200" b="1" dirty="0" smtClean="0"/>
              <a:t>数：問わない</a:t>
            </a:r>
            <a:endParaRPr kumimoji="1" lang="en-US" altLang="ja-JP" sz="3200" b="1" dirty="0" smtClean="0"/>
          </a:p>
          <a:p>
            <a:pPr marL="45720" indent="0">
              <a:buNone/>
            </a:pPr>
            <a:r>
              <a:rPr lang="ja-JP" altLang="en-US" sz="3200" b="1" dirty="0" smtClean="0"/>
              <a:t>注意事項：創造探究事業の</a:t>
            </a:r>
            <a:r>
              <a:rPr lang="en-US" altLang="ja-JP" sz="3200" b="1" dirty="0" smtClean="0"/>
              <a:t>Classroom</a:t>
            </a:r>
            <a:r>
              <a:rPr lang="ja-JP" altLang="en-US" sz="3200" b="1" dirty="0" smtClean="0"/>
              <a:t>でも通常のレポートを</a:t>
            </a:r>
            <a:endParaRPr lang="en-US" altLang="ja-JP" sz="3200" b="1" dirty="0" smtClean="0"/>
          </a:p>
          <a:p>
            <a:pPr marL="45720" indent="0">
              <a:buNone/>
            </a:pPr>
            <a:r>
              <a:rPr lang="ja-JP" altLang="en-US" sz="3200" b="1" dirty="0"/>
              <a:t>　</a:t>
            </a:r>
            <a:r>
              <a:rPr lang="ja-JP" altLang="en-US" sz="3200" b="1" dirty="0" smtClean="0"/>
              <a:t>　　　　提出する。それとは別に</a:t>
            </a:r>
            <a:r>
              <a:rPr lang="ja-JP" altLang="en-US" sz="3200" b="1" dirty="0" smtClean="0"/>
              <a:t>この小論文を</a:t>
            </a:r>
            <a:r>
              <a:rPr lang="ja-JP" altLang="en-US" sz="3200" b="1" dirty="0" smtClean="0"/>
              <a:t>提出する</a:t>
            </a:r>
            <a:endParaRPr lang="en-US" altLang="ja-JP" sz="3200" b="1" dirty="0" smtClean="0"/>
          </a:p>
          <a:p>
            <a:pPr marL="45720" indent="0">
              <a:buNone/>
            </a:pPr>
            <a:r>
              <a:rPr kumimoji="1" lang="ja-JP" altLang="en-US" sz="3200" b="1" dirty="0"/>
              <a:t>　</a:t>
            </a:r>
            <a:r>
              <a:rPr kumimoji="1" lang="ja-JP" altLang="en-US" sz="3200" b="1" dirty="0" smtClean="0"/>
              <a:t>　　　　こと。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979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本日の課題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4400" dirty="0" smtClean="0"/>
              <a:t>①レポートの校閲とは？</a:t>
            </a:r>
            <a:endParaRPr kumimoji="1" lang="en-US" altLang="ja-JP" sz="4400" dirty="0" smtClean="0"/>
          </a:p>
          <a:p>
            <a:pPr marL="45720" indent="0">
              <a:buNone/>
            </a:pPr>
            <a:r>
              <a:rPr lang="ja-JP" altLang="en-US" sz="4400" dirty="0" smtClean="0"/>
              <a:t>②論文で</a:t>
            </a:r>
            <a:r>
              <a:rPr lang="ja-JP" altLang="en-US" sz="4400" dirty="0"/>
              <a:t>求められる文章</a:t>
            </a:r>
            <a:r>
              <a:rPr lang="ja-JP" altLang="en-US" sz="4400" dirty="0" smtClean="0"/>
              <a:t>表現</a:t>
            </a:r>
            <a:r>
              <a:rPr lang="ja-JP" altLang="en-US" sz="4400" dirty="0"/>
              <a:t>と</a:t>
            </a:r>
            <a:r>
              <a:rPr lang="ja-JP" altLang="en-US" sz="4400" dirty="0" smtClean="0"/>
              <a:t>は？</a:t>
            </a:r>
            <a:endParaRPr lang="en-US" altLang="ja-JP" sz="4400" dirty="0" smtClean="0"/>
          </a:p>
          <a:p>
            <a:pPr marL="45720" indent="0">
              <a:buNone/>
            </a:pPr>
            <a:r>
              <a:rPr kumimoji="1" lang="ja-JP" altLang="en-US" sz="4400" dirty="0" smtClean="0"/>
              <a:t>③夏の</a:t>
            </a:r>
            <a:r>
              <a:rPr kumimoji="1" lang="ja-JP" altLang="en-US" sz="4400" dirty="0" smtClean="0"/>
              <a:t>創造探究</a:t>
            </a:r>
            <a:r>
              <a:rPr lang="ja-JP" altLang="en-US" sz="4400" dirty="0" smtClean="0"/>
              <a:t>事業 小論文</a:t>
            </a:r>
            <a:r>
              <a:rPr kumimoji="1" lang="ja-JP" altLang="en-US" sz="4400" dirty="0" smtClean="0"/>
              <a:t>と</a:t>
            </a:r>
            <a:r>
              <a:rPr kumimoji="1" lang="ja-JP" altLang="en-US" sz="4400" dirty="0" smtClean="0"/>
              <a:t>は？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936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5400" b="0" dirty="0" smtClean="0">
                <a:effectLst/>
              </a:rPr>
              <a:t>fin</a:t>
            </a:r>
            <a:endParaRPr kumimoji="1" lang="ja-JP" altLang="en-US" sz="5400" b="0" dirty="0">
              <a:effectLst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49316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本日の内容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/>
              <a:t>レポート執筆</a:t>
            </a:r>
            <a:endParaRPr kumimoji="1" lang="en-US" altLang="ja-JP" sz="4400" dirty="0" smtClean="0"/>
          </a:p>
          <a:p>
            <a:r>
              <a:rPr lang="ja-JP" altLang="en-US" sz="4400" dirty="0" smtClean="0"/>
              <a:t>校閲作業</a:t>
            </a:r>
            <a:endParaRPr lang="en-US" altLang="ja-JP" sz="4400" dirty="0" smtClean="0"/>
          </a:p>
          <a:p>
            <a:r>
              <a:rPr lang="ja-JP" altLang="en-US" sz="4400" dirty="0" smtClean="0"/>
              <a:t>小論文</a:t>
            </a:r>
            <a:r>
              <a:rPr lang="ja-JP" altLang="en-US" sz="4400" dirty="0"/>
              <a:t>課題</a:t>
            </a:r>
            <a:r>
              <a:rPr kumimoji="1" lang="ja-JP" altLang="en-US" sz="4400" dirty="0" smtClean="0"/>
              <a:t>について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23952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95400" y="182694"/>
            <a:ext cx="9601200" cy="1143000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構成を</a:t>
            </a:r>
            <a:r>
              <a:rPr kumimoji="1" lang="ja-JP" altLang="en-US" sz="4800" dirty="0" smtClean="0"/>
              <a:t>練る</a:t>
            </a:r>
            <a:endParaRPr kumimoji="1" lang="ja-JP" altLang="en-US" sz="4800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783771" y="1772819"/>
          <a:ext cx="10823512" cy="426390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33333">
                  <a:extLst>
                    <a:ext uri="{9D8B030D-6E8A-4147-A177-3AD203B41FA5}">
                      <a16:colId xmlns:a16="http://schemas.microsoft.com/office/drawing/2014/main" val="3558348441"/>
                    </a:ext>
                  </a:extLst>
                </a:gridCol>
                <a:gridCol w="7190179">
                  <a:extLst>
                    <a:ext uri="{9D8B030D-6E8A-4147-A177-3AD203B41FA5}">
                      <a16:colId xmlns:a16="http://schemas.microsoft.com/office/drawing/2014/main" val="4177992942"/>
                    </a:ext>
                  </a:extLst>
                </a:gridCol>
              </a:tblGrid>
              <a:tr h="551076"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１．目的</a:t>
                      </a:r>
                      <a:endParaRPr kumimoji="1" lang="en-US" altLang="ja-JP" sz="2800" b="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7706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２．先行研究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995529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３．研究方法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42039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４．結果と分析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706818"/>
                  </a:ext>
                </a:extLst>
              </a:tr>
              <a:tr h="95745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５．考察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03821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６．結論</a:t>
                      </a:r>
                      <a:endParaRPr kumimoji="1" lang="en-US" altLang="ja-JP" sz="28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468281"/>
                  </a:ext>
                </a:extLst>
              </a:tr>
              <a:tr h="551076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７．参考文献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269176"/>
                  </a:ext>
                </a:extLst>
              </a:tr>
            </a:tbl>
          </a:graphicData>
        </a:graphic>
      </p:graphicFrame>
      <p:graphicFrame>
        <p:nvGraphicFramePr>
          <p:cNvPr id="5" name="コンテンツ プレースホルダー 3"/>
          <p:cNvGraphicFramePr>
            <a:graphicFrameLocks/>
          </p:cNvGraphicFramePr>
          <p:nvPr>
            <p:extLst/>
          </p:nvPr>
        </p:nvGraphicFramePr>
        <p:xfrm>
          <a:off x="783771" y="1454230"/>
          <a:ext cx="10823512" cy="493512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33333">
                  <a:extLst>
                    <a:ext uri="{9D8B030D-6E8A-4147-A177-3AD203B41FA5}">
                      <a16:colId xmlns:a16="http://schemas.microsoft.com/office/drawing/2014/main" val="3558348441"/>
                    </a:ext>
                  </a:extLst>
                </a:gridCol>
                <a:gridCol w="7190179">
                  <a:extLst>
                    <a:ext uri="{9D8B030D-6E8A-4147-A177-3AD203B41FA5}">
                      <a16:colId xmlns:a16="http://schemas.microsoft.com/office/drawing/2014/main" val="4177992942"/>
                    </a:ext>
                  </a:extLst>
                </a:gridCol>
              </a:tblGrid>
              <a:tr h="592251"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１．目的</a:t>
                      </a:r>
                      <a:endParaRPr kumimoji="1" lang="en-US" altLang="ja-JP" sz="2800" b="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 smtClean="0">
                          <a:solidFill>
                            <a:srgbClr val="0000FF"/>
                          </a:solidFill>
                        </a:rPr>
                        <a:t>・現状わかっている一般論と定義づけ</a:t>
                      </a:r>
                      <a:endParaRPr kumimoji="1" lang="en-US" altLang="ja-JP" sz="2800" b="0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kumimoji="1" lang="ja-JP" altLang="en-US" sz="2800" b="0" dirty="0" smtClean="0">
                          <a:solidFill>
                            <a:srgbClr val="0000FF"/>
                          </a:solidFill>
                        </a:rPr>
                        <a:t>・右利きが増えた理由を明らかにする</a:t>
                      </a:r>
                      <a:endParaRPr kumimoji="1" lang="ja-JP" altLang="en-US" sz="28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417706"/>
                  </a:ext>
                </a:extLst>
              </a:tr>
              <a:tr h="59225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２．先行研究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今回は利用しない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995529"/>
                  </a:ext>
                </a:extLst>
              </a:tr>
              <a:tr h="59225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３．研究方法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文献調査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042039"/>
                  </a:ext>
                </a:extLst>
              </a:tr>
              <a:tr h="59225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４．結果と分析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rgbClr val="0000FF"/>
                          </a:solidFill>
                        </a:rPr>
                        <a:t>事実①③④がわかった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5706818"/>
                  </a:ext>
                </a:extLst>
              </a:tr>
              <a:tr h="102899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５．考察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solidFill>
                            <a:srgbClr val="0000FF"/>
                          </a:solidFill>
                        </a:rPr>
                        <a:t>「結果と分析」および事実⑤から、言葉と脳が関係しているのではないか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03821"/>
                  </a:ext>
                </a:extLst>
              </a:tr>
              <a:tr h="59225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６．結論</a:t>
                      </a:r>
                      <a:endParaRPr kumimoji="1" lang="en-US" altLang="ja-JP" sz="2800" dirty="0">
                        <a:latin typeface="ＭＳ 明朝" panose="02020609040205080304" pitchFamily="17" charset="-128"/>
                        <a:ea typeface="ＭＳ 明朝" panose="02020609040205080304" pitchFamily="17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 smtClean="0"/>
                        <a:t>上記１</a:t>
                      </a:r>
                      <a:r>
                        <a:rPr kumimoji="1" lang="ja-JP" altLang="en-US" sz="2800" dirty="0"/>
                        <a:t>～５をまとめる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468281"/>
                  </a:ext>
                </a:extLst>
              </a:tr>
              <a:tr h="59225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ＭＳ 明朝" panose="02020609040205080304" pitchFamily="17" charset="-128"/>
                          <a:ea typeface="ＭＳ 明朝" panose="02020609040205080304" pitchFamily="17" charset="-128"/>
                        </a:rPr>
                        <a:t>７．参考文献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/>
                        <a:t>事実①～⑤の出典を示す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269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9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/>
              <a:t>結</a:t>
            </a:r>
            <a:r>
              <a:rPr kumimoji="1" lang="ja-JP" altLang="en-US" sz="4800" dirty="0" smtClean="0"/>
              <a:t>論＝全体をまとめる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399" y="1828800"/>
            <a:ext cx="10404513" cy="41148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結論を示し、研究</a:t>
            </a:r>
            <a:r>
              <a:rPr lang="ja-JP" altLang="en-US" sz="4800" dirty="0"/>
              <a:t>全体を</a:t>
            </a:r>
            <a:r>
              <a:rPr lang="ja-JP" altLang="en-US" sz="4800" dirty="0" smtClean="0"/>
              <a:t>まとめる</a:t>
            </a:r>
            <a:endParaRPr lang="en-US" altLang="ja-JP" sz="4800" dirty="0" smtClean="0"/>
          </a:p>
          <a:p>
            <a:r>
              <a:rPr lang="ja-JP" altLang="en-US" sz="4800" dirty="0" smtClean="0"/>
              <a:t>研究</a:t>
            </a:r>
            <a:r>
              <a:rPr lang="ja-JP" altLang="en-US" sz="4800" dirty="0"/>
              <a:t>内容</a:t>
            </a:r>
            <a:r>
              <a:rPr lang="ja-JP" altLang="en-US" sz="4800" dirty="0" smtClean="0"/>
              <a:t>を</a:t>
            </a:r>
            <a:r>
              <a:rPr lang="ja-JP" altLang="en-US" sz="4800" dirty="0"/>
              <a:t>引き継</a:t>
            </a:r>
            <a:r>
              <a:rPr lang="ja-JP" altLang="en-US" sz="4800" dirty="0" smtClean="0"/>
              <a:t>ぐために、課題や限界、今後の展望を示す</a:t>
            </a:r>
            <a:endParaRPr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67866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引用・参考文献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4800" dirty="0" smtClean="0"/>
              <a:t>そのものの</a:t>
            </a:r>
            <a:r>
              <a:rPr lang="ja-JP" altLang="en-US" sz="4800" dirty="0"/>
              <a:t>一部</a:t>
            </a:r>
            <a:r>
              <a:rPr lang="ja-JP" altLang="en-US" sz="4800" dirty="0" smtClean="0"/>
              <a:t>を文中に登場させた（引用）文献の紹介</a:t>
            </a:r>
            <a:endParaRPr lang="en-US" altLang="ja-JP" sz="4800" dirty="0" smtClean="0"/>
          </a:p>
          <a:p>
            <a:r>
              <a:rPr lang="ja-JP" altLang="en-US" sz="4800" dirty="0" smtClean="0"/>
              <a:t>レポートするのに主に勉強に使った（参考）文献の紹介</a:t>
            </a:r>
            <a:endParaRPr lang="en-US" altLang="ja-JP" sz="4800" dirty="0" smtClean="0"/>
          </a:p>
        </p:txBody>
      </p:sp>
    </p:spTree>
    <p:extLst>
      <p:ext uri="{BB962C8B-B14F-4D97-AF65-F5344CB8AC3E}">
        <p14:creationId xmlns:p14="http://schemas.microsoft.com/office/powerpoint/2010/main" val="12787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800" dirty="0" smtClean="0"/>
              <a:t>レポート作成実習２</a:t>
            </a:r>
            <a:endParaRPr kumimoji="1" lang="ja-JP" altLang="en-US" sz="4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5399" y="1828800"/>
            <a:ext cx="10118075" cy="4114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kumimoji="1" lang="ja-JP" altLang="en-US" sz="4400" dirty="0" smtClean="0"/>
              <a:t>「なぜ右利きの人が多いのか」をテーマに</a:t>
            </a:r>
            <a:r>
              <a:rPr lang="ja-JP" altLang="en-US" sz="4400" dirty="0" smtClean="0"/>
              <a:t>レポートを作成する。</a:t>
            </a:r>
            <a:endParaRPr lang="en-US" altLang="ja-JP" sz="4400" dirty="0" smtClean="0"/>
          </a:p>
          <a:p>
            <a:pPr marL="45720" indent="0">
              <a:buNone/>
            </a:pPr>
            <a:r>
              <a:rPr kumimoji="1" lang="ja-JP" altLang="en-US" sz="4400" dirty="0" smtClean="0"/>
              <a:t>・</a:t>
            </a:r>
            <a:r>
              <a:rPr kumimoji="1" lang="en-US" altLang="ja-JP" sz="4400" dirty="0" smtClean="0"/>
              <a:t>Classroom</a:t>
            </a:r>
            <a:r>
              <a:rPr kumimoji="1" lang="ja-JP" altLang="en-US" sz="4400" dirty="0" smtClean="0"/>
              <a:t>で配付の資料を</a:t>
            </a:r>
            <a:r>
              <a:rPr lang="ja-JP" altLang="en-US" sz="4400" dirty="0"/>
              <a:t>使用</a:t>
            </a:r>
            <a:r>
              <a:rPr kumimoji="1" lang="ja-JP" altLang="en-US" sz="4400" dirty="0" smtClean="0"/>
              <a:t>。</a:t>
            </a:r>
            <a:endParaRPr kumimoji="1" lang="en-US" altLang="ja-JP" sz="4400" dirty="0" smtClean="0"/>
          </a:p>
          <a:p>
            <a:pPr marL="45720" indent="0">
              <a:buNone/>
            </a:pPr>
            <a:r>
              <a:rPr lang="ja-JP" altLang="en-US" sz="4400" dirty="0" smtClean="0"/>
              <a:t>・プリントに書いた内容をまとめる。</a:t>
            </a:r>
            <a:endParaRPr kumimoji="1" lang="en-US" altLang="ja-JP" sz="4400" dirty="0" smtClean="0"/>
          </a:p>
          <a:p>
            <a:pPr marL="45720" indent="0">
              <a:buNone/>
            </a:pPr>
            <a:r>
              <a:rPr lang="ja-JP" altLang="en-US" sz="4400" dirty="0" smtClean="0"/>
              <a:t>・時間：</a:t>
            </a:r>
            <a:r>
              <a:rPr lang="en-US" altLang="ja-JP" sz="4400" dirty="0" smtClean="0"/>
              <a:t>20</a:t>
            </a:r>
            <a:r>
              <a:rPr lang="ja-JP" altLang="en-US" sz="4400" dirty="0" smtClean="0"/>
              <a:t>分</a:t>
            </a:r>
            <a:endParaRPr kumimoji="1" lang="en-US" altLang="ja-JP" sz="4400" dirty="0" smtClean="0"/>
          </a:p>
        </p:txBody>
      </p:sp>
    </p:spTree>
    <p:extLst>
      <p:ext uri="{BB962C8B-B14F-4D97-AF65-F5344CB8AC3E}">
        <p14:creationId xmlns:p14="http://schemas.microsoft.com/office/powerpoint/2010/main" val="32651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1.png"/>
          <p:cNvPicPr/>
          <p:nvPr/>
        </p:nvPicPr>
        <p:blipFill rotWithShape="1">
          <a:blip r:embed="rId3"/>
          <a:srcRect l="19940" t="14259" r="19346" b="7200"/>
          <a:stretch/>
        </p:blipFill>
        <p:spPr>
          <a:xfrm>
            <a:off x="1391442" y="142988"/>
            <a:ext cx="9231637" cy="6547059"/>
          </a:xfrm>
          <a:prstGeom prst="rect">
            <a:avLst/>
          </a:prstGeom>
          <a:ln/>
        </p:spPr>
      </p:pic>
      <p:sp>
        <p:nvSpPr>
          <p:cNvPr id="6" name="角丸四角形 5"/>
          <p:cNvSpPr/>
          <p:nvPr/>
        </p:nvSpPr>
        <p:spPr>
          <a:xfrm>
            <a:off x="1685179" y="2296275"/>
            <a:ext cx="3437681" cy="787079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/>
          <p:cNvSpPr/>
          <p:nvPr/>
        </p:nvSpPr>
        <p:spPr>
          <a:xfrm>
            <a:off x="5424314" y="142988"/>
            <a:ext cx="993494" cy="650113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吹き出し 8"/>
          <p:cNvSpPr/>
          <p:nvPr/>
        </p:nvSpPr>
        <p:spPr>
          <a:xfrm>
            <a:off x="5424315" y="1360261"/>
            <a:ext cx="6294698" cy="763929"/>
          </a:xfrm>
          <a:prstGeom prst="wedgeRoundRectCallout">
            <a:avLst>
              <a:gd name="adj1" fmla="val -42706"/>
              <a:gd name="adj2" fmla="val -107197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err="1" smtClean="0">
                <a:latin typeface="+mn-ea"/>
              </a:rPr>
              <a:t>LCⅠ</a:t>
            </a:r>
            <a:r>
              <a:rPr kumimoji="1" lang="ja-JP" altLang="en-US" sz="2400" dirty="0" smtClean="0">
                <a:latin typeface="+mn-ea"/>
              </a:rPr>
              <a:t>の</a:t>
            </a:r>
            <a:r>
              <a:rPr kumimoji="1" lang="en-US" altLang="ja-JP" sz="2400" dirty="0" smtClean="0">
                <a:latin typeface="+mn-ea"/>
              </a:rPr>
              <a:t>Classroom</a:t>
            </a:r>
            <a:r>
              <a:rPr kumimoji="1" lang="ja-JP" altLang="en-US" sz="2400" dirty="0" smtClean="0">
                <a:latin typeface="+mn-ea"/>
              </a:rPr>
              <a:t>から「授業」を選択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412161" y="3261225"/>
            <a:ext cx="5100576" cy="763929"/>
          </a:xfrm>
          <a:prstGeom prst="wedgeRoundRectCallout">
            <a:avLst>
              <a:gd name="adj1" fmla="val -37925"/>
              <a:gd name="adj2" fmla="val -101136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+mn-ea"/>
              </a:rPr>
              <a:t>「レポート作成実習２」を選択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986633" y="4764399"/>
            <a:ext cx="3966298" cy="787079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吹き出し 12"/>
          <p:cNvSpPr/>
          <p:nvPr/>
        </p:nvSpPr>
        <p:spPr>
          <a:xfrm>
            <a:off x="5717403" y="5356833"/>
            <a:ext cx="5100576" cy="933890"/>
          </a:xfrm>
          <a:prstGeom prst="wedgeRoundRectCallout">
            <a:avLst>
              <a:gd name="adj1" fmla="val -48169"/>
              <a:gd name="adj2" fmla="val -79151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latin typeface="+mn-ea"/>
              </a:rPr>
              <a:t>自分の名前が</a:t>
            </a:r>
            <a:r>
              <a:rPr kumimoji="1" lang="ja-JP" altLang="en-US" sz="2400" dirty="0" smtClean="0">
                <a:latin typeface="+mn-ea"/>
              </a:rPr>
              <a:t>入った</a:t>
            </a:r>
            <a:r>
              <a:rPr kumimoji="1" lang="en-US" altLang="ja-JP" sz="2400" dirty="0" smtClean="0">
                <a:latin typeface="+mn-ea"/>
              </a:rPr>
              <a:t>Google</a:t>
            </a:r>
            <a:r>
              <a:rPr kumimoji="1" lang="ja-JP" altLang="en-US" sz="2400" dirty="0" smtClean="0">
                <a:latin typeface="+mn-ea"/>
              </a:rPr>
              <a:t>ドキュメントを選択</a:t>
            </a:r>
            <a:endParaRPr kumimoji="1"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343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2.png"/>
          <p:cNvPicPr/>
          <p:nvPr/>
        </p:nvPicPr>
        <p:blipFill rotWithShape="1">
          <a:blip r:embed="rId3"/>
          <a:srcRect t="13714" b="6479"/>
          <a:stretch/>
        </p:blipFill>
        <p:spPr>
          <a:xfrm>
            <a:off x="317241" y="409916"/>
            <a:ext cx="11402008" cy="5878917"/>
          </a:xfrm>
          <a:prstGeom prst="rect">
            <a:avLst/>
          </a:prstGeom>
          <a:ln/>
        </p:spPr>
      </p:pic>
      <p:sp>
        <p:nvSpPr>
          <p:cNvPr id="6" name="角丸四角形 5"/>
          <p:cNvSpPr/>
          <p:nvPr/>
        </p:nvSpPr>
        <p:spPr>
          <a:xfrm>
            <a:off x="9386596" y="409916"/>
            <a:ext cx="942746" cy="616451"/>
          </a:xfrm>
          <a:prstGeom prst="roundRect">
            <a:avLst/>
          </a:prstGeom>
          <a:noFill/>
          <a:ln w="127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6240961" y="1734863"/>
            <a:ext cx="4451921" cy="971015"/>
          </a:xfrm>
          <a:prstGeom prst="wedgeRoundRectCallout">
            <a:avLst>
              <a:gd name="adj1" fmla="val 28912"/>
              <a:gd name="adj2" fmla="val -127127"/>
              <a:gd name="adj3" fmla="val 16667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+mn-ea"/>
              </a:rPr>
              <a:t>レポートを書けたら「提出」ボタンをクリック</a:t>
            </a:r>
            <a:endParaRPr kumimoji="1"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163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f388ab9c-b34c-486a-a9f1-06d5bf27dd25"/>
</p:tagLst>
</file>

<file path=ppt/theme/theme1.xml><?xml version="1.0" encoding="utf-8"?>
<a:theme xmlns:a="http://schemas.openxmlformats.org/drawingml/2006/main" name="TF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268_TF03031023.potx" id="{349FBB9C-520F-425D-8B79-DE62707BF242}" vid="{025E0076-390D-4DC3-B829-0D13E256E7FE}"/>
    </a:ext>
  </a:extLst>
</a:theme>
</file>

<file path=ppt/theme/theme2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D5CBE8616B9BE4892A14A66220CA59A" ma:contentTypeVersion="14" ma:contentTypeDescription="新しいドキュメントを作成します。" ma:contentTypeScope="" ma:versionID="d4adb2e4b261233eca216aa9f0e6ca90">
  <xsd:schema xmlns:xsd="http://www.w3.org/2001/XMLSchema" xmlns:xs="http://www.w3.org/2001/XMLSchema" xmlns:p="http://schemas.microsoft.com/office/2006/metadata/properties" xmlns:ns2="17474dc8-6cde-450f-8a57-e9ddb98dd45e" xmlns:ns3="92c85782-91b6-4975-a634-e8e07eaefb77" targetNamespace="http://schemas.microsoft.com/office/2006/metadata/properties" ma:root="true" ma:fieldsID="750824485cb19f9c5f1813e978ce26c1" ns2:_="" ns3:_="">
    <xsd:import namespace="17474dc8-6cde-450f-8a57-e9ddb98dd45e"/>
    <xsd:import namespace="92c85782-91b6-4975-a634-e8e07eaefb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474dc8-6cde-450f-8a57-e9ddb98dd4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画像タグ" ma:readOnly="false" ma:fieldId="{5cf76f15-5ced-4ddc-b409-7134ff3c332f}" ma:taxonomyMulti="true" ma:sspId="5efb9172-ed01-4b15-a485-c06beb5524f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  <xsd:element name="_Flow_SignoffStatus" ma:index="21" nillable="true" ma:displayName="承認の状態" ma:internalName="_x0024_Resources_x003a_core_x002c_Signoff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c85782-91b6-4975-a634-e8e07eaefb77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e2d2a6c-83bc-4418-934a-1370e02fb35a}" ma:internalName="TaxCatchAll" ma:showField="CatchAllData" ma:web="92c85782-91b6-4975-a634-e8e07eaefb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7474dc8-6cde-450f-8a57-e9ddb98dd45e">
      <Terms xmlns="http://schemas.microsoft.com/office/infopath/2007/PartnerControls"/>
    </lcf76f155ced4ddcb4097134ff3c332f>
    <TaxCatchAll xmlns="92c85782-91b6-4975-a634-e8e07eaefb77" xsi:nil="true"/>
    <_Flow_SignoffStatus xmlns="17474dc8-6cde-450f-8a57-e9ddb98dd45e" xsi:nil="true"/>
  </documentManagement>
</p:properties>
</file>

<file path=customXml/itemProps1.xml><?xml version="1.0" encoding="utf-8"?>
<ds:datastoreItem xmlns:ds="http://schemas.openxmlformats.org/officeDocument/2006/customXml" ds:itemID="{DE1FC9E7-9C56-49D8-86A8-D2B7D9173377}"/>
</file>

<file path=customXml/itemProps2.xml><?xml version="1.0" encoding="utf-8"?>
<ds:datastoreItem xmlns:ds="http://schemas.openxmlformats.org/officeDocument/2006/customXml" ds:itemID="{3032B374-5D05-453E-A523-2D7280C7DBDD}"/>
</file>

<file path=customXml/itemProps3.xml><?xml version="1.0" encoding="utf-8"?>
<ds:datastoreItem xmlns:ds="http://schemas.openxmlformats.org/officeDocument/2006/customXml" ds:itemID="{85616506-718B-4D0C-98E5-3B04876009FD}"/>
</file>

<file path=docProps/app.xml><?xml version="1.0" encoding="utf-8"?>
<Properties xmlns="http://schemas.openxmlformats.org/officeDocument/2006/extended-properties" xmlns:vt="http://schemas.openxmlformats.org/officeDocument/2006/docPropsVTypes">
  <Template>TF03031023</Template>
  <TotalTime>1579</TotalTime>
  <Words>1646</Words>
  <Application>Microsoft Office PowerPoint</Application>
  <PresentationFormat>ワイド画面</PresentationFormat>
  <Paragraphs>243</Paragraphs>
  <Slides>26</Slides>
  <Notes>21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4" baseType="lpstr">
      <vt:lpstr>ＭＳ ゴシック</vt:lpstr>
      <vt:lpstr>ＭＳ 明朝</vt:lpstr>
      <vt:lpstr>Arial</vt:lpstr>
      <vt:lpstr>Cambria</vt:lpstr>
      <vt:lpstr>Century</vt:lpstr>
      <vt:lpstr>Times New Roman</vt:lpstr>
      <vt:lpstr>Wingdings</vt:lpstr>
      <vt:lpstr>TF03031023</vt:lpstr>
      <vt:lpstr>レポート作成技術３</vt:lpstr>
      <vt:lpstr>本日の課題</vt:lpstr>
      <vt:lpstr>本日の内容</vt:lpstr>
      <vt:lpstr>構成を練る</vt:lpstr>
      <vt:lpstr>結論＝全体をまとめる</vt:lpstr>
      <vt:lpstr>引用・参考文献</vt:lpstr>
      <vt:lpstr>レポート作成実習２</vt:lpstr>
      <vt:lpstr>PowerPoint プレゼンテーション</vt:lpstr>
      <vt:lpstr>PowerPoint プレゼンテーション</vt:lpstr>
      <vt:lpstr>校閲する</vt:lpstr>
      <vt:lpstr>校閲：動詞の時制を統一する</vt:lpstr>
      <vt:lpstr>書き言葉</vt:lpstr>
      <vt:lpstr>名詞も「書き言葉」を使用する</vt:lpstr>
      <vt:lpstr>夏の創造探究事業小論文について</vt:lpstr>
      <vt:lpstr>夏の創造探究事業小論文について</vt:lpstr>
      <vt:lpstr>PowerPoint プレゼンテーション</vt:lpstr>
      <vt:lpstr>夏の創造探究事業小論文について</vt:lpstr>
      <vt:lpstr>PowerPoint プレゼンテーション</vt:lpstr>
      <vt:lpstr>夏の創造探究事業小論文について</vt:lpstr>
      <vt:lpstr>PowerPoint プレゼンテーション</vt:lpstr>
      <vt:lpstr>「ＲＱ」と「研究テーマ」との区別</vt:lpstr>
      <vt:lpstr>「研究テーマ」を決定する上での注意事項</vt:lpstr>
      <vt:lpstr>「研究活動」上の注意事項</vt:lpstr>
      <vt:lpstr>小論文の提出について</vt:lpstr>
      <vt:lpstr>本日の課題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レポート作成技術２</dc:title>
  <dc:creator>T-YamaguchiYu</dc:creator>
  <cp:lastModifiedBy>T-MaegawaH</cp:lastModifiedBy>
  <cp:revision>149</cp:revision>
  <cp:lastPrinted>2020-06-15T05:23:00Z</cp:lastPrinted>
  <dcterms:created xsi:type="dcterms:W3CDTF">2019-04-16T06:10:39Z</dcterms:created>
  <dcterms:modified xsi:type="dcterms:W3CDTF">2024-06-27T06:46:12Z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0x0101005D5CBE8616B9BE4892A14A66220CA59A</vt:lpwstr>
  </property>
  <property fmtid="{D5CDD505-2E9C-101B-9397-08002B2CF9AE}" pid="3" name="Order">
    <vt:r8>22250000</vt:r8>
  </property>
</Properties>
</file>