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56" r:id="rId2"/>
    <p:sldId id="261" r:id="rId3"/>
    <p:sldId id="257" r:id="rId4"/>
    <p:sldId id="269" r:id="rId5"/>
    <p:sldId id="267" r:id="rId6"/>
    <p:sldId id="279" r:id="rId7"/>
    <p:sldId id="270" r:id="rId8"/>
    <p:sldId id="280" r:id="rId9"/>
    <p:sldId id="271" r:id="rId10"/>
    <p:sldId id="260" r:id="rId11"/>
    <p:sldId id="272" r:id="rId12"/>
    <p:sldId id="276" r:id="rId13"/>
    <p:sldId id="285" r:id="rId14"/>
    <p:sldId id="328" r:id="rId15"/>
    <p:sldId id="329" r:id="rId16"/>
    <p:sldId id="330" r:id="rId17"/>
    <p:sldId id="331" r:id="rId18"/>
    <p:sldId id="332" r:id="rId19"/>
    <p:sldId id="333" r:id="rId20"/>
    <p:sldId id="334" r:id="rId21"/>
    <p:sldId id="335" r:id="rId22"/>
    <p:sldId id="337" r:id="rId23"/>
    <p:sldId id="336" r:id="rId24"/>
    <p:sldId id="266" r:id="rId25"/>
    <p:sldId id="323" r:id="rId26"/>
    <p:sldId id="324" r:id="rId27"/>
    <p:sldId id="325" r:id="rId28"/>
    <p:sldId id="326" r:id="rId29"/>
    <p:sldId id="327" r:id="rId30"/>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472C4"/>
    <a:srgbClr val="FFC000"/>
    <a:srgbClr val="E6E6E6"/>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411" autoAdjust="0"/>
  </p:normalViewPr>
  <p:slideViewPr>
    <p:cSldViewPr snapToGrid="0">
      <p:cViewPr varScale="1">
        <p:scale>
          <a:sx n="46" d="100"/>
          <a:sy n="46" d="100"/>
        </p:scale>
        <p:origin x="1656" y="36"/>
      </p:cViewPr>
      <p:guideLst/>
    </p:cSldViewPr>
  </p:slideViewPr>
  <p:notesTextViewPr>
    <p:cViewPr>
      <p:scale>
        <a:sx n="125" d="100"/>
        <a:sy n="125" d="100"/>
      </p:scale>
      <p:origin x="0" y="0"/>
    </p:cViewPr>
  </p:notesTextViewPr>
  <p:notesViewPr>
    <p:cSldViewPr snapToGrid="0">
      <p:cViewPr varScale="1">
        <p:scale>
          <a:sx n="88" d="100"/>
          <a:sy n="88"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E7A26C2-F68E-4BE8-A4E2-46F196C7A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A8E694D6-2F93-4526-8B2C-69B8092BA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04F90A-3F69-46EC-AD4F-491680F4FE29}" type="datetimeFigureOut">
              <a:rPr kumimoji="1" lang="ja-JP" altLang="en-US" smtClean="0">
                <a:latin typeface="Meiryo UI" panose="020B0604030504040204" pitchFamily="50" charset="-128"/>
                <a:ea typeface="Meiryo UI" panose="020B0604030504040204" pitchFamily="50" charset="-128"/>
              </a:rPr>
              <a:t>2024/12/23</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74E275E-16B2-48CE-9744-9E7AC58E75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2A8662B-DCFE-452A-8868-1302375A4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FDBF6-3154-4D47-8B1C-B5E58FC33D42}"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4654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795F498-5A0A-478E-8767-50D4A6338505}" type="datetime1">
              <a:rPr kumimoji="1" lang="ja-JP" altLang="en-US" smtClean="0"/>
              <a:pPr/>
              <a:t>2024/12/23</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noProof="0" dirty="0"/>
              <a:t>マスター テキストのスタイルを編集する</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11619234-17E1-4951-9258-0E8290289C85}"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2198164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事前に、</a:t>
            </a:r>
            <a:r>
              <a:rPr kumimoji="1" lang="en-US" altLang="ja-JP" dirty="0"/>
              <a:t>Classroom</a:t>
            </a:r>
            <a:r>
              <a:rPr kumimoji="1" lang="ja-JP" altLang="en-US" dirty="0"/>
              <a:t>で課題研究基礎論文フォーマットを配付しておいてください。</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a:t>
            </a:fld>
            <a:endParaRPr kumimoji="1" lang="ja-JP" altLang="en-US"/>
          </a:p>
        </p:txBody>
      </p:sp>
    </p:spTree>
    <p:extLst>
      <p:ext uri="{BB962C8B-B14F-4D97-AF65-F5344CB8AC3E}">
        <p14:creationId xmlns:p14="http://schemas.microsoft.com/office/powerpoint/2010/main" val="335480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Classroom</a:t>
            </a:r>
            <a:r>
              <a:rPr kumimoji="1" lang="ja-JP" altLang="en-US" dirty="0"/>
              <a:t>で配布した課題研究基礎論文フォーマットを開けてください。</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10</a:t>
            </a:fld>
            <a:endParaRPr kumimoji="1" lang="ja-JP" altLang="en-US"/>
          </a:p>
        </p:txBody>
      </p:sp>
    </p:spTree>
    <p:extLst>
      <p:ext uri="{BB962C8B-B14F-4D97-AF65-F5344CB8AC3E}">
        <p14:creationId xmlns:p14="http://schemas.microsoft.com/office/powerpoint/2010/main" val="111118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先ほど説明した内容がすでに入力されています。</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11</a:t>
            </a:fld>
            <a:endParaRPr kumimoji="1" lang="ja-JP" altLang="en-US" noProof="0"/>
          </a:p>
        </p:txBody>
      </p:sp>
    </p:spTree>
    <p:extLst>
      <p:ext uri="{BB962C8B-B14F-4D97-AF65-F5344CB8AC3E}">
        <p14:creationId xmlns:p14="http://schemas.microsoft.com/office/powerpoint/2010/main" val="885111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表示タブ→「概要を表示」をクリック </a:t>
            </a:r>
            <a:r>
              <a:rPr kumimoji="1" lang="en-US" altLang="ja-JP" dirty="0"/>
              <a:t>or </a:t>
            </a:r>
            <a:r>
              <a:rPr kumimoji="1" lang="ja-JP" altLang="en-US" dirty="0"/>
              <a:t>左上のボタンをクリックし、概要を表示します。</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12</a:t>
            </a:fld>
            <a:endParaRPr kumimoji="1" lang="ja-JP" altLang="en-US" noProof="0"/>
          </a:p>
        </p:txBody>
      </p:sp>
    </p:spTree>
    <p:extLst>
      <p:ext uri="{BB962C8B-B14F-4D97-AF65-F5344CB8AC3E}">
        <p14:creationId xmlns:p14="http://schemas.microsoft.com/office/powerpoint/2010/main" val="454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概要が表示されました。</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13</a:t>
            </a:fld>
            <a:endParaRPr kumimoji="1" lang="ja-JP" altLang="en-US" noProof="0"/>
          </a:p>
        </p:txBody>
      </p:sp>
    </p:spTree>
    <p:extLst>
      <p:ext uri="{BB962C8B-B14F-4D97-AF65-F5344CB8AC3E}">
        <p14:creationId xmlns:p14="http://schemas.microsoft.com/office/powerpoint/2010/main" val="338617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概要を追加する練習をします。</a:t>
            </a:r>
            <a:endParaRPr kumimoji="1" lang="en-US" altLang="ja-JP" dirty="0"/>
          </a:p>
          <a:p>
            <a:r>
              <a:rPr kumimoji="1" lang="ja-JP" altLang="en-US" dirty="0"/>
              <a:t>「研究方法」のところが概要を未設定の状態なので、他の項目のように設定します。</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14</a:t>
            </a:fld>
            <a:endParaRPr kumimoji="1" lang="ja-JP" altLang="en-US" noProof="0"/>
          </a:p>
        </p:txBody>
      </p:sp>
    </p:spTree>
    <p:extLst>
      <p:ext uri="{BB962C8B-B14F-4D97-AF65-F5344CB8AC3E}">
        <p14:creationId xmlns:p14="http://schemas.microsoft.com/office/powerpoint/2010/main" val="12607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見出しにしたい部分、今回は「研究方法」を選択する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15</a:t>
            </a:fld>
            <a:endParaRPr kumimoji="1" lang="ja-JP" altLang="en-US" noProof="0"/>
          </a:p>
        </p:txBody>
      </p:sp>
    </p:spTree>
    <p:extLst>
      <p:ext uri="{BB962C8B-B14F-4D97-AF65-F5344CB8AC3E}">
        <p14:creationId xmlns:p14="http://schemas.microsoft.com/office/powerpoint/2010/main" val="197144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上のメニューから「見出し１」を適用する。</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16</a:t>
            </a:fld>
            <a:endParaRPr kumimoji="1" lang="ja-JP" altLang="en-US" noProof="0"/>
          </a:p>
        </p:txBody>
      </p:sp>
    </p:spTree>
    <p:extLst>
      <p:ext uri="{BB962C8B-B14F-4D97-AF65-F5344CB8AC3E}">
        <p14:creationId xmlns:p14="http://schemas.microsoft.com/office/powerpoint/2010/main" val="5257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「研究方法」大きなフォントになり、左の概要欄に表示されるようになりました。</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17</a:t>
            </a:fld>
            <a:endParaRPr kumimoji="1" lang="ja-JP" altLang="en-US" noProof="0"/>
          </a:p>
        </p:txBody>
      </p:sp>
    </p:spTree>
    <p:extLst>
      <p:ext uri="{BB962C8B-B14F-4D97-AF65-F5344CB8AC3E}">
        <p14:creationId xmlns:p14="http://schemas.microsoft.com/office/powerpoint/2010/main" val="305320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次に、「研究方法」の前に項目番号を付けます。</a:t>
            </a:r>
            <a:endParaRPr kumimoji="1" lang="en-US" altLang="ja-JP" dirty="0"/>
          </a:p>
          <a:p>
            <a:r>
              <a:rPr kumimoji="1" lang="ja-JP" altLang="en-US" dirty="0"/>
              <a:t>メニュー右上あたりの「番号付きリスト」から適当なものを選びます。</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18</a:t>
            </a:fld>
            <a:endParaRPr kumimoji="1" lang="ja-JP" altLang="en-US" noProof="0"/>
          </a:p>
        </p:txBody>
      </p:sp>
    </p:spTree>
    <p:extLst>
      <p:ext uri="{BB962C8B-B14F-4D97-AF65-F5344CB8AC3E}">
        <p14:creationId xmlns:p14="http://schemas.microsoft.com/office/powerpoint/2010/main" val="340667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そのままだと番号が新たに「１」からつけられるので、「１」をクリックして「表示形式」→「箇条書きと番号付きリスト」→「リストのオプション」→「前の番号付けを継続」をクリック</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19</a:t>
            </a:fld>
            <a:endParaRPr kumimoji="1" lang="ja-JP" altLang="en-US" noProof="0"/>
          </a:p>
        </p:txBody>
      </p:sp>
    </p:spTree>
    <p:extLst>
      <p:ext uri="{BB962C8B-B14F-4D97-AF65-F5344CB8AC3E}">
        <p14:creationId xmlns:p14="http://schemas.microsoft.com/office/powerpoint/2010/main" val="33445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論文を書く場合、日記や作文のように、思いついた順や時系列でいきなり書きだすことはしません。</a:t>
            </a:r>
            <a:endParaRPr kumimoji="1" lang="en-US" altLang="ja-JP" dirty="0"/>
          </a:p>
          <a:p>
            <a:r>
              <a:rPr kumimoji="1" lang="ja-JP" altLang="en-US" dirty="0"/>
              <a:t>また、原稿用紙に手書きで書く場合と違い、</a:t>
            </a:r>
            <a:r>
              <a:rPr kumimoji="1" lang="en-US" altLang="ja-JP" dirty="0"/>
              <a:t>word</a:t>
            </a:r>
            <a:r>
              <a:rPr kumimoji="1" lang="ja-JP" altLang="en-US" dirty="0"/>
              <a:t>を使って書くので、できるだけ無駄を省いて執筆できるようにします。</a:t>
            </a:r>
            <a:endParaRPr kumimoji="1" lang="en-US" altLang="ja-JP" dirty="0"/>
          </a:p>
          <a:p>
            <a:r>
              <a:rPr kumimoji="1" lang="en-US" altLang="ja-JP" dirty="0"/>
              <a:t>『Word</a:t>
            </a:r>
            <a:r>
              <a:rPr kumimoji="1" lang="ja-JP" altLang="en-US" dirty="0"/>
              <a:t>を使って論文を書く</a:t>
            </a:r>
            <a:r>
              <a:rPr kumimoji="1" lang="en-US" altLang="ja-JP" dirty="0"/>
              <a:t>』</a:t>
            </a:r>
            <a:r>
              <a:rPr kumimoji="1" lang="ja-JP" altLang="en-US" dirty="0"/>
              <a:t>ことに特化した形で話を進めます。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a:t>
            </a:fld>
            <a:endParaRPr kumimoji="1" lang="ja-JP" altLang="en-US"/>
          </a:p>
        </p:txBody>
      </p:sp>
    </p:spTree>
    <p:extLst>
      <p:ext uri="{BB962C8B-B14F-4D97-AF65-F5344CB8AC3E}">
        <p14:creationId xmlns:p14="http://schemas.microsoft.com/office/powerpoint/2010/main" val="223130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小項目の「研究方法」の前でも同じようにすると、「４．研究方法」となります。</a:t>
            </a:r>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20</a:t>
            </a:fld>
            <a:endParaRPr kumimoji="1" lang="ja-JP" altLang="en-US" noProof="0"/>
          </a:p>
        </p:txBody>
      </p:sp>
    </p:spTree>
    <p:extLst>
      <p:ext uri="{BB962C8B-B14F-4D97-AF65-F5344CB8AC3E}">
        <p14:creationId xmlns:p14="http://schemas.microsoft.com/office/powerpoint/2010/main" val="424240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「４．研究方法」の前でインデントボタンを押すと、「</a:t>
            </a:r>
            <a:r>
              <a:rPr kumimoji="1" lang="en-US" altLang="ja-JP" dirty="0"/>
              <a:t>3.1</a:t>
            </a:r>
            <a:r>
              <a:rPr kumimoji="1" lang="ja-JP" altLang="en-US" dirty="0" err="1"/>
              <a:t>．</a:t>
            </a:r>
            <a:r>
              <a:rPr kumimoji="1" lang="ja-JP" altLang="en-US" dirty="0"/>
              <a:t>研究方法」となり、大きな章に付属した小項目の表示になります。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21</a:t>
            </a:fld>
            <a:endParaRPr kumimoji="1" lang="ja-JP" altLang="en-US" noProof="0"/>
          </a:p>
        </p:txBody>
      </p:sp>
    </p:spTree>
    <p:extLst>
      <p:ext uri="{BB962C8B-B14F-4D97-AF65-F5344CB8AC3E}">
        <p14:creationId xmlns:p14="http://schemas.microsoft.com/office/powerpoint/2010/main" val="253748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あとは、番号付きリストにする作業を繰り返すと、他の項目も同じようにでき、完成します。</a:t>
            </a:r>
            <a:endParaRPr kumimoji="1" lang="en-US" altLang="ja-JP" dirty="0"/>
          </a:p>
          <a:p>
            <a:r>
              <a:rPr kumimoji="1" lang="ja-JP" altLang="en-US" dirty="0"/>
              <a:t>フォーマットはあくまで例文なので、自分が論文で報告しておくべきことがあれば、改行し、内容を入力させる。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22</a:t>
            </a:fld>
            <a:endParaRPr kumimoji="1" lang="ja-JP" altLang="en-US" noProof="0"/>
          </a:p>
        </p:txBody>
      </p:sp>
    </p:spTree>
    <p:extLst>
      <p:ext uri="{BB962C8B-B14F-4D97-AF65-F5344CB8AC3E}">
        <p14:creationId xmlns:p14="http://schemas.microsoft.com/office/powerpoint/2010/main" val="41729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左上のタイトルをクリックして、名前を変更します。</a:t>
            </a:r>
            <a:endParaRPr kumimoji="1" lang="en-US" altLang="ja-JP" dirty="0"/>
          </a:p>
          <a:p>
            <a:r>
              <a:rPr kumimoji="1" lang="ja-JP" altLang="en-US" dirty="0"/>
              <a:t>組＋番号＋名前＋「論文」として保存します。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1619234-17E1-4951-9258-0E8290289C85}" type="slidenum">
              <a:rPr kumimoji="1" lang="en-US" altLang="ja-JP" noProof="0" smtClean="0"/>
              <a:pPr/>
              <a:t>23</a:t>
            </a:fld>
            <a:endParaRPr kumimoji="1" lang="ja-JP" altLang="en-US" noProof="0"/>
          </a:p>
        </p:txBody>
      </p:sp>
    </p:spTree>
    <p:extLst>
      <p:ext uri="{BB962C8B-B14F-4D97-AF65-F5344CB8AC3E}">
        <p14:creationId xmlns:p14="http://schemas.microsoft.com/office/powerpoint/2010/main" val="135351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もし時間が余れば次のスライドへ</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19234-17E1-4951-9258-0E8290289C85}" type="slidenum">
              <a:rPr kumimoji="1"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41024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25</a:t>
            </a:fld>
            <a:endParaRPr kumimoji="1" lang="ja-JP" altLang="en-US"/>
          </a:p>
        </p:txBody>
      </p:sp>
    </p:spTree>
    <p:extLst>
      <p:ext uri="{BB962C8B-B14F-4D97-AF65-F5344CB8AC3E}">
        <p14:creationId xmlns:p14="http://schemas.microsoft.com/office/powerpoint/2010/main" val="3412785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26</a:t>
            </a:fld>
            <a:endParaRPr kumimoji="1" lang="ja-JP" altLang="en-US"/>
          </a:p>
        </p:txBody>
      </p:sp>
    </p:spTree>
    <p:extLst>
      <p:ext uri="{BB962C8B-B14F-4D97-AF65-F5344CB8AC3E}">
        <p14:creationId xmlns:p14="http://schemas.microsoft.com/office/powerpoint/2010/main" val="4270718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小説はだれか特定の人物の視点で書かれます。また、文の長さや場面転換で段落が構成されます。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27</a:t>
            </a:fld>
            <a:endParaRPr kumimoji="1" lang="ja-JP" altLang="en-US"/>
          </a:p>
        </p:txBody>
      </p:sp>
    </p:spTree>
    <p:extLst>
      <p:ext uri="{BB962C8B-B14F-4D97-AF65-F5344CB8AC3E}">
        <p14:creationId xmlns:p14="http://schemas.microsoft.com/office/powerpoint/2010/main" val="157855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一方、論文は一般論として書かれます。また、前期に学んだパラグラフライティングで書かれるので、内容で段落分け（パラグラフ）をこうせいします。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28</a:t>
            </a:fld>
            <a:endParaRPr kumimoji="1" lang="ja-JP" altLang="en-US"/>
          </a:p>
        </p:txBody>
      </p:sp>
    </p:spTree>
    <p:extLst>
      <p:ext uri="{BB962C8B-B14F-4D97-AF65-F5344CB8AC3E}">
        <p14:creationId xmlns:p14="http://schemas.microsoft.com/office/powerpoint/2010/main" val="85445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復習しておきます。</a:t>
            </a:r>
            <a:endParaRPr kumimoji="1" lang="en-US" altLang="ja-JP" dirty="0"/>
          </a:p>
          <a:p>
            <a:r>
              <a:rPr kumimoji="1" lang="ja-JP" altLang="en-US" dirty="0"/>
              <a:t>パラブラフの構成は、主題文をはじめに書き、支持文を複数後ろに配置します。例では</a:t>
            </a:r>
            <a:r>
              <a:rPr kumimoji="1" lang="en-US" altLang="ja-JP" dirty="0"/>
              <a:t>2</a:t>
            </a:r>
            <a:r>
              <a:rPr kumimoji="1" lang="ja-JP" altLang="en-US" dirty="0"/>
              <a:t>つですが、結論文までを含めて、</a:t>
            </a:r>
            <a:r>
              <a:rPr kumimoji="1" lang="en-US" altLang="ja-JP" dirty="0"/>
              <a:t>1</a:t>
            </a:r>
            <a:r>
              <a:rPr kumimoji="1" lang="ja-JP" altLang="en-US" dirty="0"/>
              <a:t>パラグラフの総字数が</a:t>
            </a:r>
            <a:r>
              <a:rPr kumimoji="1" lang="en-US" altLang="ja-JP" dirty="0"/>
              <a:t>400</a:t>
            </a:r>
            <a:r>
              <a:rPr kumimoji="1" lang="ja-JP" altLang="en-US" dirty="0"/>
              <a:t>字程度です。</a:t>
            </a:r>
            <a:endParaRPr kumimoji="1" lang="en-US" altLang="ja-JP" dirty="0"/>
          </a:p>
          <a:p>
            <a:r>
              <a:rPr kumimoji="1" lang="ja-JP" altLang="en-US" dirty="0"/>
              <a:t>主題文をつなげると、論文の全体像（要約）になるように配置します。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29</a:t>
            </a:fld>
            <a:endParaRPr kumimoji="1" lang="ja-JP" altLang="en-US"/>
          </a:p>
        </p:txBody>
      </p:sp>
    </p:spTree>
    <p:extLst>
      <p:ext uri="{BB962C8B-B14F-4D97-AF65-F5344CB8AC3E}">
        <p14:creationId xmlns:p14="http://schemas.microsoft.com/office/powerpoint/2010/main" val="1729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3</a:t>
            </a:fld>
            <a:endParaRPr kumimoji="1" lang="ja-JP" altLang="en-US"/>
          </a:p>
        </p:txBody>
      </p:sp>
    </p:spTree>
    <p:extLst>
      <p:ext uri="{BB962C8B-B14F-4D97-AF65-F5344CB8AC3E}">
        <p14:creationId xmlns:p14="http://schemas.microsoft.com/office/powerpoint/2010/main" val="196761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論文の最小構成は、序論・本論・結論です。</a:t>
            </a:r>
            <a:endParaRPr kumimoji="1" lang="en-US" altLang="ja-JP" dirty="0"/>
          </a:p>
          <a:p>
            <a:r>
              <a:rPr kumimoji="1" lang="ja-JP" altLang="en-US" dirty="0"/>
              <a:t>序論では問いを立てる、本論では問いに対する答えを示す、結論ではまとめる、という流れがあります。</a:t>
            </a:r>
            <a:endParaRPr kumimoji="1" lang="en-US" altLang="ja-JP" dirty="0"/>
          </a:p>
          <a:p>
            <a:r>
              <a:rPr kumimoji="1" lang="ja-JP" altLang="en-US" dirty="0"/>
              <a:t>大学の卒業論文や研究所の出す論文は、さらに多くの構成要素があります。</a:t>
            </a:r>
            <a:endParaRPr kumimoji="1" lang="en-US" altLang="ja-JP" dirty="0"/>
          </a:p>
          <a:p>
            <a:r>
              <a:rPr kumimoji="1" lang="ja-JP" altLang="en-US" dirty="0"/>
              <a:t>授業では、右の構成で進めます。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4</a:t>
            </a:fld>
            <a:endParaRPr kumimoji="1" lang="ja-JP" altLang="en-US"/>
          </a:p>
        </p:txBody>
      </p:sp>
    </p:spTree>
    <p:extLst>
      <p:ext uri="{BB962C8B-B14F-4D97-AF65-F5344CB8AC3E}">
        <p14:creationId xmlns:p14="http://schemas.microsoft.com/office/powerpoint/2010/main" val="184357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各章で書くべきことと探究ノートをリンクさせると次のようになります。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5</a:t>
            </a:fld>
            <a:endParaRPr kumimoji="1" lang="ja-JP" altLang="en-US"/>
          </a:p>
        </p:txBody>
      </p:sp>
    </p:spTree>
    <p:extLst>
      <p:ext uri="{BB962C8B-B14F-4D97-AF65-F5344CB8AC3E}">
        <p14:creationId xmlns:p14="http://schemas.microsoft.com/office/powerpoint/2010/main" val="33994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6</a:t>
            </a:fld>
            <a:endParaRPr kumimoji="1" lang="ja-JP" altLang="en-US"/>
          </a:p>
        </p:txBody>
      </p:sp>
    </p:spTree>
    <p:extLst>
      <p:ext uri="{BB962C8B-B14F-4D97-AF65-F5344CB8AC3E}">
        <p14:creationId xmlns:p14="http://schemas.microsoft.com/office/powerpoint/2010/main" val="12176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探究ノート</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7</a:t>
            </a:fld>
            <a:endParaRPr kumimoji="1" lang="ja-JP" altLang="en-US"/>
          </a:p>
        </p:txBody>
      </p:sp>
    </p:spTree>
    <p:extLst>
      <p:ext uri="{BB962C8B-B14F-4D97-AF65-F5344CB8AC3E}">
        <p14:creationId xmlns:p14="http://schemas.microsoft.com/office/powerpoint/2010/main" val="273388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探究ノート</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8</a:t>
            </a:fld>
            <a:endParaRPr kumimoji="1" lang="ja-JP" altLang="en-US"/>
          </a:p>
        </p:txBody>
      </p:sp>
    </p:spTree>
    <p:extLst>
      <p:ext uri="{BB962C8B-B14F-4D97-AF65-F5344CB8AC3E}">
        <p14:creationId xmlns:p14="http://schemas.microsoft.com/office/powerpoint/2010/main" val="28985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探究ノート</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9</a:t>
            </a:fld>
            <a:endParaRPr kumimoji="1" lang="ja-JP" altLang="en-US"/>
          </a:p>
        </p:txBody>
      </p:sp>
    </p:spTree>
    <p:extLst>
      <p:ext uri="{BB962C8B-B14F-4D97-AF65-F5344CB8AC3E}">
        <p14:creationId xmlns:p14="http://schemas.microsoft.com/office/powerpoint/2010/main" val="117997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rtl="0"/>
            <a:fld id="{8C6BCCC3-4A8B-47A6-8496-1FD9A4D9AE43}" type="datetime1">
              <a:rPr lang="ja-JP" altLang="en-US" noProof="0" smtClean="0"/>
              <a:t>2024/12/23</a:t>
            </a:fld>
            <a:endParaRPr lang="ja-JP" altLang="en-US" noProof="0"/>
          </a:p>
        </p:txBody>
      </p:sp>
      <p:sp>
        <p:nvSpPr>
          <p:cNvPr id="5" name="フッター プレースホルダー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E45D4-0CAB-43AD-8327-A4B3BCA50B63}"/>
              </a:ext>
            </a:extLst>
          </p:cNvPr>
          <p:cNvSpPr>
            <a:spLocks noGrp="1"/>
          </p:cNvSpPr>
          <p:nvPr>
            <p:ph type="title"/>
          </p:nvPr>
        </p:nvSpPr>
        <p:spPr/>
        <p:txBody>
          <a:bodyPr rtlCol="0"/>
          <a:lstStyle/>
          <a:p>
            <a:pPr rtl="0"/>
            <a:r>
              <a:rPr lang="ja-JP" altLang="en-US"/>
              <a:t>マスター タイトルの書式設定</a:t>
            </a:r>
            <a:endParaRPr lang="ja"/>
          </a:p>
        </p:txBody>
      </p:sp>
      <p:sp>
        <p:nvSpPr>
          <p:cNvPr id="3" name="縦書きテキスト プレースホルダー 2">
            <a:extLst>
              <a:ext uri="{FF2B5EF4-FFF2-40B4-BE49-F238E27FC236}">
                <a16:creationId xmlns:a16="http://schemas.microsoft.com/office/drawing/2014/main" id="{1D9CA3B9-594A-4133-B4F9-D27AA5726D0B}"/>
              </a:ext>
            </a:extLst>
          </p:cNvPr>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4" name="日付プレースホルダー 3">
            <a:extLst>
              <a:ext uri="{FF2B5EF4-FFF2-40B4-BE49-F238E27FC236}">
                <a16:creationId xmlns:a16="http://schemas.microsoft.com/office/drawing/2014/main" id="{A1FF6F31-09CB-47A3-AEDB-7CA7BE1E327B}"/>
              </a:ext>
            </a:extLst>
          </p:cNvPr>
          <p:cNvSpPr>
            <a:spLocks noGrp="1"/>
          </p:cNvSpPr>
          <p:nvPr>
            <p:ph type="dt" sz="half" idx="10"/>
          </p:nvPr>
        </p:nvSpPr>
        <p:spPr/>
        <p:txBody>
          <a:bodyPr rtlCol="0"/>
          <a:lstStyle/>
          <a:p>
            <a:pPr rtl="0"/>
            <a:fld id="{0DB6C002-0365-4489-AFD5-29822E43B5D8}" type="datetime1">
              <a:rPr lang="ja-JP" altLang="en-US" smtClean="0"/>
              <a:t>2024/12/23</a:t>
            </a:fld>
            <a:endParaRPr lang="en-US" dirty="0"/>
          </a:p>
        </p:txBody>
      </p:sp>
      <p:sp>
        <p:nvSpPr>
          <p:cNvPr id="5" name="フッター プレースホルダー 4">
            <a:extLst>
              <a:ext uri="{FF2B5EF4-FFF2-40B4-BE49-F238E27FC236}">
                <a16:creationId xmlns:a16="http://schemas.microsoft.com/office/drawing/2014/main" id="{51EFC938-9C31-4327-9275-3EB93C5B55CE}"/>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FE30415C-79F5-4EAA-8D86-27D6FD1A708D}"/>
              </a:ext>
            </a:extLst>
          </p:cNvPr>
          <p:cNvSpPr>
            <a:spLocks noGrp="1"/>
          </p:cNvSpPr>
          <p:nvPr>
            <p:ph type="sldNum" sz="quarter" idx="12"/>
          </p:nvPr>
        </p:nvSpPr>
        <p:spPr/>
        <p:txBody>
          <a:bodyPr rtlCol="0"/>
          <a:lstStyle/>
          <a:p>
            <a:pPr rtl="0"/>
            <a:fld id="{ACEC5C30-0B3A-4B13-ADDD-7C63C8AA921B}" type="slidenum">
              <a:rPr lang="en-US" smtClean="0"/>
              <a:t>‹#›</a:t>
            </a:fld>
            <a:endParaRPr lang="en-US" dirty="0"/>
          </a:p>
        </p:txBody>
      </p:sp>
    </p:spTree>
    <p:extLst>
      <p:ext uri="{BB962C8B-B14F-4D97-AF65-F5344CB8AC3E}">
        <p14:creationId xmlns:p14="http://schemas.microsoft.com/office/powerpoint/2010/main"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F9AA0A-4FF4-45DA-8DEC-4437E2DD9111}"/>
              </a:ext>
            </a:extLst>
          </p:cNvPr>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303D255C-51DF-421E-A067-5E9E80CD9A86}"/>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B627DEB-7DEA-43CC-A21F-F81EEC6CE7D9}"/>
              </a:ext>
            </a:extLst>
          </p:cNvPr>
          <p:cNvSpPr>
            <a:spLocks noGrp="1"/>
          </p:cNvSpPr>
          <p:nvPr>
            <p:ph type="dt" sz="half" idx="10"/>
          </p:nvPr>
        </p:nvSpPr>
        <p:spPr/>
        <p:txBody>
          <a:bodyPr rtlCol="0"/>
          <a:lstStyle/>
          <a:p>
            <a:pPr rtl="0"/>
            <a:fld id="{603AF006-8903-4FA3-A576-27212EC289E5}" type="datetime1">
              <a:rPr lang="ja-JP" altLang="en-US" noProof="0" smtClean="0"/>
              <a:t>2024/12/23</a:t>
            </a:fld>
            <a:endParaRPr lang="ja-JP" altLang="en-US" noProof="0"/>
          </a:p>
        </p:txBody>
      </p:sp>
      <p:sp>
        <p:nvSpPr>
          <p:cNvPr id="5" name="フッター プレースホルダー 4">
            <a:extLst>
              <a:ext uri="{FF2B5EF4-FFF2-40B4-BE49-F238E27FC236}">
                <a16:creationId xmlns:a16="http://schemas.microsoft.com/office/drawing/2014/main" id="{F53EDAFC-3543-4A0D-80D2-F4871AED36D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30F550C7-3342-49D6-8734-F9809E853CA2}"/>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rtl="0"/>
            <a:fld id="{69C97B18-0360-4D12-99AB-C315ACEDBE16}" type="datetime1">
              <a:rPr lang="ja-JP" altLang="en-US" noProof="0" smtClean="0"/>
              <a:t>2024/12/23</a:t>
            </a:fld>
            <a:endParaRPr lang="ja-JP" altLang="en-US" noProof="0"/>
          </a:p>
        </p:txBody>
      </p:sp>
      <p:sp>
        <p:nvSpPr>
          <p:cNvPr id="5" name="フッター プレースホルダー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rtl="0"/>
            <a:fld id="{DF8A310E-8B8F-4A9B-B2DC-984EAAE5D292}" type="datetime1">
              <a:rPr lang="ja-JP" altLang="en-US" noProof="0" smtClean="0"/>
              <a:t>2024/12/23</a:t>
            </a:fld>
            <a:endParaRPr lang="ja-JP" altLang="en-US" noProof="0"/>
          </a:p>
        </p:txBody>
      </p:sp>
      <p:sp>
        <p:nvSpPr>
          <p:cNvPr id="5" name="フッター プレースホルダー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946E20B-8661-4C60-84FB-4892E8B48608}"/>
              </a:ext>
            </a:extLst>
          </p:cNvPr>
          <p:cNvSpPr>
            <a:spLocks noGrp="1"/>
          </p:cNvSpPr>
          <p:nvPr>
            <p:ph sz="half" idx="1" hasCustomPrompt="1"/>
          </p:nvPr>
        </p:nvSpPr>
        <p:spPr>
          <a:xfrm>
            <a:off x="838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5132BE45-79E4-479B-BD2F-46CCB0BEE628}"/>
              </a:ext>
            </a:extLst>
          </p:cNvPr>
          <p:cNvSpPr>
            <a:spLocks noGrp="1"/>
          </p:cNvSpPr>
          <p:nvPr>
            <p:ph sz="half" idx="2" hasCustomPrompt="1"/>
          </p:nvPr>
        </p:nvSpPr>
        <p:spPr>
          <a:xfrm>
            <a:off x="6172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rtl="0"/>
            <a:fld id="{806FDC69-F4EC-496C-973C-94E31417D324}" type="datetime1">
              <a:rPr lang="ja-JP" altLang="en-US" noProof="0" smtClean="0"/>
              <a:t>2024/12/23</a:t>
            </a:fld>
            <a:endParaRPr lang="ja-JP" altLang="en-US" noProof="0"/>
          </a:p>
        </p:txBody>
      </p:sp>
      <p:sp>
        <p:nvSpPr>
          <p:cNvPr id="6" name="フッター プレースホルダー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D9FDBD19-4D33-4F6A-9938-6A04B3888ECC}"/>
              </a:ext>
            </a:extLst>
          </p:cNvPr>
          <p:cNvSpPr>
            <a:spLocks noGrp="1"/>
          </p:cNvSpPr>
          <p:nvPr>
            <p:ph sz="half" idx="2" hasCustomPrompt="1"/>
          </p:nvPr>
        </p:nvSpPr>
        <p:spPr>
          <a:xfrm>
            <a:off x="839788" y="2505075"/>
            <a:ext cx="5157787"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6172200" y="2505075"/>
            <a:ext cx="5183188"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rtl="0"/>
            <a:fld id="{FA55685C-45B4-4D56-AF9A-AC6607C9D3EF}" type="datetime1">
              <a:rPr lang="ja-JP" altLang="en-US" noProof="0" smtClean="0"/>
              <a:t>2024/12/23</a:t>
            </a:fld>
            <a:endParaRPr lang="ja-JP" altLang="en-US" noProof="0"/>
          </a:p>
        </p:txBody>
      </p:sp>
      <p:sp>
        <p:nvSpPr>
          <p:cNvPr id="8" name="フッター プレースホルダー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rtl="0"/>
            <a:fld id="{C18F11A1-0A5C-4EE3-AFAE-493AB1D1A456}" type="datetime1">
              <a:rPr lang="ja-JP" altLang="en-US" noProof="0" smtClean="0"/>
              <a:t>2024/12/23</a:t>
            </a:fld>
            <a:endParaRPr lang="ja-JP" altLang="en-US" noProof="0"/>
          </a:p>
        </p:txBody>
      </p:sp>
      <p:sp>
        <p:nvSpPr>
          <p:cNvPr id="4" name="フッター プレースホルダー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rtl="0"/>
            <a:endParaRPr lang="ja-JP" altLang="en-US" noProof="0"/>
          </a:p>
        </p:txBody>
      </p:sp>
      <p:sp>
        <p:nvSpPr>
          <p:cNvPr id="5" name="スライド番号プレースホルダー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rtl="0"/>
            <a:fld id="{87603C9B-F2B2-4BE2-AE74-517DD99694AF}" type="datetime1">
              <a:rPr lang="ja-JP" altLang="en-US" noProof="0" smtClean="0"/>
              <a:t>2024/12/23</a:t>
            </a:fld>
            <a:endParaRPr lang="ja-JP" altLang="en-US" noProof="0"/>
          </a:p>
        </p:txBody>
      </p:sp>
      <p:sp>
        <p:nvSpPr>
          <p:cNvPr id="3" name="フッター プレースホルダー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B70477E0-A333-439D-A531-30B39A813465}"/>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rtl="0"/>
            <a:fld id="{25D09790-B0EB-4A26-9684-FE87992A87E8}" type="datetime1">
              <a:rPr lang="ja-JP" altLang="en-US" noProof="0" smtClean="0"/>
              <a:t>2024/12/23</a:t>
            </a:fld>
            <a:endParaRPr lang="ja-JP" altLang="en-US" noProof="0"/>
          </a:p>
        </p:txBody>
      </p:sp>
      <p:sp>
        <p:nvSpPr>
          <p:cNvPr id="6" name="フッター プレースホルダー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7FD7F3EF-0FE9-46C4-A116-5DA6E26B0D5D}"/>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rtl="0"/>
            <a:fld id="{53BB12B4-F7EC-454F-A64A-98B39AE54586}" type="datetime1">
              <a:rPr lang="ja-JP" altLang="en-US" noProof="0" smtClean="0"/>
              <a:t>2024/12/23</a:t>
            </a:fld>
            <a:endParaRPr lang="ja-JP" altLang="en-US" noProof="0" dirty="0"/>
          </a:p>
        </p:txBody>
      </p:sp>
      <p:sp>
        <p:nvSpPr>
          <p:cNvPr id="6" name="フッター プレースホルダー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EA565F22-2DB3-47E6-95F7-BE8E92B29154}" type="datetime1">
              <a:rPr lang="ja-JP" altLang="en-US" noProof="0" smtClean="0"/>
              <a:t>2024/12/23</a:t>
            </a:fld>
            <a:endParaRPr lang="ja-JP" altLang="en-US" noProof="0"/>
          </a:p>
        </p:txBody>
      </p:sp>
      <p:sp>
        <p:nvSpPr>
          <p:cNvPr id="5" name="フッター プレースホルダー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ACEC5C30-0B3A-4B13-ADDD-7C63C8AA921B}" type="slidenum">
              <a:rPr lang="en-US" altLang="ja-JP" noProof="0" smtClean="0"/>
              <a:pPr/>
              <a:t>‹#›</a:t>
            </a:fld>
            <a:endParaRPr lang="ja-JP" altLang="en-US" noProof="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4.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r>
              <a:rPr lang="ja-JP" altLang="en-US" sz="2800" dirty="0">
                <a:solidFill>
                  <a:schemeClr val="bg1"/>
                </a:solidFill>
                <a:ea typeface="Meiryo UI" panose="020B0604030504040204" pitchFamily="50" charset="-128"/>
                <a:cs typeface="Tahoma" panose="020B0604030504040204" pitchFamily="34" charset="0"/>
              </a:rPr>
              <a:t>課題研究基礎</a:t>
            </a: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7200">
                <a:solidFill>
                  <a:schemeClr val="bg1"/>
                </a:solidFill>
                <a:latin typeface="Meiryo UI" panose="020B0604030504040204" pitchFamily="50" charset="-128"/>
              </a:rPr>
              <a:t>論文構成</a:t>
            </a:r>
            <a:endParaRPr lang="ja-JP" altLang="en-US" sz="7200" dirty="0">
              <a:solidFill>
                <a:schemeClr val="bg1"/>
              </a:solidFill>
              <a:latin typeface="Meiryo UI" panose="020B0604030504040204" pitchFamily="50" charset="-128"/>
            </a:endParaRPr>
          </a:p>
        </p:txBody>
      </p:sp>
    </p:spTree>
    <p:extLst>
      <p:ext uri="{BB962C8B-B14F-4D97-AF65-F5344CB8AC3E}">
        <p14:creationId xmlns:p14="http://schemas.microsoft.com/office/powerpoint/2010/main"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9077" y="626382"/>
            <a:ext cx="9039796" cy="1027257"/>
          </a:xfrm>
        </p:spPr>
        <p:txBody>
          <a:bodyPr rtlCol="0">
            <a:normAutofit fontScale="90000"/>
          </a:bodyPr>
          <a:lstStyle/>
          <a:p>
            <a:pPr rtl="0"/>
            <a:r>
              <a:rPr lang="ja-JP" altLang="en-US" dirty="0">
                <a:solidFill>
                  <a:schemeClr val="accent5">
                    <a:lumMod val="50000"/>
                  </a:schemeClr>
                </a:solidFill>
              </a:rPr>
              <a:t>ドキュメント</a:t>
            </a:r>
            <a:r>
              <a:rPr lang="ja-JP" altLang="en-US" dirty="0">
                <a:solidFill>
                  <a:schemeClr val="accent5">
                    <a:lumMod val="50000"/>
                  </a:schemeClr>
                </a:solidFill>
                <a:latin typeface="Meiryo UI" panose="020B0604030504040204" pitchFamily="50" charset="-128"/>
              </a:rPr>
              <a:t>を利用して論文の構成をつくる</a:t>
            </a:r>
          </a:p>
        </p:txBody>
      </p:sp>
      <p:grpSp>
        <p:nvGrpSpPr>
          <p:cNvPr id="9" name="グループ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1" name="グラフィック 10" descr="フラスコ">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12" name="コンテンツ プレースホルダー 11"/>
          <p:cNvSpPr>
            <a:spLocks noGrp="1"/>
          </p:cNvSpPr>
          <p:nvPr>
            <p:ph idx="1"/>
          </p:nvPr>
        </p:nvSpPr>
        <p:spPr>
          <a:xfrm>
            <a:off x="644237" y="1770207"/>
            <a:ext cx="10515600" cy="4351338"/>
          </a:xfrm>
        </p:spPr>
        <p:txBody>
          <a:bodyPr>
            <a:normAutofit/>
          </a:bodyPr>
          <a:lstStyle/>
          <a:p>
            <a:r>
              <a:rPr kumimoji="1" lang="ja-JP" altLang="en-US" sz="4000" dirty="0"/>
              <a:t>概要機能を使って、論文の構成をつくる</a:t>
            </a:r>
          </a:p>
        </p:txBody>
      </p:sp>
    </p:spTree>
    <p:extLst>
      <p:ext uri="{BB962C8B-B14F-4D97-AF65-F5344CB8AC3E}">
        <p14:creationId xmlns:p14="http://schemas.microsoft.com/office/powerpoint/2010/main" val="152128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572039"/>
          </a:xfrm>
        </p:spPr>
        <p:txBody>
          <a:bodyPr>
            <a:normAutofit/>
          </a:bodyPr>
          <a:lstStyle/>
          <a:p>
            <a:r>
              <a:rPr kumimoji="1" lang="ja-JP" altLang="en-US" dirty="0"/>
              <a:t>アウトライン機能の説明１</a:t>
            </a:r>
            <a:br>
              <a:rPr kumimoji="1" lang="en-US" altLang="ja-JP" dirty="0"/>
            </a:br>
            <a:br>
              <a:rPr lang="en-US" altLang="ja-JP" dirty="0"/>
            </a:br>
            <a:r>
              <a:rPr lang="ja-JP" altLang="en-US" dirty="0"/>
              <a:t>配付したドキュメント</a:t>
            </a:r>
            <a:r>
              <a:rPr kumimoji="1" lang="ja-JP" altLang="en-US" dirty="0"/>
              <a:t>の立ち上げ</a:t>
            </a:r>
          </a:p>
        </p:txBody>
      </p:sp>
      <p:pic>
        <p:nvPicPr>
          <p:cNvPr id="5" name="図 4"/>
          <p:cNvPicPr>
            <a:picLocks noChangeAspect="1"/>
          </p:cNvPicPr>
          <p:nvPr/>
        </p:nvPicPr>
        <p:blipFill rotWithShape="1">
          <a:blip r:embed="rId3"/>
          <a:srcRect l="16146" t="35856" r="23177" b="11562"/>
          <a:stretch/>
        </p:blipFill>
        <p:spPr>
          <a:xfrm>
            <a:off x="413183" y="133349"/>
            <a:ext cx="11277196" cy="6515101"/>
          </a:xfrm>
          <a:prstGeom prst="rect">
            <a:avLst/>
          </a:prstGeom>
          <a:ln>
            <a:solidFill>
              <a:schemeClr val="tx1"/>
            </a:solidFill>
          </a:ln>
        </p:spPr>
      </p:pic>
    </p:spTree>
    <p:extLst>
      <p:ext uri="{BB962C8B-B14F-4D97-AF65-F5344CB8AC3E}">
        <p14:creationId xmlns:p14="http://schemas.microsoft.com/office/powerpoint/2010/main" val="107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アウトライン機能の</a:t>
            </a:r>
            <a:r>
              <a:rPr kumimoji="1" lang="ja-JP" altLang="en-US"/>
              <a:t>説明５タイトルの列挙</a:t>
            </a:r>
            <a:endParaRPr kumimoji="1" lang="ja-JP" altLang="en-US" dirty="0"/>
          </a:p>
        </p:txBody>
      </p:sp>
      <p:pic>
        <p:nvPicPr>
          <p:cNvPr id="5" name="図 4"/>
          <p:cNvPicPr>
            <a:picLocks noChangeAspect="1"/>
          </p:cNvPicPr>
          <p:nvPr/>
        </p:nvPicPr>
        <p:blipFill rotWithShape="1">
          <a:blip r:embed="rId3"/>
          <a:srcRect t="12700" r="4139" b="11894"/>
          <a:stretch/>
        </p:blipFill>
        <p:spPr>
          <a:xfrm>
            <a:off x="190098" y="180975"/>
            <a:ext cx="11878705" cy="6229350"/>
          </a:xfrm>
          <a:prstGeom prst="rect">
            <a:avLst/>
          </a:prstGeom>
          <a:ln>
            <a:solidFill>
              <a:schemeClr val="tx1"/>
            </a:solidFill>
          </a:ln>
        </p:spPr>
      </p:pic>
      <p:sp>
        <p:nvSpPr>
          <p:cNvPr id="4" name="下矢印 3"/>
          <p:cNvSpPr/>
          <p:nvPr/>
        </p:nvSpPr>
        <p:spPr>
          <a:xfrm rot="16200000" flipV="1">
            <a:off x="5586817" y="162795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flipV="1">
            <a:off x="353568" y="1874838"/>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743075" y="1874838"/>
            <a:ext cx="3419475" cy="3921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32786" y="1390651"/>
            <a:ext cx="484632" cy="48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2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12022" b="11265"/>
          <a:stretch/>
        </p:blipFill>
        <p:spPr>
          <a:xfrm>
            <a:off x="362527" y="341744"/>
            <a:ext cx="11341806" cy="5800437"/>
          </a:xfrm>
          <a:prstGeom prst="rect">
            <a:avLst/>
          </a:prstGeom>
          <a:ln>
            <a:solidFill>
              <a:schemeClr val="tx1"/>
            </a:solidFill>
          </a:ln>
        </p:spPr>
      </p:pic>
      <p:sp>
        <p:nvSpPr>
          <p:cNvPr id="6" name="角丸四角形 5"/>
          <p:cNvSpPr/>
          <p:nvPr/>
        </p:nvSpPr>
        <p:spPr>
          <a:xfrm>
            <a:off x="572931" y="2388178"/>
            <a:ext cx="1477541" cy="21745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202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094" r="5105" b="11192"/>
          <a:stretch/>
        </p:blipFill>
        <p:spPr>
          <a:xfrm>
            <a:off x="456334" y="304800"/>
            <a:ext cx="11482557" cy="6188363"/>
          </a:xfrm>
          <a:prstGeom prst="rect">
            <a:avLst/>
          </a:prstGeom>
          <a:ln>
            <a:solidFill>
              <a:schemeClr val="tx1"/>
            </a:solidFill>
          </a:ln>
        </p:spPr>
      </p:pic>
      <p:sp>
        <p:nvSpPr>
          <p:cNvPr id="4" name="角丸四角形 3"/>
          <p:cNvSpPr/>
          <p:nvPr/>
        </p:nvSpPr>
        <p:spPr>
          <a:xfrm>
            <a:off x="4036568" y="3468832"/>
            <a:ext cx="4017541" cy="12878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95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747" r="4472" b="11052"/>
          <a:stretch/>
        </p:blipFill>
        <p:spPr>
          <a:xfrm>
            <a:off x="175489" y="341747"/>
            <a:ext cx="11775989" cy="6262254"/>
          </a:xfrm>
          <a:prstGeom prst="rect">
            <a:avLst/>
          </a:prstGeom>
          <a:ln>
            <a:solidFill>
              <a:schemeClr val="tx1"/>
            </a:solidFill>
          </a:ln>
        </p:spPr>
      </p:pic>
      <p:sp>
        <p:nvSpPr>
          <p:cNvPr id="4" name="角丸四角形 3"/>
          <p:cNvSpPr/>
          <p:nvPr/>
        </p:nvSpPr>
        <p:spPr>
          <a:xfrm>
            <a:off x="3731769" y="3524252"/>
            <a:ext cx="1154268" cy="3919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146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568" r="4309" b="11630"/>
          <a:stretch/>
        </p:blipFill>
        <p:spPr>
          <a:xfrm>
            <a:off x="323850" y="285750"/>
            <a:ext cx="11687322" cy="6172200"/>
          </a:xfrm>
          <a:prstGeom prst="rect">
            <a:avLst/>
          </a:prstGeom>
          <a:ln>
            <a:solidFill>
              <a:schemeClr val="tx1"/>
            </a:solidFill>
          </a:ln>
        </p:spPr>
      </p:pic>
      <p:sp>
        <p:nvSpPr>
          <p:cNvPr id="4" name="角丸四角形 3"/>
          <p:cNvSpPr/>
          <p:nvPr/>
        </p:nvSpPr>
        <p:spPr>
          <a:xfrm>
            <a:off x="2569718" y="801833"/>
            <a:ext cx="1211707" cy="4935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798568" y="3221183"/>
            <a:ext cx="3526281" cy="4745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16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568" r="4221" b="11364"/>
          <a:stretch/>
        </p:blipFill>
        <p:spPr>
          <a:xfrm>
            <a:off x="266700" y="419099"/>
            <a:ext cx="11747358" cy="6219826"/>
          </a:xfrm>
          <a:prstGeom prst="rect">
            <a:avLst/>
          </a:prstGeom>
          <a:ln>
            <a:solidFill>
              <a:schemeClr val="tx1"/>
            </a:solidFill>
          </a:ln>
        </p:spPr>
      </p:pic>
      <p:sp>
        <p:nvSpPr>
          <p:cNvPr id="4" name="角丸四角形 3"/>
          <p:cNvSpPr/>
          <p:nvPr/>
        </p:nvSpPr>
        <p:spPr>
          <a:xfrm>
            <a:off x="359918" y="3449783"/>
            <a:ext cx="1211707" cy="4935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968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1774" b="11630"/>
          <a:stretch/>
        </p:blipFill>
        <p:spPr>
          <a:xfrm>
            <a:off x="257175" y="457199"/>
            <a:ext cx="11639380" cy="5943601"/>
          </a:xfrm>
          <a:prstGeom prst="rect">
            <a:avLst/>
          </a:prstGeom>
          <a:ln>
            <a:solidFill>
              <a:schemeClr val="tx1"/>
            </a:solidFill>
          </a:ln>
        </p:spPr>
      </p:pic>
      <p:sp>
        <p:nvSpPr>
          <p:cNvPr id="4" name="角丸四角形 3"/>
          <p:cNvSpPr/>
          <p:nvPr/>
        </p:nvSpPr>
        <p:spPr>
          <a:xfrm>
            <a:off x="9151494" y="1030433"/>
            <a:ext cx="744982" cy="4649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799319" y="1495425"/>
            <a:ext cx="887856" cy="8572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29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12539" r="36918" b="11132"/>
          <a:stretch/>
        </p:blipFill>
        <p:spPr>
          <a:xfrm>
            <a:off x="277091" y="295564"/>
            <a:ext cx="11727976" cy="6169891"/>
          </a:xfrm>
          <a:prstGeom prst="rect">
            <a:avLst/>
          </a:prstGeom>
          <a:ln>
            <a:solidFill>
              <a:schemeClr val="tx1"/>
            </a:solidFill>
          </a:ln>
        </p:spPr>
      </p:pic>
      <p:sp>
        <p:nvSpPr>
          <p:cNvPr id="4" name="角丸四角形 3"/>
          <p:cNvSpPr/>
          <p:nvPr/>
        </p:nvSpPr>
        <p:spPr>
          <a:xfrm>
            <a:off x="8263360" y="4456402"/>
            <a:ext cx="1868932" cy="4364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687764" y="2447349"/>
            <a:ext cx="5661909" cy="4364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87764" y="503094"/>
            <a:ext cx="831291" cy="4364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33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2" name="グラフィック 11" descr="試験管">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
        <p:nvSpPr>
          <p:cNvPr id="9" name="コンテンツ プレースホルダー 8"/>
          <p:cNvSpPr>
            <a:spLocks noGrp="1"/>
          </p:cNvSpPr>
          <p:nvPr>
            <p:ph idx="1"/>
          </p:nvPr>
        </p:nvSpPr>
        <p:spPr>
          <a:xfrm>
            <a:off x="334242" y="1192086"/>
            <a:ext cx="10515600" cy="4643131"/>
          </a:xfrm>
        </p:spPr>
        <p:txBody>
          <a:bodyPr>
            <a:noAutofit/>
          </a:bodyPr>
          <a:lstStyle/>
          <a:p>
            <a:pPr marL="0" indent="0" algn="ctr">
              <a:buNone/>
            </a:pPr>
            <a:r>
              <a:rPr kumimoji="1" lang="ja-JP" altLang="en-US" sz="5400" dirty="0"/>
              <a:t>論文構成</a:t>
            </a:r>
            <a:endParaRPr kumimoji="1" lang="en-US" altLang="ja-JP" sz="5400" dirty="0"/>
          </a:p>
          <a:p>
            <a:pPr marL="0" indent="0" algn="ctr">
              <a:buNone/>
            </a:pPr>
            <a:r>
              <a:rPr lang="ja-JP" altLang="en-US" sz="5400" dirty="0"/>
              <a:t>↓</a:t>
            </a:r>
            <a:endParaRPr lang="en-US" altLang="ja-JP" sz="5400" dirty="0"/>
          </a:p>
          <a:p>
            <a:pPr marL="0" indent="0" algn="ctr">
              <a:buNone/>
            </a:pPr>
            <a:r>
              <a:rPr kumimoji="1" lang="ja-JP" altLang="en-US" sz="5400" dirty="0"/>
              <a:t>執筆</a:t>
            </a:r>
            <a:endParaRPr kumimoji="1" lang="en-US" altLang="ja-JP" sz="5400" dirty="0"/>
          </a:p>
          <a:p>
            <a:pPr marL="0" indent="0" algn="ctr">
              <a:buNone/>
            </a:pPr>
            <a:r>
              <a:rPr lang="ja-JP" altLang="en-US" sz="5400" dirty="0"/>
              <a:t>↓</a:t>
            </a:r>
            <a:endParaRPr lang="en-US" altLang="ja-JP" sz="5400" dirty="0"/>
          </a:p>
          <a:p>
            <a:pPr marL="0" indent="0" algn="ctr">
              <a:buNone/>
            </a:pPr>
            <a:r>
              <a:rPr kumimoji="1" lang="ja-JP" altLang="en-US" sz="5400" dirty="0"/>
              <a:t>校閲</a:t>
            </a:r>
          </a:p>
        </p:txBody>
      </p:sp>
    </p:spTree>
    <p:extLst>
      <p:ext uri="{BB962C8B-B14F-4D97-AF65-F5344CB8AC3E}">
        <p14:creationId xmlns:p14="http://schemas.microsoft.com/office/powerpoint/2010/main" val="267100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568" r="4838" b="11497"/>
          <a:stretch/>
        </p:blipFill>
        <p:spPr>
          <a:xfrm>
            <a:off x="323850" y="304800"/>
            <a:ext cx="11495016" cy="6115050"/>
          </a:xfrm>
          <a:prstGeom prst="rect">
            <a:avLst/>
          </a:prstGeom>
          <a:ln>
            <a:solidFill>
              <a:schemeClr val="tx1"/>
            </a:solidFill>
          </a:ln>
        </p:spPr>
      </p:pic>
    </p:spTree>
    <p:extLst>
      <p:ext uri="{BB962C8B-B14F-4D97-AF65-F5344CB8AC3E}">
        <p14:creationId xmlns:p14="http://schemas.microsoft.com/office/powerpoint/2010/main" val="40502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2171" r="4573" b="10703"/>
          <a:stretch/>
        </p:blipFill>
        <p:spPr>
          <a:xfrm>
            <a:off x="447674" y="276225"/>
            <a:ext cx="11349029" cy="6115050"/>
          </a:xfrm>
          <a:prstGeom prst="rect">
            <a:avLst/>
          </a:prstGeom>
          <a:ln>
            <a:solidFill>
              <a:schemeClr val="tx1"/>
            </a:solidFill>
          </a:ln>
        </p:spPr>
      </p:pic>
      <p:sp>
        <p:nvSpPr>
          <p:cNvPr id="4" name="角丸四角形 3"/>
          <p:cNvSpPr/>
          <p:nvPr/>
        </p:nvSpPr>
        <p:spPr>
          <a:xfrm>
            <a:off x="10275444" y="820882"/>
            <a:ext cx="554481" cy="4745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631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1906" r="4309" b="11233"/>
          <a:stretch/>
        </p:blipFill>
        <p:spPr>
          <a:xfrm>
            <a:off x="342900" y="209550"/>
            <a:ext cx="11490822" cy="6153150"/>
          </a:xfrm>
          <a:prstGeom prst="rect">
            <a:avLst/>
          </a:prstGeom>
          <a:ln>
            <a:solidFill>
              <a:schemeClr val="tx1"/>
            </a:solidFill>
          </a:ln>
        </p:spPr>
      </p:pic>
    </p:spTree>
    <p:extLst>
      <p:ext uri="{BB962C8B-B14F-4D97-AF65-F5344CB8AC3E}">
        <p14:creationId xmlns:p14="http://schemas.microsoft.com/office/powerpoint/2010/main" val="97224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1906" r="4309" b="11233"/>
          <a:stretch/>
        </p:blipFill>
        <p:spPr>
          <a:xfrm>
            <a:off x="342900" y="209550"/>
            <a:ext cx="11490822" cy="6153150"/>
          </a:xfrm>
          <a:prstGeom prst="rect">
            <a:avLst/>
          </a:prstGeom>
          <a:ln>
            <a:solidFill>
              <a:schemeClr val="tx1"/>
            </a:solidFill>
          </a:ln>
        </p:spPr>
      </p:pic>
      <p:sp>
        <p:nvSpPr>
          <p:cNvPr id="4" name="角丸四角形 3"/>
          <p:cNvSpPr/>
          <p:nvPr/>
        </p:nvSpPr>
        <p:spPr>
          <a:xfrm>
            <a:off x="902844" y="209550"/>
            <a:ext cx="3316731" cy="4476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42900" y="1814109"/>
            <a:ext cx="11734800" cy="3170099"/>
          </a:xfrm>
          <a:prstGeom prst="rect">
            <a:avLst/>
          </a:prstGeom>
          <a:solidFill>
            <a:srgbClr val="FFFF00"/>
          </a:solidFill>
        </p:spPr>
        <p:txBody>
          <a:bodyPr wrap="square" rtlCol="0">
            <a:spAutoFit/>
          </a:bodyPr>
          <a:lstStyle/>
          <a:p>
            <a:pPr algn="ctr"/>
            <a:r>
              <a:rPr kumimoji="1" lang="ja-JP" altLang="en-US" sz="4000" dirty="0"/>
              <a:t>マイドライブに</a:t>
            </a:r>
            <a:endParaRPr kumimoji="1" lang="en-US" altLang="ja-JP" sz="4000" dirty="0"/>
          </a:p>
          <a:p>
            <a:pPr algn="ctr"/>
            <a:r>
              <a:rPr kumimoji="1" lang="ja-JP" altLang="en-US" sz="4000" b="1" dirty="0">
                <a:solidFill>
                  <a:srgbClr val="FF0000"/>
                </a:solidFill>
              </a:rPr>
              <a:t>組＋番＋名前＋「論文」</a:t>
            </a:r>
            <a:r>
              <a:rPr kumimoji="1" lang="ja-JP" altLang="en-US" sz="4000" dirty="0"/>
              <a:t>で保存</a:t>
            </a:r>
            <a:endParaRPr kumimoji="1" lang="en-US" altLang="ja-JP" sz="4000" dirty="0"/>
          </a:p>
          <a:p>
            <a:pPr algn="ctr"/>
            <a:endParaRPr kumimoji="1" lang="en-US" altLang="ja-JP" sz="4000" dirty="0"/>
          </a:p>
          <a:p>
            <a:pPr algn="ctr"/>
            <a:r>
              <a:rPr kumimoji="1" lang="en-US" altLang="ja-JP" sz="4000" dirty="0"/>
              <a:t>1</a:t>
            </a:r>
            <a:r>
              <a:rPr kumimoji="1" lang="ja-JP" altLang="en-US" sz="4000" dirty="0"/>
              <a:t>年</a:t>
            </a:r>
            <a:r>
              <a:rPr kumimoji="1" lang="en-US" altLang="ja-JP" sz="4000" dirty="0"/>
              <a:t>5</a:t>
            </a:r>
            <a:r>
              <a:rPr kumimoji="1" lang="ja-JP" altLang="en-US" sz="4000" dirty="0"/>
              <a:t>組</a:t>
            </a:r>
            <a:r>
              <a:rPr kumimoji="1" lang="en-US" altLang="ja-JP" sz="4000" dirty="0"/>
              <a:t>20</a:t>
            </a:r>
            <a:r>
              <a:rPr kumimoji="1" lang="ja-JP" altLang="en-US" sz="4000" dirty="0"/>
              <a:t>番木次裕一の場合→</a:t>
            </a:r>
            <a:r>
              <a:rPr kumimoji="1" lang="en-US" altLang="ja-JP" sz="4000" b="1" dirty="0"/>
              <a:t>520</a:t>
            </a:r>
            <a:r>
              <a:rPr kumimoji="1" lang="ja-JP" altLang="en-US" sz="4000" b="1" dirty="0"/>
              <a:t>木次裕一論文</a:t>
            </a:r>
            <a:endParaRPr kumimoji="1" lang="en-US" altLang="ja-JP" sz="4000" b="1" dirty="0"/>
          </a:p>
          <a:p>
            <a:pPr algn="ctr"/>
            <a:r>
              <a:rPr kumimoji="1" lang="en-US" altLang="ja-JP" sz="4000" dirty="0"/>
              <a:t>※</a:t>
            </a:r>
            <a:r>
              <a:rPr kumimoji="1" lang="ja-JP" altLang="en-US" sz="4000" dirty="0">
                <a:solidFill>
                  <a:srgbClr val="FF0000"/>
                </a:solidFill>
              </a:rPr>
              <a:t>数字は半角</a:t>
            </a:r>
            <a:r>
              <a:rPr kumimoji="1" lang="ja-JP" altLang="en-US" sz="4000" dirty="0"/>
              <a:t>で！</a:t>
            </a:r>
          </a:p>
        </p:txBody>
      </p:sp>
    </p:spTree>
    <p:extLst>
      <p:ext uri="{BB962C8B-B14F-4D97-AF65-F5344CB8AC3E}">
        <p14:creationId xmlns:p14="http://schemas.microsoft.com/office/powerpoint/2010/main" val="23551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6600" dirty="0">
                <a:solidFill>
                  <a:schemeClr val="bg1"/>
                </a:solidFill>
                <a:latin typeface="Meiryo UI" panose="020B0604030504040204" pitchFamily="50" charset="-128"/>
              </a:rPr>
              <a:t>本日の活動、</a:t>
            </a:r>
            <a:br>
              <a:rPr lang="en-US" altLang="ja-JP" sz="6600" dirty="0">
                <a:solidFill>
                  <a:schemeClr val="bg1"/>
                </a:solidFill>
                <a:latin typeface="Meiryo UI" panose="020B0604030504040204" pitchFamily="50" charset="-128"/>
              </a:rPr>
            </a:br>
            <a:r>
              <a:rPr lang="ja-JP" altLang="en-US" sz="6600" dirty="0">
                <a:solidFill>
                  <a:schemeClr val="bg1"/>
                </a:solidFill>
              </a:rPr>
              <a:t>はじめ！</a:t>
            </a:r>
            <a:endParaRPr lang="ja-JP" altLang="en-US" sz="6600" dirty="0">
              <a:solidFill>
                <a:schemeClr val="bg1"/>
              </a:solidFill>
              <a:latin typeface="Meiryo UI" panose="020B0604030504040204" pitchFamily="50" charset="-128"/>
            </a:endParaRPr>
          </a:p>
        </p:txBody>
      </p:sp>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endParaRPr lang="ja-JP" altLang="en-US" sz="2000" dirty="0">
              <a:solidFill>
                <a:schemeClr val="bg1"/>
              </a:solidFill>
              <a:ea typeface="Meiryo UI" panose="020B0604030504040204" pitchFamily="50" charset="-128"/>
              <a:cs typeface="Tahoma" panose="020B0604030504040204" pitchFamily="34" charset="0"/>
            </a:endParaRP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71304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論文の書き方</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2364377"/>
            <a:ext cx="8378529" cy="3812586"/>
          </a:xfrm>
        </p:spPr>
        <p:txBody>
          <a:bodyPr vert="horz" lIns="91440" tIns="45720" rIns="91440" bIns="45720" rtlCol="0" anchor="t">
            <a:normAutofit/>
          </a:bodyPr>
          <a:lstStyle/>
          <a:p>
            <a:pPr rtl="0"/>
            <a:r>
              <a:rPr lang="ja-JP" altLang="en-US" sz="3200" dirty="0">
                <a:cs typeface="Tahoma"/>
              </a:rPr>
              <a:t>パラグラフライティングで文章を構成する</a:t>
            </a:r>
            <a:endParaRPr lang="en-US" altLang="ja-JP" sz="3200" dirty="0">
              <a:cs typeface="Tahoma"/>
            </a:endParaRPr>
          </a:p>
          <a:p>
            <a:pPr rtl="0"/>
            <a:endParaRPr lang="en-US" altLang="ja-JP" sz="32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35306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a:solidFill>
                  <a:schemeClr val="accent5">
                    <a:lumMod val="50000"/>
                  </a:schemeClr>
                </a:solidFill>
                <a:latin typeface="Meiryo UI" panose="020B0604030504040204" pitchFamily="50" charset="-128"/>
              </a:rPr>
              <a:t>パラグラフライティング</a:t>
            </a:r>
          </a:p>
        </p:txBody>
      </p:sp>
      <p:grpSp>
        <p:nvGrpSpPr>
          <p:cNvPr id="9" name="グループ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3" name="グラフィック 12" descr="ビーカー">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
        <p:nvSpPr>
          <p:cNvPr id="12" name="コンテンツ プレースホルダー 11"/>
          <p:cNvSpPr>
            <a:spLocks noGrp="1"/>
          </p:cNvSpPr>
          <p:nvPr>
            <p:ph idx="1"/>
          </p:nvPr>
        </p:nvSpPr>
        <p:spPr/>
        <p:txBody>
          <a:bodyPr>
            <a:normAutofit/>
          </a:bodyPr>
          <a:lstStyle/>
          <a:p>
            <a:pPr marL="0" indent="0">
              <a:buNone/>
            </a:pPr>
            <a:r>
              <a:rPr kumimoji="1" lang="ja-JP" altLang="en-US" sz="4000" dirty="0"/>
              <a:t>読者の理解や論理的思考の筋道に沿うように配置・接続して文章を作る方法</a:t>
            </a:r>
            <a:endParaRPr kumimoji="1" lang="en-US" altLang="ja-JP" sz="4000" dirty="0"/>
          </a:p>
          <a:p>
            <a:pPr marL="0" indent="0">
              <a:buNone/>
            </a:pPr>
            <a:r>
              <a:rPr lang="ja-JP" altLang="en-US" sz="4000" dirty="0"/>
              <a:t>例）英文、論文</a:t>
            </a:r>
            <a:endParaRPr lang="en-US" altLang="ja-JP" sz="4000" dirty="0"/>
          </a:p>
          <a:p>
            <a:pPr marL="0" indent="0">
              <a:buNone/>
            </a:pPr>
            <a:endParaRPr lang="en-US" altLang="ja-JP" sz="4000" dirty="0"/>
          </a:p>
          <a:p>
            <a:pPr marL="0" indent="0">
              <a:buNone/>
            </a:pPr>
            <a:r>
              <a:rPr lang="ja-JP" altLang="en-US" sz="4000" dirty="0"/>
              <a:t>⇔作文　起きた</a:t>
            </a:r>
            <a:r>
              <a:rPr lang="en-US" altLang="ja-JP" sz="4000" dirty="0"/>
              <a:t>/</a:t>
            </a:r>
            <a:r>
              <a:rPr lang="ja-JP" altLang="en-US" sz="4000" dirty="0"/>
              <a:t>思った順に書き綴られている</a:t>
            </a:r>
            <a:endParaRPr lang="en-US" altLang="ja-JP" sz="4000" dirty="0"/>
          </a:p>
          <a:p>
            <a:pPr marL="0" indent="0">
              <a:buNone/>
            </a:pPr>
            <a:endParaRPr lang="en-US" altLang="ja-JP" sz="4000" dirty="0"/>
          </a:p>
          <a:p>
            <a:endParaRPr kumimoji="1" lang="ja-JP" altLang="en-US" sz="4000" dirty="0"/>
          </a:p>
        </p:txBody>
      </p:sp>
    </p:spTree>
    <p:extLst>
      <p:ext uri="{BB962C8B-B14F-4D97-AF65-F5344CB8AC3E}">
        <p14:creationId xmlns:p14="http://schemas.microsoft.com/office/powerpoint/2010/main" val="219589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2" y="315756"/>
            <a:ext cx="8378529" cy="1027257"/>
          </a:xfrm>
        </p:spPr>
        <p:txBody>
          <a:bodyPr rtlCol="0"/>
          <a:lstStyle/>
          <a:p>
            <a:pPr rtl="0"/>
            <a:r>
              <a:rPr lang="ja-JP" altLang="en-US" dirty="0">
                <a:solidFill>
                  <a:schemeClr val="accent5">
                    <a:lumMod val="50000"/>
                  </a:schemeClr>
                </a:solidFill>
                <a:latin typeface="Meiryo UI" panose="020B0604030504040204" pitchFamily="50" charset="-128"/>
              </a:rPr>
              <a:t>小説の書きだし</a:t>
            </a:r>
          </a:p>
        </p:txBody>
      </p:sp>
      <p:grpSp>
        <p:nvGrpSpPr>
          <p:cNvPr id="26" name="グループ 25">
            <a:extLst>
              <a:ext uri="{FF2B5EF4-FFF2-40B4-BE49-F238E27FC236}">
                <a16:creationId xmlns:a16="http://schemas.microsoft.com/office/drawing/2014/main" id="{FAE49640-1F41-49EF-9DE6-5B8BD818E7D5}"/>
              </a:ext>
              <a:ext uri="{C183D7F6-B498-43B3-948B-1728B52AA6E4}">
                <adec:decorative xmlns:adec="http://schemas.microsoft.com/office/drawing/2017/decorative" val="1"/>
              </a:ext>
            </a:extLst>
          </p:cNvPr>
          <p:cNvGrpSpPr/>
          <p:nvPr/>
        </p:nvGrpSpPr>
        <p:grpSpPr>
          <a:xfrm>
            <a:off x="9055676" y="0"/>
            <a:ext cx="3136324" cy="7050231"/>
            <a:chOff x="9055676" y="0"/>
            <a:chExt cx="3136324" cy="7050231"/>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2" name="グラフィック 11" descr="シャツ">
              <a:extLst>
                <a:ext uri="{FF2B5EF4-FFF2-40B4-BE49-F238E27FC236}">
                  <a16:creationId xmlns:a16="http://schemas.microsoft.com/office/drawing/2014/main" id="{D0B86988-B817-439D-A6A5-180647268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87424">
              <a:off x="9541289" y="4083626"/>
              <a:ext cx="1951759" cy="1951759"/>
            </a:xfrm>
            <a:prstGeom prst="rect">
              <a:avLst/>
            </a:prstGeom>
          </p:spPr>
        </p:pic>
        <p:pic>
          <p:nvPicPr>
            <p:cNvPr id="14" name="グラフィック 13" descr="眼鏡">
              <a:extLst>
                <a:ext uri="{FF2B5EF4-FFF2-40B4-BE49-F238E27FC236}">
                  <a16:creationId xmlns:a16="http://schemas.microsoft.com/office/drawing/2014/main" id="{92AEA3DE-CFDD-499C-B6AD-99345EA1CEF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5024">
              <a:off x="11018693" y="3451676"/>
              <a:ext cx="1034563" cy="1034563"/>
            </a:xfrm>
            <a:prstGeom prst="rect">
              <a:avLst/>
            </a:prstGeom>
          </p:spPr>
        </p:pic>
        <p:pic>
          <p:nvPicPr>
            <p:cNvPr id="16" name="グラフィック 15" descr="ブーツ">
              <a:extLst>
                <a:ext uri="{FF2B5EF4-FFF2-40B4-BE49-F238E27FC236}">
                  <a16:creationId xmlns:a16="http://schemas.microsoft.com/office/drawing/2014/main" id="{BDFF0140-1CC8-4F76-B83E-EFC26BF59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97835" y="5595504"/>
              <a:ext cx="1454727" cy="1454727"/>
            </a:xfrm>
            <a:prstGeom prst="rect">
              <a:avLst/>
            </a:prstGeom>
          </p:spPr>
        </p:pic>
      </p:grpSp>
      <p:sp>
        <p:nvSpPr>
          <p:cNvPr id="22" name="コンテンツ プレースホルダー 11"/>
          <p:cNvSpPr>
            <a:spLocks noGrp="1"/>
          </p:cNvSpPr>
          <p:nvPr>
            <p:ph idx="1"/>
          </p:nvPr>
        </p:nvSpPr>
        <p:spPr>
          <a:xfrm>
            <a:off x="838200" y="1343013"/>
            <a:ext cx="8290215" cy="4833950"/>
          </a:xfrm>
        </p:spPr>
        <p:txBody>
          <a:bodyPr>
            <a:noAutofit/>
          </a:bodyPr>
          <a:lstStyle/>
          <a:p>
            <a:pPr marL="0" indent="0">
              <a:buNone/>
            </a:pPr>
            <a:r>
              <a:rPr lang="ja-JP" altLang="en-US" sz="3200" dirty="0"/>
              <a:t>　私はその人を常に先生と呼んでいた。だからここでもただ先生と書くだけで本名は打ち明けない。これは世間を憚はばかる遠慮というよりも、その方が私にとって自然だからである。私はその人の記憶を呼び起すごとに、すぐ「先生」といいたくなる。筆を執とっても心持は同じ事である。よそよそしい頭文字かしらもじなどはとても使う気にならない。</a:t>
            </a:r>
          </a:p>
          <a:p>
            <a:pPr marL="0" indent="0">
              <a:buNone/>
            </a:pPr>
            <a:r>
              <a:rPr lang="ja-JP" altLang="en-US" sz="3200" dirty="0"/>
              <a:t> 　私が先生と知り合いになったのは鎌倉かまくらである。その時私はまだ若々しい書生であった。</a:t>
            </a:r>
          </a:p>
          <a:p>
            <a:pPr marL="0" indent="0">
              <a:buNone/>
            </a:pPr>
            <a:endParaRPr kumimoji="1" lang="ja-JP" altLang="en-US" sz="3200" dirty="0"/>
          </a:p>
        </p:txBody>
      </p:sp>
      <p:sp>
        <p:nvSpPr>
          <p:cNvPr id="3" name="テキスト ボックス 2"/>
          <p:cNvSpPr txBox="1"/>
          <p:nvPr/>
        </p:nvSpPr>
        <p:spPr>
          <a:xfrm>
            <a:off x="5921632" y="5992297"/>
            <a:ext cx="2954655" cy="369332"/>
          </a:xfrm>
          <a:prstGeom prst="rect">
            <a:avLst/>
          </a:prstGeom>
          <a:noFill/>
        </p:spPr>
        <p:txBody>
          <a:bodyPr wrap="none" rtlCol="0">
            <a:spAutoFit/>
          </a:bodyPr>
          <a:lstStyle/>
          <a:p>
            <a:r>
              <a:rPr kumimoji="1" lang="ja-JP" altLang="en-US" dirty="0"/>
              <a:t>夏目漱石　「こころ」より</a:t>
            </a:r>
          </a:p>
        </p:txBody>
      </p:sp>
    </p:spTree>
    <p:extLst>
      <p:ext uri="{BB962C8B-B14F-4D97-AF65-F5344CB8AC3E}">
        <p14:creationId xmlns:p14="http://schemas.microsoft.com/office/powerpoint/2010/main" val="139771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2" y="315756"/>
            <a:ext cx="8378529" cy="1027257"/>
          </a:xfrm>
        </p:spPr>
        <p:txBody>
          <a:bodyPr rtlCol="0"/>
          <a:lstStyle/>
          <a:p>
            <a:pPr rtl="0"/>
            <a:r>
              <a:rPr lang="ja-JP" altLang="en-US" dirty="0">
                <a:solidFill>
                  <a:schemeClr val="accent5">
                    <a:lumMod val="50000"/>
                  </a:schemeClr>
                </a:solidFill>
                <a:latin typeface="Meiryo UI" panose="020B0604030504040204" pitchFamily="50" charset="-128"/>
              </a:rPr>
              <a:t>論文の書き出し</a:t>
            </a:r>
          </a:p>
        </p:txBody>
      </p:sp>
      <p:grpSp>
        <p:nvGrpSpPr>
          <p:cNvPr id="26" name="グループ 25">
            <a:extLst>
              <a:ext uri="{FF2B5EF4-FFF2-40B4-BE49-F238E27FC236}">
                <a16:creationId xmlns:a16="http://schemas.microsoft.com/office/drawing/2014/main" id="{FAE49640-1F41-49EF-9DE6-5B8BD818E7D5}"/>
              </a:ext>
              <a:ext uri="{C183D7F6-B498-43B3-948B-1728B52AA6E4}">
                <adec:decorative xmlns:adec="http://schemas.microsoft.com/office/drawing/2017/decorative" val="1"/>
              </a:ext>
            </a:extLst>
          </p:cNvPr>
          <p:cNvGrpSpPr/>
          <p:nvPr/>
        </p:nvGrpSpPr>
        <p:grpSpPr>
          <a:xfrm>
            <a:off x="9055676" y="0"/>
            <a:ext cx="3136324" cy="7050231"/>
            <a:chOff x="9055676" y="0"/>
            <a:chExt cx="3136324" cy="7050231"/>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2" name="グラフィック 11" descr="シャツ">
              <a:extLst>
                <a:ext uri="{FF2B5EF4-FFF2-40B4-BE49-F238E27FC236}">
                  <a16:creationId xmlns:a16="http://schemas.microsoft.com/office/drawing/2014/main" id="{D0B86988-B817-439D-A6A5-180647268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87424">
              <a:off x="9541289" y="4083626"/>
              <a:ext cx="1951759" cy="1951759"/>
            </a:xfrm>
            <a:prstGeom prst="rect">
              <a:avLst/>
            </a:prstGeom>
          </p:spPr>
        </p:pic>
        <p:pic>
          <p:nvPicPr>
            <p:cNvPr id="14" name="グラフィック 13" descr="眼鏡">
              <a:extLst>
                <a:ext uri="{FF2B5EF4-FFF2-40B4-BE49-F238E27FC236}">
                  <a16:creationId xmlns:a16="http://schemas.microsoft.com/office/drawing/2014/main" id="{92AEA3DE-CFDD-499C-B6AD-99345EA1CEF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5024">
              <a:off x="11018693" y="3451676"/>
              <a:ext cx="1034563" cy="1034563"/>
            </a:xfrm>
            <a:prstGeom prst="rect">
              <a:avLst/>
            </a:prstGeom>
          </p:spPr>
        </p:pic>
        <p:pic>
          <p:nvPicPr>
            <p:cNvPr id="16" name="グラフィック 15" descr="ブーツ">
              <a:extLst>
                <a:ext uri="{FF2B5EF4-FFF2-40B4-BE49-F238E27FC236}">
                  <a16:creationId xmlns:a16="http://schemas.microsoft.com/office/drawing/2014/main" id="{BDFF0140-1CC8-4F76-B83E-EFC26BF59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97835" y="5595504"/>
              <a:ext cx="1454727" cy="1454727"/>
            </a:xfrm>
            <a:prstGeom prst="rect">
              <a:avLst/>
            </a:prstGeom>
          </p:spPr>
        </p:pic>
      </p:grpSp>
      <p:sp>
        <p:nvSpPr>
          <p:cNvPr id="22" name="コンテンツ プレースホルダー 11"/>
          <p:cNvSpPr>
            <a:spLocks noGrp="1"/>
          </p:cNvSpPr>
          <p:nvPr>
            <p:ph idx="1"/>
          </p:nvPr>
        </p:nvSpPr>
        <p:spPr>
          <a:xfrm>
            <a:off x="838200" y="1825625"/>
            <a:ext cx="8290215" cy="4351338"/>
          </a:xfrm>
        </p:spPr>
        <p:txBody>
          <a:bodyPr>
            <a:normAutofit/>
          </a:bodyPr>
          <a:lstStyle/>
          <a:p>
            <a:pPr marL="0" indent="0">
              <a:buNone/>
            </a:pPr>
            <a:r>
              <a:rPr lang="ja-JP" altLang="en-US" sz="4000" dirty="0"/>
              <a:t>　</a:t>
            </a:r>
            <a:endParaRPr kumimoji="1" lang="ja-JP" altLang="en-US" sz="4000" dirty="0"/>
          </a:p>
        </p:txBody>
      </p:sp>
      <p:sp>
        <p:nvSpPr>
          <p:cNvPr id="9" name="正方形/長方形 8"/>
          <p:cNvSpPr/>
          <p:nvPr/>
        </p:nvSpPr>
        <p:spPr>
          <a:xfrm>
            <a:off x="814549" y="1348187"/>
            <a:ext cx="7756071" cy="4524315"/>
          </a:xfrm>
          <a:prstGeom prst="rect">
            <a:avLst/>
          </a:prstGeom>
        </p:spPr>
        <p:txBody>
          <a:bodyPr wrap="square">
            <a:spAutoFit/>
          </a:bodyPr>
          <a:lstStyle/>
          <a:p>
            <a:r>
              <a:rPr lang="ja-JP" altLang="en-US" sz="2400" dirty="0"/>
              <a:t>　本論は夏目漱石（本名夏目金の助、以後漱石と略称｝の前期の長編小説の舞台となる建築空間の「意味」の構造を、作品自体の中から探ろうとするもので、</a:t>
            </a:r>
            <a:r>
              <a:rPr lang="en-US" altLang="ja-JP" sz="2400" dirty="0"/>
              <a:t>『</a:t>
            </a:r>
            <a:r>
              <a:rPr lang="ja-JP" altLang="en-US" sz="2400" dirty="0"/>
              <a:t>吾輩は猫である</a:t>
            </a:r>
            <a:r>
              <a:rPr lang="en-US" altLang="ja-JP" sz="2400" dirty="0"/>
              <a:t>』</a:t>
            </a:r>
            <a:r>
              <a:rPr lang="ja-JP" altLang="en-US" sz="2400" dirty="0"/>
              <a:t>から</a:t>
            </a:r>
            <a:r>
              <a:rPr lang="en-US" altLang="ja-JP" sz="2400"/>
              <a:t>『</a:t>
            </a:r>
            <a:r>
              <a:rPr lang="ja-JP" altLang="en-US" sz="2400"/>
              <a:t>三四郎</a:t>
            </a:r>
            <a:r>
              <a:rPr lang="en-US" altLang="ja-JP" sz="2400" dirty="0"/>
              <a:t>』</a:t>
            </a:r>
            <a:r>
              <a:rPr lang="ja-JP" altLang="en-US" sz="2400" dirty="0"/>
              <a:t>に至るまでの</a:t>
            </a:r>
            <a:r>
              <a:rPr lang="en-US" altLang="ja-JP" sz="2400" dirty="0"/>
              <a:t>5 </a:t>
            </a:r>
            <a:r>
              <a:rPr lang="ja-JP" altLang="en-US" sz="2400" dirty="0"/>
              <a:t>作品を対象とする。文学作品の中に登場する建築空間を分析する一般的な意義については、既発表論文注</a:t>
            </a:r>
            <a:r>
              <a:rPr lang="en-US" altLang="ja-JP" sz="2400" dirty="0"/>
              <a:t>1 </a:t>
            </a:r>
            <a:r>
              <a:rPr lang="ja-JP" altLang="en-US" sz="2400" dirty="0"/>
              <a:t>） の中で述べているのでここでは繰り返さないが、作家夏目漱石の作品の建築的舞台を、その作品における空間の意味の構造という視点から研究することは、大きく分けて二とおりの意義を持つ。一つはそれぞれの作品の文学的な意味に新しい視点を提示することである。その作品に触れずに人生を過ごす日本人は稀と言われ</a:t>
            </a:r>
          </a:p>
        </p:txBody>
      </p:sp>
      <p:sp>
        <p:nvSpPr>
          <p:cNvPr id="11" name="テキスト ボックス 10"/>
          <p:cNvSpPr txBox="1"/>
          <p:nvPr/>
        </p:nvSpPr>
        <p:spPr>
          <a:xfrm>
            <a:off x="1065462" y="5999701"/>
            <a:ext cx="7577548" cy="646331"/>
          </a:xfrm>
          <a:prstGeom prst="rect">
            <a:avLst/>
          </a:prstGeom>
          <a:noFill/>
        </p:spPr>
        <p:txBody>
          <a:bodyPr wrap="square" rtlCol="0">
            <a:spAutoFit/>
          </a:bodyPr>
          <a:lstStyle/>
          <a:p>
            <a:r>
              <a:rPr kumimoji="1" lang="ja-JP" altLang="en-US"/>
              <a:t>若山滋</a:t>
            </a:r>
            <a:r>
              <a:rPr kumimoji="1" lang="en-US" altLang="ja-JP"/>
              <a:t>, </a:t>
            </a:r>
            <a:r>
              <a:rPr kumimoji="1" lang="ja-JP" altLang="en-US"/>
              <a:t>張奕文</a:t>
            </a:r>
            <a:r>
              <a:rPr kumimoji="1" lang="en-US" altLang="ja-JP"/>
              <a:t>, &amp; </a:t>
            </a:r>
            <a:r>
              <a:rPr kumimoji="1" lang="ja-JP" altLang="en-US"/>
              <a:t>渡辺孝一</a:t>
            </a:r>
            <a:r>
              <a:rPr kumimoji="1" lang="en-US" altLang="ja-JP"/>
              <a:t>. (1995). </a:t>
            </a:r>
            <a:r>
              <a:rPr kumimoji="1" lang="ja-JP" altLang="en-US"/>
              <a:t>夏目漱石の前期の長編小説の舞台となる建築空間の 「意味」</a:t>
            </a:r>
            <a:r>
              <a:rPr kumimoji="1" lang="en-US" altLang="ja-JP"/>
              <a:t>. </a:t>
            </a:r>
            <a:r>
              <a:rPr kumimoji="1" lang="ja-JP" altLang="en-US"/>
              <a:t>日本建築学会計画系論文集</a:t>
            </a:r>
            <a:r>
              <a:rPr kumimoji="1" lang="en-US" altLang="ja-JP"/>
              <a:t>, 60(478), 131-139.</a:t>
            </a:r>
            <a:endParaRPr kumimoji="1" lang="ja-JP" altLang="en-US" dirty="0"/>
          </a:p>
        </p:txBody>
      </p:sp>
    </p:spTree>
    <p:extLst>
      <p:ext uri="{BB962C8B-B14F-4D97-AF65-F5344CB8AC3E}">
        <p14:creationId xmlns:p14="http://schemas.microsoft.com/office/powerpoint/2010/main" val="409802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2" y="315756"/>
            <a:ext cx="8378529" cy="1027257"/>
          </a:xfrm>
        </p:spPr>
        <p:txBody>
          <a:bodyPr rtlCol="0"/>
          <a:lstStyle/>
          <a:p>
            <a:pPr rtl="0"/>
            <a:r>
              <a:rPr lang="ja-JP" altLang="en-US" dirty="0">
                <a:solidFill>
                  <a:schemeClr val="accent5">
                    <a:lumMod val="50000"/>
                  </a:schemeClr>
                </a:solidFill>
                <a:latin typeface="Meiryo UI" panose="020B0604030504040204" pitchFamily="50" charset="-128"/>
              </a:rPr>
              <a:t>パラグラフ（段落）の構成</a:t>
            </a:r>
          </a:p>
        </p:txBody>
      </p:sp>
      <p:grpSp>
        <p:nvGrpSpPr>
          <p:cNvPr id="26" name="グループ 25">
            <a:extLst>
              <a:ext uri="{FF2B5EF4-FFF2-40B4-BE49-F238E27FC236}">
                <a16:creationId xmlns:a16="http://schemas.microsoft.com/office/drawing/2014/main" id="{FAE49640-1F41-49EF-9DE6-5B8BD818E7D5}"/>
              </a:ext>
              <a:ext uri="{C183D7F6-B498-43B3-948B-1728B52AA6E4}">
                <adec:decorative xmlns:adec="http://schemas.microsoft.com/office/drawing/2017/decorative" val="1"/>
              </a:ext>
            </a:extLst>
          </p:cNvPr>
          <p:cNvGrpSpPr/>
          <p:nvPr/>
        </p:nvGrpSpPr>
        <p:grpSpPr>
          <a:xfrm>
            <a:off x="9055676" y="0"/>
            <a:ext cx="3136324" cy="7050231"/>
            <a:chOff x="9055676" y="0"/>
            <a:chExt cx="3136324" cy="7050231"/>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2" name="グラフィック 11" descr="シャツ">
              <a:extLst>
                <a:ext uri="{FF2B5EF4-FFF2-40B4-BE49-F238E27FC236}">
                  <a16:creationId xmlns:a16="http://schemas.microsoft.com/office/drawing/2014/main" id="{D0B86988-B817-439D-A6A5-180647268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87424">
              <a:off x="9541289" y="4083626"/>
              <a:ext cx="1951759" cy="1951759"/>
            </a:xfrm>
            <a:prstGeom prst="rect">
              <a:avLst/>
            </a:prstGeom>
          </p:spPr>
        </p:pic>
        <p:pic>
          <p:nvPicPr>
            <p:cNvPr id="14" name="グラフィック 13" descr="眼鏡">
              <a:extLst>
                <a:ext uri="{FF2B5EF4-FFF2-40B4-BE49-F238E27FC236}">
                  <a16:creationId xmlns:a16="http://schemas.microsoft.com/office/drawing/2014/main" id="{92AEA3DE-CFDD-499C-B6AD-99345EA1CEF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5024">
              <a:off x="11018693" y="3451676"/>
              <a:ext cx="1034563" cy="1034563"/>
            </a:xfrm>
            <a:prstGeom prst="rect">
              <a:avLst/>
            </a:prstGeom>
          </p:spPr>
        </p:pic>
        <p:pic>
          <p:nvPicPr>
            <p:cNvPr id="16" name="グラフィック 15" descr="ブーツ">
              <a:extLst>
                <a:ext uri="{FF2B5EF4-FFF2-40B4-BE49-F238E27FC236}">
                  <a16:creationId xmlns:a16="http://schemas.microsoft.com/office/drawing/2014/main" id="{BDFF0140-1CC8-4F76-B83E-EFC26BF59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97835" y="5595504"/>
              <a:ext cx="1454727" cy="1454727"/>
            </a:xfrm>
            <a:prstGeom prst="rect">
              <a:avLst/>
            </a:prstGeom>
          </p:spPr>
        </p:pic>
      </p:grpSp>
      <p:sp>
        <p:nvSpPr>
          <p:cNvPr id="11" name="テキスト ボックス 10"/>
          <p:cNvSpPr txBox="1"/>
          <p:nvPr/>
        </p:nvSpPr>
        <p:spPr>
          <a:xfrm>
            <a:off x="1357143" y="1343013"/>
            <a:ext cx="7740482"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t>　</a:t>
            </a:r>
            <a:r>
              <a:rPr kumimoji="1" lang="ja-JP" altLang="en-US" sz="2000" b="1" dirty="0">
                <a:solidFill>
                  <a:schemeClr val="tx1"/>
                </a:solidFill>
              </a:rPr>
              <a:t>・・・・・・・・・・・・・・・・・・・・・・・・・・・・・・・・・・・・・・・・・・・・・・・・・・・・・・・・・・・・・・・・・・・・・・・・・・・・・・・・・・・・・・・・・・</a:t>
            </a:r>
            <a:r>
              <a:rPr kumimoji="1" lang="ja-JP" altLang="en-US" sz="2000" b="1" dirty="0"/>
              <a:t>。・・・・・・・・・・・・・・・・・・・・・・・・・・・・・・・・・・・・・・・・・・・・・・・・・・・・。・・・・・・・・・・・・・・・・・・・・・・・・・・・・・・・・・・・・・・・・・・・・・・・・・・・・・・・・・・・・・・・・・・・・・・・・・・・・・・・・・。・・・・・・・・・・・・・・・・・・・・・・・・・・・・・・・・・・・・・・・・・・・・・・・・・・・・・・・・・・・・・・・・・・・・・・・・・・・・・・・・・。</a:t>
            </a:r>
          </a:p>
        </p:txBody>
      </p:sp>
      <p:sp>
        <p:nvSpPr>
          <p:cNvPr id="18" name="テキスト ボックス 17"/>
          <p:cNvSpPr txBox="1"/>
          <p:nvPr/>
        </p:nvSpPr>
        <p:spPr>
          <a:xfrm>
            <a:off x="1357142" y="4779896"/>
            <a:ext cx="7740482"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t>　</a:t>
            </a:r>
            <a:r>
              <a:rPr kumimoji="1" lang="ja-JP" altLang="en-US" sz="2000" b="1" dirty="0">
                <a:solidFill>
                  <a:schemeClr val="tx1"/>
                </a:solidFill>
              </a:rPr>
              <a:t>・・・・・・・・・・・・・・・・・・・・・・・・・・・・・・・・・・・・・・・・・・・・・・・・・・・・・・・・・・・・・・・・・・・・・・・・・・・・・・・・・・・・・・・・・・</a:t>
            </a:r>
            <a:r>
              <a:rPr kumimoji="1" lang="ja-JP" altLang="en-US" sz="2000" b="1" dirty="0"/>
              <a:t>。・・・・・・・・・・・・・・・・・・・・・・・・・・・・・・・・・・・・・・・・・・・・・・・・・・・・。</a:t>
            </a:r>
          </a:p>
        </p:txBody>
      </p:sp>
      <p:grpSp>
        <p:nvGrpSpPr>
          <p:cNvPr id="19" name="グループ化 18"/>
          <p:cNvGrpSpPr/>
          <p:nvPr/>
        </p:nvGrpSpPr>
        <p:grpSpPr>
          <a:xfrm>
            <a:off x="1332033" y="1343014"/>
            <a:ext cx="7698533" cy="1213920"/>
            <a:chOff x="1332033" y="1343014"/>
            <a:chExt cx="7698533" cy="1213920"/>
          </a:xfrm>
        </p:grpSpPr>
        <p:sp>
          <p:nvSpPr>
            <p:cNvPr id="15" name="L 字 14"/>
            <p:cNvSpPr/>
            <p:nvPr/>
          </p:nvSpPr>
          <p:spPr>
            <a:xfrm rot="5400000">
              <a:off x="4574340" y="-1899293"/>
              <a:ext cx="1213920" cy="7698533"/>
            </a:xfrm>
            <a:prstGeom prst="corner">
              <a:avLst>
                <a:gd name="adj1" fmla="val 108587"/>
                <a:gd name="adj2" fmla="val 75109"/>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02264" y="1614905"/>
              <a:ext cx="1261884" cy="523220"/>
            </a:xfrm>
            <a:prstGeom prst="rect">
              <a:avLst/>
            </a:prstGeom>
            <a:noFill/>
          </p:spPr>
          <p:txBody>
            <a:bodyPr wrap="none" rtlCol="0">
              <a:spAutoFit/>
            </a:bodyPr>
            <a:lstStyle/>
            <a:p>
              <a:r>
                <a:rPr kumimoji="1" lang="ja-JP" altLang="en-US" sz="2800" b="1" dirty="0"/>
                <a:t>主題文</a:t>
              </a:r>
            </a:p>
          </p:txBody>
        </p:sp>
      </p:grpSp>
      <p:sp>
        <p:nvSpPr>
          <p:cNvPr id="21" name="正方形/長方形 20"/>
          <p:cNvSpPr/>
          <p:nvPr/>
        </p:nvSpPr>
        <p:spPr>
          <a:xfrm>
            <a:off x="1357142" y="1343013"/>
            <a:ext cx="278703" cy="271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1332032" y="2274121"/>
            <a:ext cx="7698534" cy="638412"/>
            <a:chOff x="1332032" y="2274121"/>
            <a:chExt cx="7698534" cy="638412"/>
          </a:xfrm>
        </p:grpSpPr>
        <p:sp>
          <p:nvSpPr>
            <p:cNvPr id="20" name="L 字 19"/>
            <p:cNvSpPr/>
            <p:nvPr/>
          </p:nvSpPr>
          <p:spPr>
            <a:xfrm rot="16200000">
              <a:off x="4862093" y="-1255940"/>
              <a:ext cx="638412" cy="7698534"/>
            </a:xfrm>
            <a:prstGeom prst="corner">
              <a:avLst>
                <a:gd name="adj1" fmla="val 990492"/>
                <a:gd name="adj2" fmla="val 56499"/>
              </a:avLst>
            </a:pr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522727" y="2386268"/>
              <a:ext cx="1620957" cy="523220"/>
            </a:xfrm>
            <a:prstGeom prst="rect">
              <a:avLst/>
            </a:prstGeom>
            <a:noFill/>
          </p:spPr>
          <p:txBody>
            <a:bodyPr wrap="none" rtlCol="0">
              <a:spAutoFit/>
            </a:bodyPr>
            <a:lstStyle/>
            <a:p>
              <a:r>
                <a:rPr kumimoji="1" lang="ja-JP" altLang="en-US" sz="2800" b="1" dirty="0"/>
                <a:t>支持文①</a:t>
              </a:r>
            </a:p>
          </p:txBody>
        </p:sp>
      </p:grpSp>
      <p:grpSp>
        <p:nvGrpSpPr>
          <p:cNvPr id="28" name="グループ化 27"/>
          <p:cNvGrpSpPr/>
          <p:nvPr/>
        </p:nvGrpSpPr>
        <p:grpSpPr>
          <a:xfrm>
            <a:off x="1332033" y="2909489"/>
            <a:ext cx="7689694" cy="936727"/>
            <a:chOff x="1332033" y="2909489"/>
            <a:chExt cx="7689694" cy="936727"/>
          </a:xfrm>
        </p:grpSpPr>
        <p:sp>
          <p:nvSpPr>
            <p:cNvPr id="25" name="L 字 24"/>
            <p:cNvSpPr/>
            <p:nvPr/>
          </p:nvSpPr>
          <p:spPr>
            <a:xfrm rot="5400000">
              <a:off x="4708516" y="-466994"/>
              <a:ext cx="936727" cy="7689694"/>
            </a:xfrm>
            <a:prstGeom prst="corner">
              <a:avLst>
                <a:gd name="adj1" fmla="val 655584"/>
                <a:gd name="adj2" fmla="val 50000"/>
              </a:avLst>
            </a:pr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522727" y="3090436"/>
              <a:ext cx="1620957" cy="523220"/>
            </a:xfrm>
            <a:prstGeom prst="rect">
              <a:avLst/>
            </a:prstGeom>
            <a:noFill/>
          </p:spPr>
          <p:txBody>
            <a:bodyPr wrap="none" rtlCol="0">
              <a:spAutoFit/>
            </a:bodyPr>
            <a:lstStyle/>
            <a:p>
              <a:r>
                <a:rPr kumimoji="1" lang="ja-JP" altLang="en-US" sz="2800" b="1" dirty="0"/>
                <a:t>支持文②</a:t>
              </a:r>
            </a:p>
          </p:txBody>
        </p:sp>
      </p:grpSp>
      <p:grpSp>
        <p:nvGrpSpPr>
          <p:cNvPr id="31" name="グループ化 30"/>
          <p:cNvGrpSpPr/>
          <p:nvPr/>
        </p:nvGrpSpPr>
        <p:grpSpPr>
          <a:xfrm>
            <a:off x="1360427" y="3398656"/>
            <a:ext cx="7661299" cy="1381240"/>
            <a:chOff x="1360427" y="3398656"/>
            <a:chExt cx="7661299" cy="1381240"/>
          </a:xfrm>
        </p:grpSpPr>
        <p:sp>
          <p:nvSpPr>
            <p:cNvPr id="29" name="L 字 28"/>
            <p:cNvSpPr/>
            <p:nvPr/>
          </p:nvSpPr>
          <p:spPr>
            <a:xfrm rot="16200000">
              <a:off x="4500457" y="258626"/>
              <a:ext cx="1381240" cy="7661299"/>
            </a:xfrm>
            <a:prstGeom prst="corner">
              <a:avLst>
                <a:gd name="adj1" fmla="val 113749"/>
                <a:gd name="adj2" fmla="val 65937"/>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02264" y="4063848"/>
              <a:ext cx="1261884" cy="523220"/>
            </a:xfrm>
            <a:prstGeom prst="rect">
              <a:avLst/>
            </a:prstGeom>
            <a:noFill/>
          </p:spPr>
          <p:txBody>
            <a:bodyPr wrap="none" rtlCol="0">
              <a:spAutoFit/>
            </a:bodyPr>
            <a:lstStyle/>
            <a:p>
              <a:r>
                <a:rPr kumimoji="1" lang="ja-JP" altLang="en-US" sz="2800" b="1" dirty="0"/>
                <a:t>結論文</a:t>
              </a:r>
            </a:p>
          </p:txBody>
        </p:sp>
      </p:grpSp>
      <p:sp>
        <p:nvSpPr>
          <p:cNvPr id="32" name="正方形/長方形 31"/>
          <p:cNvSpPr/>
          <p:nvPr/>
        </p:nvSpPr>
        <p:spPr>
          <a:xfrm>
            <a:off x="1357142" y="4793758"/>
            <a:ext cx="278703" cy="271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1357141" y="4793758"/>
            <a:ext cx="7698533" cy="1213920"/>
            <a:chOff x="1332033" y="1343014"/>
            <a:chExt cx="7698533" cy="1213920"/>
          </a:xfrm>
        </p:grpSpPr>
        <p:sp>
          <p:nvSpPr>
            <p:cNvPr id="34" name="L 字 33"/>
            <p:cNvSpPr/>
            <p:nvPr/>
          </p:nvSpPr>
          <p:spPr>
            <a:xfrm rot="5400000">
              <a:off x="4574340" y="-1899293"/>
              <a:ext cx="1213920" cy="7698533"/>
            </a:xfrm>
            <a:prstGeom prst="corner">
              <a:avLst>
                <a:gd name="adj1" fmla="val 108587"/>
                <a:gd name="adj2" fmla="val 75109"/>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702264" y="1614905"/>
              <a:ext cx="1261884" cy="523220"/>
            </a:xfrm>
            <a:prstGeom prst="rect">
              <a:avLst/>
            </a:prstGeom>
            <a:noFill/>
          </p:spPr>
          <p:txBody>
            <a:bodyPr wrap="none" rtlCol="0">
              <a:spAutoFit/>
            </a:bodyPr>
            <a:lstStyle/>
            <a:p>
              <a:r>
                <a:rPr kumimoji="1" lang="ja-JP" altLang="en-US" sz="2800" b="1" dirty="0"/>
                <a:t>主題文</a:t>
              </a:r>
            </a:p>
          </p:txBody>
        </p:sp>
      </p:grpSp>
      <p:sp>
        <p:nvSpPr>
          <p:cNvPr id="9" name="正方形/長方形 8"/>
          <p:cNvSpPr/>
          <p:nvPr/>
        </p:nvSpPr>
        <p:spPr>
          <a:xfrm>
            <a:off x="1357141" y="1343013"/>
            <a:ext cx="7829290" cy="3423022"/>
          </a:xfrm>
          <a:prstGeom prst="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61581" y="1971128"/>
            <a:ext cx="4200189" cy="2308324"/>
          </a:xfrm>
          <a:prstGeom prst="rect">
            <a:avLst/>
          </a:prstGeom>
          <a:noFill/>
        </p:spPr>
        <p:txBody>
          <a:bodyPr wrap="none" rtlCol="0">
            <a:spAutoFit/>
          </a:bodyPr>
          <a:lstStyle/>
          <a:p>
            <a:pPr algn="ctr"/>
            <a:r>
              <a:rPr kumimoji="1" lang="ja-JP" altLang="en-US" sz="4800" b="1" dirty="0"/>
              <a:t>パラグラフ</a:t>
            </a:r>
            <a:endParaRPr kumimoji="1" lang="en-US" altLang="ja-JP" sz="4800" b="1" dirty="0"/>
          </a:p>
          <a:p>
            <a:pPr algn="ctr"/>
            <a:endParaRPr kumimoji="1" lang="en-US" altLang="ja-JP" sz="4800" b="1" dirty="0"/>
          </a:p>
          <a:p>
            <a:pPr algn="ctr"/>
            <a:r>
              <a:rPr kumimoji="1" lang="ja-JP" altLang="en-US" sz="4800" b="1" dirty="0"/>
              <a:t>おおよそ</a:t>
            </a:r>
            <a:r>
              <a:rPr kumimoji="1" lang="en-US" altLang="ja-JP" sz="4800" b="1" dirty="0"/>
              <a:t>400</a:t>
            </a:r>
            <a:r>
              <a:rPr kumimoji="1" lang="ja-JP" altLang="en-US" sz="4800" b="1" dirty="0"/>
              <a:t>字</a:t>
            </a:r>
          </a:p>
        </p:txBody>
      </p:sp>
    </p:spTree>
    <p:extLst>
      <p:ext uri="{BB962C8B-B14F-4D97-AF65-F5344CB8AC3E}">
        <p14:creationId xmlns:p14="http://schemas.microsoft.com/office/powerpoint/2010/main" val="326297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latin typeface="Meiryo UI" panose="020B0604030504040204" pitchFamily="50" charset="-128"/>
              </a:rPr>
              <a:t>論文構成　</a:t>
            </a:r>
            <a:r>
              <a:rPr lang="en-US" altLang="ja-JP" dirty="0">
                <a:latin typeface="Meiryo UI" panose="020B0604030504040204" pitchFamily="50" charset="-128"/>
              </a:rPr>
              <a:t>P39</a:t>
            </a:r>
            <a:r>
              <a:rPr lang="ja-JP" altLang="en-US" dirty="0">
                <a:latin typeface="Meiryo UI" panose="020B0604030504040204" pitchFamily="50" charset="-128"/>
              </a:rPr>
              <a:t>－</a:t>
            </a:r>
            <a:r>
              <a:rPr lang="en-US" altLang="ja-JP" dirty="0">
                <a:latin typeface="Meiryo UI" panose="020B0604030504040204" pitchFamily="50" charset="-128"/>
              </a:rPr>
              <a:t>40</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2364377"/>
            <a:ext cx="8378529" cy="3812586"/>
          </a:xfrm>
        </p:spPr>
        <p:txBody>
          <a:bodyPr vert="horz" lIns="91440" tIns="45720" rIns="91440" bIns="45720" rtlCol="0" anchor="t">
            <a:normAutofit/>
          </a:bodyPr>
          <a:lstStyle/>
          <a:p>
            <a:pPr rtl="0"/>
            <a:r>
              <a:rPr lang="ja-JP" altLang="en-US" sz="3200" dirty="0">
                <a:cs typeface="Tahoma"/>
              </a:rPr>
              <a:t>いきなり書き始めるのではなく、内容を組み立てる。</a:t>
            </a:r>
            <a:endParaRPr lang="en-US" altLang="ja-JP" sz="3200" dirty="0">
              <a:cs typeface="Tahoma"/>
            </a:endParaRPr>
          </a:p>
          <a:p>
            <a:pPr rtl="0"/>
            <a:endParaRPr lang="en-US" altLang="ja-JP" sz="3200" dirty="0">
              <a:cs typeface="Tahoma"/>
            </a:endParaRPr>
          </a:p>
          <a:p>
            <a:pPr rtl="0"/>
            <a:r>
              <a:rPr lang="ja-JP" altLang="en-US" sz="3200" dirty="0">
                <a:cs typeface="Tahoma"/>
              </a:rPr>
              <a:t>論文には基本構成がある。</a:t>
            </a:r>
            <a:endParaRPr lang="en-US" altLang="ja-JP" sz="3200" dirty="0">
              <a:cs typeface="Tahoma"/>
            </a:endParaRPr>
          </a:p>
          <a:p>
            <a:pPr rtl="0"/>
            <a:endParaRPr lang="en-US" altLang="ja-JP" sz="3200" dirty="0">
              <a:cs typeface="Tahoma"/>
            </a:endParaRPr>
          </a:p>
          <a:p>
            <a:pPr rtl="0"/>
            <a:r>
              <a:rPr lang="ja-JP" altLang="en-US" sz="3200" dirty="0">
                <a:cs typeface="Tahoma"/>
              </a:rPr>
              <a:t>ドキュメントの機能を使って、今後、論文やレポートも作成できるようにする。</a:t>
            </a: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49049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latin typeface="Meiryo UI" panose="020B0604030504040204" pitchFamily="50" charset="-128"/>
              </a:rPr>
              <a:t>論文の基本構成</a:t>
            </a:r>
            <a:endParaRPr lang="en-US" altLang="ja-JP" dirty="0">
              <a:solidFill>
                <a:schemeClr val="accent5">
                  <a:lumMod val="50000"/>
                </a:schemeClr>
              </a:solidFill>
              <a:latin typeface="Meiryo UI" panose="020B0604030504040204" pitchFamily="50" charset="-128"/>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
        <p:nvSpPr>
          <p:cNvPr id="12" name="テキスト ボックス 11"/>
          <p:cNvSpPr txBox="1"/>
          <p:nvPr/>
        </p:nvSpPr>
        <p:spPr>
          <a:xfrm>
            <a:off x="1768192" y="2003462"/>
            <a:ext cx="2339102" cy="2677656"/>
          </a:xfrm>
          <a:prstGeom prst="rect">
            <a:avLst/>
          </a:prstGeom>
          <a:noFill/>
          <a:ln>
            <a:solidFill>
              <a:schemeClr val="tx1"/>
            </a:solidFill>
          </a:ln>
        </p:spPr>
        <p:txBody>
          <a:bodyPr wrap="none" rtlCol="0">
            <a:spAutoFit/>
          </a:bodyPr>
          <a:lstStyle/>
          <a:p>
            <a:r>
              <a:rPr kumimoji="1" lang="ja-JP" altLang="en-US" sz="2400" dirty="0"/>
              <a:t>論文の最小構成</a:t>
            </a:r>
            <a:endParaRPr kumimoji="1" lang="en-US" altLang="ja-JP" sz="2400" dirty="0"/>
          </a:p>
          <a:p>
            <a:endParaRPr kumimoji="1" lang="en-US" altLang="ja-JP" sz="2400" dirty="0"/>
          </a:p>
          <a:p>
            <a:r>
              <a:rPr kumimoji="1" lang="ja-JP" altLang="en-US" sz="2400" dirty="0"/>
              <a:t>１．序論</a:t>
            </a:r>
            <a:endParaRPr kumimoji="1" lang="en-US" altLang="ja-JP" sz="2400" dirty="0"/>
          </a:p>
          <a:p>
            <a:endParaRPr kumimoji="1" lang="en-US" altLang="ja-JP" sz="2400" dirty="0"/>
          </a:p>
          <a:p>
            <a:r>
              <a:rPr kumimoji="1" lang="ja-JP" altLang="en-US" sz="2400" dirty="0"/>
              <a:t>２．本論</a:t>
            </a:r>
            <a:endParaRPr kumimoji="1" lang="en-US" altLang="ja-JP" sz="2400" dirty="0"/>
          </a:p>
          <a:p>
            <a:endParaRPr kumimoji="1" lang="en-US" altLang="ja-JP" sz="2400" dirty="0"/>
          </a:p>
          <a:p>
            <a:r>
              <a:rPr kumimoji="1" lang="ja-JP" altLang="en-US" sz="2400" dirty="0"/>
              <a:t>３．結論</a:t>
            </a:r>
          </a:p>
        </p:txBody>
      </p:sp>
      <p:sp>
        <p:nvSpPr>
          <p:cNvPr id="13" name="テキスト ボックス 12"/>
          <p:cNvSpPr txBox="1"/>
          <p:nvPr/>
        </p:nvSpPr>
        <p:spPr>
          <a:xfrm>
            <a:off x="5307937" y="2003462"/>
            <a:ext cx="2954655" cy="3416320"/>
          </a:xfrm>
          <a:prstGeom prst="rect">
            <a:avLst/>
          </a:prstGeom>
          <a:noFill/>
          <a:ln>
            <a:solidFill>
              <a:schemeClr val="tx1"/>
            </a:solidFill>
          </a:ln>
        </p:spPr>
        <p:txBody>
          <a:bodyPr wrap="none" rtlCol="0">
            <a:spAutoFit/>
          </a:bodyPr>
          <a:lstStyle/>
          <a:p>
            <a:r>
              <a:rPr kumimoji="1" lang="ja-JP" altLang="en-US" sz="2400" dirty="0"/>
              <a:t>論文の最大構成</a:t>
            </a:r>
            <a:endParaRPr kumimoji="1" lang="en-US" altLang="ja-JP" sz="2400" dirty="0"/>
          </a:p>
          <a:p>
            <a:endParaRPr kumimoji="1" lang="en-US" altLang="ja-JP" sz="2400" dirty="0"/>
          </a:p>
          <a:p>
            <a:r>
              <a:rPr kumimoji="1" lang="ja-JP" altLang="en-US" sz="2400" dirty="0"/>
              <a:t>１．目的</a:t>
            </a:r>
            <a:endParaRPr kumimoji="1" lang="en-US" altLang="ja-JP" sz="2400" dirty="0"/>
          </a:p>
          <a:p>
            <a:r>
              <a:rPr kumimoji="1" lang="ja-JP" altLang="en-US" sz="2400" dirty="0"/>
              <a:t>２．先行研究</a:t>
            </a:r>
            <a:endParaRPr kumimoji="1" lang="en-US" altLang="ja-JP" sz="2400" dirty="0"/>
          </a:p>
          <a:p>
            <a:r>
              <a:rPr kumimoji="1" lang="ja-JP" altLang="en-US" sz="2400" dirty="0"/>
              <a:t>３．資料と方法</a:t>
            </a:r>
            <a:endParaRPr kumimoji="1" lang="en-US" altLang="ja-JP" sz="2400" dirty="0"/>
          </a:p>
          <a:p>
            <a:r>
              <a:rPr kumimoji="1" lang="ja-JP" altLang="en-US" sz="2400" dirty="0"/>
              <a:t>４．結果</a:t>
            </a:r>
            <a:endParaRPr kumimoji="1" lang="en-US" altLang="ja-JP" sz="2400" dirty="0"/>
          </a:p>
          <a:p>
            <a:r>
              <a:rPr kumimoji="1" lang="ja-JP" altLang="en-US" sz="2400" dirty="0"/>
              <a:t>５．考察</a:t>
            </a:r>
            <a:endParaRPr kumimoji="1" lang="en-US" altLang="ja-JP" sz="2400" dirty="0"/>
          </a:p>
          <a:p>
            <a:r>
              <a:rPr kumimoji="1" lang="ja-JP" altLang="en-US" sz="2400" dirty="0"/>
              <a:t>６．結論</a:t>
            </a:r>
            <a:endParaRPr kumimoji="1" lang="en-US" altLang="ja-JP" sz="2400" dirty="0"/>
          </a:p>
          <a:p>
            <a:r>
              <a:rPr kumimoji="1" lang="ja-JP" altLang="en-US" sz="2400" dirty="0"/>
              <a:t>７．引用・参考文献</a:t>
            </a:r>
          </a:p>
        </p:txBody>
      </p:sp>
      <p:cxnSp>
        <p:nvCxnSpPr>
          <p:cNvPr id="16" name="直線矢印コネクタ 15"/>
          <p:cNvCxnSpPr/>
          <p:nvPr/>
        </p:nvCxnSpPr>
        <p:spPr>
          <a:xfrm>
            <a:off x="3291465" y="2928135"/>
            <a:ext cx="1668462" cy="1752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291465" y="3730094"/>
            <a:ext cx="1668462" cy="2877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209272" y="4397339"/>
            <a:ext cx="2098665" cy="4055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左中かっこ 20"/>
          <p:cNvSpPr/>
          <p:nvPr/>
        </p:nvSpPr>
        <p:spPr>
          <a:xfrm>
            <a:off x="5297518" y="2797222"/>
            <a:ext cx="166281" cy="60162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左中かっこ 21"/>
          <p:cNvSpPr/>
          <p:nvPr/>
        </p:nvSpPr>
        <p:spPr>
          <a:xfrm>
            <a:off x="5308351" y="3524366"/>
            <a:ext cx="133734" cy="98101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703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各構成の内容　</a:t>
            </a:r>
            <a:r>
              <a:rPr lang="en-US" altLang="ja-JP" dirty="0"/>
              <a:t>P41</a:t>
            </a:r>
            <a:r>
              <a:rPr lang="ja-JP" altLang="en-US" dirty="0"/>
              <a:t>－</a:t>
            </a:r>
            <a:r>
              <a:rPr lang="en-US" altLang="ja-JP" dirty="0"/>
              <a:t>50</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1690688"/>
            <a:ext cx="8378529" cy="4486275"/>
          </a:xfrm>
        </p:spPr>
        <p:txBody>
          <a:bodyPr vert="horz" lIns="91440" tIns="45720" rIns="91440" bIns="45720" rtlCol="0" anchor="t">
            <a:normAutofit/>
          </a:bodyPr>
          <a:lstStyle/>
          <a:p>
            <a:pPr marL="0" indent="0" rtl="0">
              <a:buNone/>
            </a:pPr>
            <a:r>
              <a:rPr lang="ja-JP" altLang="en-US" sz="4000" b="1" dirty="0">
                <a:cs typeface="Tahoma"/>
              </a:rPr>
              <a:t>１．目的，２．先行研究</a:t>
            </a:r>
            <a:endParaRPr lang="en-US" altLang="ja-JP" sz="4000" b="1" dirty="0">
              <a:cs typeface="Tahoma"/>
            </a:endParaRPr>
          </a:p>
          <a:p>
            <a:pPr marL="0" indent="0" rtl="0">
              <a:buNone/>
            </a:pPr>
            <a:r>
              <a:rPr lang="ja-JP" altLang="en-US" sz="3600" dirty="0">
                <a:cs typeface="Tahoma"/>
              </a:rPr>
              <a:t>　</a:t>
            </a:r>
            <a:r>
              <a:rPr lang="ja-JP" altLang="en-US" sz="3200" dirty="0">
                <a:cs typeface="Tahoma"/>
              </a:rPr>
              <a:t>・リサーチクエスチョンを示し、問いを立てる</a:t>
            </a:r>
            <a:endParaRPr lang="en-US" altLang="ja-JP" sz="3200" dirty="0">
              <a:cs typeface="Tahoma"/>
            </a:endParaRPr>
          </a:p>
          <a:p>
            <a:pPr marL="0" indent="0" rtl="0">
              <a:buNone/>
            </a:pPr>
            <a:r>
              <a:rPr lang="ja-JP" altLang="en-US" sz="3200" dirty="0">
                <a:cs typeface="Tahoma"/>
              </a:rPr>
              <a:t>　・問いを絞り込むため、定義する</a:t>
            </a:r>
            <a:endParaRPr lang="en-US" altLang="ja-JP" sz="3200" dirty="0">
              <a:cs typeface="Tahoma"/>
            </a:endParaRPr>
          </a:p>
          <a:p>
            <a:pPr marL="0" indent="0" rtl="0">
              <a:buNone/>
            </a:pPr>
            <a:r>
              <a:rPr lang="ja-JP" altLang="en-US" sz="3200" dirty="0">
                <a:cs typeface="Tahoma"/>
              </a:rPr>
              <a:t>　・先行研究の紹介</a:t>
            </a:r>
            <a:endParaRPr lang="en-US" altLang="ja-JP" sz="3200" dirty="0">
              <a:cs typeface="Tahoma"/>
            </a:endParaRPr>
          </a:p>
          <a:p>
            <a:pPr marL="0" indent="0" rtl="0">
              <a:buNone/>
            </a:pPr>
            <a:r>
              <a:rPr lang="ja-JP" altLang="en-US" sz="3200" dirty="0">
                <a:cs typeface="Tahoma"/>
              </a:rPr>
              <a:t>　・先行研究と自分の研究の比較をおこない、</a:t>
            </a:r>
            <a:endParaRPr lang="en-US" altLang="ja-JP" sz="3200" dirty="0">
              <a:cs typeface="Tahoma"/>
            </a:endParaRPr>
          </a:p>
          <a:p>
            <a:pPr marL="0" indent="0" rtl="0">
              <a:buNone/>
            </a:pPr>
            <a:r>
              <a:rPr lang="ja-JP" altLang="en-US" sz="3200" dirty="0">
                <a:cs typeface="Tahoma"/>
              </a:rPr>
              <a:t>　　オリジナリティを示す</a:t>
            </a:r>
            <a:endParaRPr lang="en-US" altLang="ja-JP" sz="3200" dirty="0">
              <a:cs typeface="Tahoma"/>
            </a:endParaRPr>
          </a:p>
          <a:p>
            <a:pPr marL="0" indent="0" rtl="0">
              <a:buNone/>
            </a:pPr>
            <a:r>
              <a:rPr lang="ja-JP" altLang="en-US" sz="3200" dirty="0">
                <a:solidFill>
                  <a:srgbClr val="FF0000"/>
                </a:solidFill>
                <a:cs typeface="Tahoma"/>
              </a:rPr>
              <a:t>　</a:t>
            </a:r>
            <a:endParaRPr lang="en-US" altLang="ja-JP" sz="4000" dirty="0">
              <a:solidFill>
                <a:srgbClr val="FF0000"/>
              </a:solidFill>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38735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各構成の内容</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1690688"/>
            <a:ext cx="8378529" cy="4486275"/>
          </a:xfrm>
        </p:spPr>
        <p:txBody>
          <a:bodyPr vert="horz" lIns="91440" tIns="45720" rIns="91440" bIns="45720" rtlCol="0" anchor="t">
            <a:normAutofit/>
          </a:bodyPr>
          <a:lstStyle/>
          <a:p>
            <a:pPr marL="0" indent="0" rtl="0">
              <a:buNone/>
            </a:pPr>
            <a:r>
              <a:rPr lang="ja-JP" altLang="en-US" sz="4000" b="1" dirty="0">
                <a:cs typeface="Tahoma"/>
              </a:rPr>
              <a:t>３．資料と方法</a:t>
            </a:r>
            <a:endParaRPr lang="en-US" altLang="ja-JP" sz="4000" b="1" dirty="0">
              <a:cs typeface="Tahoma"/>
            </a:endParaRPr>
          </a:p>
          <a:p>
            <a:pPr marL="0" indent="0" rtl="0">
              <a:buNone/>
            </a:pPr>
            <a:r>
              <a:rPr lang="ja-JP" altLang="en-US" sz="3600" dirty="0">
                <a:cs typeface="Tahoma"/>
              </a:rPr>
              <a:t>　・研究手法を選んだ理由</a:t>
            </a:r>
            <a:endParaRPr lang="en-US" altLang="ja-JP" sz="3600" dirty="0">
              <a:cs typeface="Tahoma"/>
            </a:endParaRPr>
          </a:p>
          <a:p>
            <a:pPr marL="0" indent="0" rtl="0">
              <a:buNone/>
            </a:pPr>
            <a:r>
              <a:rPr lang="ja-JP" altLang="en-US" sz="3600" dirty="0">
                <a:cs typeface="Tahoma"/>
              </a:rPr>
              <a:t>　・他の調査方法との比較</a:t>
            </a:r>
            <a:endParaRPr lang="en-US" altLang="ja-JP" sz="3600" dirty="0">
              <a:cs typeface="Tahoma"/>
            </a:endParaRPr>
          </a:p>
          <a:p>
            <a:pPr marL="0" indent="0" rtl="0">
              <a:buNone/>
            </a:pPr>
            <a:r>
              <a:rPr lang="ja-JP" altLang="en-US" sz="3600" dirty="0">
                <a:cs typeface="Tahoma"/>
              </a:rPr>
              <a:t>　・この調査方法の問題点</a:t>
            </a:r>
            <a:endParaRPr lang="en-US" altLang="ja-JP" sz="36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11612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各構成の詳細</a:t>
            </a:r>
            <a:endParaRPr lang="en-US" altLang="ja-JP" dirty="0">
              <a:solidFill>
                <a:schemeClr val="accent5">
                  <a:lumMod val="50000"/>
                </a:schemeClr>
              </a:solidFill>
              <a:latin typeface="Meiryo UI" panose="020B0604030504040204" pitchFamily="50" charset="-128"/>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493661" y="1418050"/>
            <a:ext cx="8993239" cy="5053012"/>
          </a:xfrm>
        </p:spPr>
        <p:txBody>
          <a:bodyPr vert="horz" lIns="91440" tIns="45720" rIns="91440" bIns="45720" rtlCol="0" anchor="t">
            <a:noAutofit/>
          </a:bodyPr>
          <a:lstStyle/>
          <a:p>
            <a:pPr marL="0" indent="0" rtl="0">
              <a:buNone/>
            </a:pPr>
            <a:r>
              <a:rPr lang="ja-JP" altLang="en-US" sz="4000" b="1" dirty="0">
                <a:cs typeface="Tahoma"/>
              </a:rPr>
              <a:t>４．結果，５．考察</a:t>
            </a:r>
            <a:endParaRPr lang="en-US" altLang="ja-JP" sz="4000" b="1" dirty="0">
              <a:cs typeface="Tahoma"/>
            </a:endParaRPr>
          </a:p>
          <a:p>
            <a:pPr marL="0" indent="0">
              <a:buNone/>
            </a:pPr>
            <a:r>
              <a:rPr lang="ja-JP" altLang="en-US" sz="3600" dirty="0">
                <a:cs typeface="Tahoma"/>
              </a:rPr>
              <a:t>　・データをまとめた結果を図や表・グラフで示す</a:t>
            </a:r>
            <a:endParaRPr lang="en-US" altLang="ja-JP" sz="3600" dirty="0">
              <a:cs typeface="Tahoma"/>
            </a:endParaRPr>
          </a:p>
          <a:p>
            <a:pPr marL="0" indent="0">
              <a:buNone/>
            </a:pPr>
            <a:r>
              <a:rPr lang="ja-JP" altLang="en-US" sz="3600" dirty="0">
                <a:cs typeface="Tahoma"/>
              </a:rPr>
              <a:t>　・内容を簡単に整理する</a:t>
            </a:r>
            <a:endParaRPr lang="en-US" altLang="ja-JP" sz="3600" dirty="0">
              <a:cs typeface="Tahoma"/>
            </a:endParaRPr>
          </a:p>
          <a:p>
            <a:pPr marL="0" indent="0">
              <a:buNone/>
            </a:pPr>
            <a:r>
              <a:rPr lang="ja-JP" altLang="en-US" sz="3600" dirty="0">
                <a:cs typeface="Tahoma"/>
              </a:rPr>
              <a:t>　・結果から導き出される問いに答えを示す</a:t>
            </a:r>
            <a:endParaRPr lang="en-US" altLang="ja-JP" sz="3600" dirty="0">
              <a:cs typeface="Tahoma"/>
            </a:endParaRPr>
          </a:p>
          <a:p>
            <a:pPr marL="0" indent="0">
              <a:buNone/>
            </a:pPr>
            <a:r>
              <a:rPr lang="ja-JP" altLang="en-US" sz="3600" dirty="0">
                <a:cs typeface="Tahoma"/>
              </a:rPr>
              <a:t>　・他のデータと比較して根拠を持たせる</a:t>
            </a:r>
            <a:endParaRPr lang="en-US" altLang="ja-JP" sz="3600" dirty="0">
              <a:cs typeface="Tahoma"/>
            </a:endParaRPr>
          </a:p>
          <a:p>
            <a:pPr marL="0" indent="0">
              <a:buNone/>
            </a:pPr>
            <a:r>
              <a:rPr lang="ja-JP" altLang="en-US" sz="3600" dirty="0">
                <a:cs typeface="Tahoma"/>
              </a:rPr>
              <a:t>　・さらに必要となる調査や先行研究を示す</a:t>
            </a:r>
            <a:endParaRPr lang="en-US" altLang="ja-JP" sz="3600" dirty="0">
              <a:cs typeface="Tahoma"/>
            </a:endParaRPr>
          </a:p>
        </p:txBody>
      </p:sp>
    </p:spTree>
    <p:extLst>
      <p:ext uri="{BB962C8B-B14F-4D97-AF65-F5344CB8AC3E}">
        <p14:creationId xmlns:p14="http://schemas.microsoft.com/office/powerpoint/2010/main" val="399036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各構成の詳細</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1690688"/>
            <a:ext cx="8378529" cy="4486275"/>
          </a:xfrm>
        </p:spPr>
        <p:txBody>
          <a:bodyPr vert="horz" lIns="91440" tIns="45720" rIns="91440" bIns="45720" rtlCol="0" anchor="t">
            <a:normAutofit/>
          </a:bodyPr>
          <a:lstStyle/>
          <a:p>
            <a:pPr marL="0" indent="0" rtl="0">
              <a:buNone/>
            </a:pPr>
            <a:r>
              <a:rPr lang="ja-JP" altLang="en-US" sz="4000" b="1" dirty="0">
                <a:cs typeface="Tahoma"/>
              </a:rPr>
              <a:t>６．結論</a:t>
            </a:r>
            <a:endParaRPr lang="en-US" altLang="ja-JP" sz="4000" b="1" dirty="0">
              <a:cs typeface="Tahoma"/>
            </a:endParaRPr>
          </a:p>
          <a:p>
            <a:pPr marL="0" indent="0" rtl="0">
              <a:buNone/>
            </a:pPr>
            <a:r>
              <a:rPr lang="ja-JP" altLang="en-US" sz="3600" dirty="0">
                <a:cs typeface="Tahoma"/>
              </a:rPr>
              <a:t>　・問いを示し、それに対する答えを示す</a:t>
            </a:r>
            <a:endParaRPr lang="en-US" altLang="ja-JP" sz="3600" dirty="0">
              <a:cs typeface="Tahoma"/>
            </a:endParaRPr>
          </a:p>
          <a:p>
            <a:pPr marL="0" indent="0" rtl="0">
              <a:buNone/>
            </a:pPr>
            <a:r>
              <a:rPr lang="ja-JP" altLang="en-US" sz="3600" dirty="0">
                <a:cs typeface="Tahoma"/>
              </a:rPr>
              <a:t>　・答えを導き出した過程を</a:t>
            </a:r>
            <a:r>
              <a:rPr lang="en-US" altLang="ja-JP" sz="3600" dirty="0">
                <a:cs typeface="Tahoma"/>
              </a:rPr>
              <a:t>1</a:t>
            </a:r>
            <a:r>
              <a:rPr lang="ja-JP" altLang="en-US" sz="3600" dirty="0">
                <a:cs typeface="Tahoma"/>
              </a:rPr>
              <a:t>文ずつで示す</a:t>
            </a:r>
            <a:endParaRPr lang="en-US" altLang="ja-JP" sz="3600" dirty="0">
              <a:cs typeface="Tahoma"/>
            </a:endParaRPr>
          </a:p>
          <a:p>
            <a:pPr marL="0" indent="0" rtl="0">
              <a:buNone/>
            </a:pPr>
            <a:r>
              <a:rPr lang="ja-JP" altLang="en-US" sz="3600" dirty="0">
                <a:cs typeface="Tahoma"/>
              </a:rPr>
              <a:t>　・今後の展望を示す</a:t>
            </a:r>
            <a:endParaRPr lang="en-US" altLang="ja-JP" sz="36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157673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rPr>
              <a:t>各構成の詳細</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1690688"/>
            <a:ext cx="8378529" cy="4486275"/>
          </a:xfrm>
        </p:spPr>
        <p:txBody>
          <a:bodyPr vert="horz" lIns="91440" tIns="45720" rIns="91440" bIns="45720" rtlCol="0" anchor="t">
            <a:normAutofit/>
          </a:bodyPr>
          <a:lstStyle/>
          <a:p>
            <a:pPr marL="0" indent="0" rtl="0">
              <a:buNone/>
            </a:pPr>
            <a:r>
              <a:rPr lang="ja-JP" altLang="en-US" sz="4000" b="1" dirty="0">
                <a:cs typeface="Tahoma"/>
              </a:rPr>
              <a:t>７．引用文献・参考文献</a:t>
            </a:r>
            <a:endParaRPr lang="en-US" altLang="ja-JP" sz="4000" b="1" dirty="0">
              <a:cs typeface="Tahoma"/>
            </a:endParaRPr>
          </a:p>
          <a:p>
            <a:pPr marL="0" indent="0" rtl="0">
              <a:buNone/>
            </a:pPr>
            <a:r>
              <a:rPr lang="ja-JP" altLang="en-US" sz="3600" dirty="0">
                <a:cs typeface="Tahoma"/>
              </a:rPr>
              <a:t>　・引用した資料を一覧で示す</a:t>
            </a:r>
            <a:endParaRPr lang="en-US" altLang="ja-JP" sz="3600" dirty="0">
              <a:cs typeface="Tahoma"/>
            </a:endParaRPr>
          </a:p>
          <a:p>
            <a:pPr marL="0" indent="0" rtl="0">
              <a:buNone/>
            </a:pPr>
            <a:r>
              <a:rPr lang="ja-JP" altLang="en-US" sz="3600" dirty="0">
                <a:cs typeface="Tahoma"/>
              </a:rPr>
              <a:t>　・参考にした資料を一覧で示す</a:t>
            </a:r>
            <a:endParaRPr lang="en-US" altLang="ja-JP" sz="3600" dirty="0">
              <a:cs typeface="Tahoma"/>
            </a:endParaRPr>
          </a:p>
          <a:p>
            <a:pPr marL="0" indent="0" rtl="0">
              <a:buNone/>
            </a:pPr>
            <a:endParaRPr lang="en-US" altLang="ja-JP" sz="40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0284130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093_TF33787325" id="{4AE4E785-44F8-42C0-BA63-A30777E8EB8A}" vid="{8B7E537E-CE0A-4405-84D1-22B86A22230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DDBA0BF5-07B9-4D5C-85E2-3A0C0343E71F}"/>
</file>

<file path=customXml/itemProps2.xml><?xml version="1.0" encoding="utf-8"?>
<ds:datastoreItem xmlns:ds="http://schemas.openxmlformats.org/officeDocument/2006/customXml" ds:itemID="{F5B32BD0-B5AF-4DDD-B4A9-7D3D38DE8E8D}"/>
</file>

<file path=customXml/itemProps3.xml><?xml version="1.0" encoding="utf-8"?>
<ds:datastoreItem xmlns:ds="http://schemas.openxmlformats.org/officeDocument/2006/customXml" ds:itemID="{9A4967A4-B3EC-4E02-9F6A-50E0CB5ECF96}"/>
</file>

<file path=docMetadata/LabelInfo.xml><?xml version="1.0" encoding="utf-8"?>
<clbl:labelList xmlns:clbl="http://schemas.microsoft.com/office/2020/mipLabelMetadata">
  <clbl:label id="{c5ee6e94-d455-43df-b19e-97dde671e91e}" enabled="1" method="Standard" siteId="{12070d49-0d58-40e3-8d87-8f8077d1ef42}" contentBits="0" removed="0"/>
</clbl:labelList>
</file>

<file path=docProps/app.xml><?xml version="1.0" encoding="utf-8"?>
<Properties xmlns="http://schemas.openxmlformats.org/officeDocument/2006/extended-properties" xmlns:vt="http://schemas.openxmlformats.org/officeDocument/2006/docPropsVTypes">
  <Template>ラボの安全性</Template>
  <TotalTime>0</TotalTime>
  <Words>1941</Words>
  <Application>Microsoft Office PowerPoint</Application>
  <PresentationFormat>ワイド画面</PresentationFormat>
  <Paragraphs>160</Paragraphs>
  <Slides>29</Slides>
  <Notes>29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Meiryo UI</vt:lpstr>
      <vt:lpstr>Arial</vt:lpstr>
      <vt:lpstr>Tahoma</vt:lpstr>
      <vt:lpstr>Office テーマ</vt:lpstr>
      <vt:lpstr>論文構成</vt:lpstr>
      <vt:lpstr>PowerPoint プレゼンテーション</vt:lpstr>
      <vt:lpstr>論文構成　P39－40</vt:lpstr>
      <vt:lpstr>論文の基本構成</vt:lpstr>
      <vt:lpstr>各構成の内容　P41－50</vt:lpstr>
      <vt:lpstr>各構成の内容</vt:lpstr>
      <vt:lpstr>各構成の詳細</vt:lpstr>
      <vt:lpstr>各構成の詳細</vt:lpstr>
      <vt:lpstr>各構成の詳細</vt:lpstr>
      <vt:lpstr>ドキュメントを利用して論文の構成をつくる</vt:lpstr>
      <vt:lpstr>アウトライン機能の説明１  配付したドキュメントの立ち上げ</vt:lpstr>
      <vt:lpstr>アウトライン機能の説明５タイトルの列挙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本日の活動、 はじめ！</vt:lpstr>
      <vt:lpstr>論文の書き方</vt:lpstr>
      <vt:lpstr>パラグラフライティング</vt:lpstr>
      <vt:lpstr>小説の書きだし</vt:lpstr>
      <vt:lpstr>論文の書き出し</vt:lpstr>
      <vt:lpstr>パラグラフ（段落）の構成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2019-09-12T04:32:30Z</dcterms:created>
  <dcterms:modified xsi:type="dcterms:W3CDTF">2024-12-23T02:26:28Z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0x0101005D5CBE8616B9BE4892A14A66220CA59A</vt:lpwstr>
  </property>
  <property fmtid="{D5CDD505-2E9C-101B-9397-08002B2CF9AE}" pid="11" name="Order">
    <vt:r8>22260000</vt:r8>
  </property>
  <property fmtid="{D5CDD505-2E9C-101B-9397-08002B2CF9AE}" pid="12" name="MediaServiceImageTags">
    <vt:lpwstr/>
  </property>
</Properties>
</file>