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4" r:id="rId2"/>
    <p:sldId id="266" r:id="rId3"/>
    <p:sldId id="333" r:id="rId4"/>
    <p:sldId id="336" r:id="rId5"/>
    <p:sldId id="337" r:id="rId6"/>
    <p:sldId id="338" r:id="rId7"/>
    <p:sldId id="342" r:id="rId8"/>
    <p:sldId id="343" r:id="rId9"/>
    <p:sldId id="344" r:id="rId10"/>
    <p:sldId id="341" r:id="rId11"/>
    <p:sldId id="345" r:id="rId12"/>
    <p:sldId id="347" r:id="rId13"/>
    <p:sldId id="348" r:id="rId14"/>
    <p:sldId id="349" r:id="rId15"/>
    <p:sldId id="313" r:id="rId16"/>
    <p:sldId id="346" r:id="rId17"/>
    <p:sldId id="334" r:id="rId18"/>
  </p:sldIdLst>
  <p:sldSz cx="9906000" cy="6858000" type="A4"/>
  <p:notesSz cx="6807200" cy="9939338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FF99"/>
    <a:srgbClr val="009999"/>
    <a:srgbClr val="FF3300"/>
    <a:srgbClr val="FF6633"/>
    <a:srgbClr val="F8F8F8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71115" autoAdjust="0"/>
  </p:normalViewPr>
  <p:slideViewPr>
    <p:cSldViewPr>
      <p:cViewPr varScale="1">
        <p:scale>
          <a:sx n="52" d="100"/>
          <a:sy n="52" d="100"/>
        </p:scale>
        <p:origin x="1710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14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1C60A021-8A78-41B7-84E9-94EAACF99CF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245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10E78F8-ADD3-401A-B951-153D8B14DE1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365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BB4F4-F55D-4784-AF5B-CAEBEA270CF1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183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394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3371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321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886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それでは、作成方法を参考にしながらスライドを作成してみましょう。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後ほどそれを使ってプレゼンします。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5258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それでは、最後にプレゼンテーションテクニックを使い、</a:t>
            </a:r>
            <a:r>
              <a:rPr kumimoji="1" lang="en-US" altLang="ja-JP" dirty="0" smtClean="0"/>
              <a:t>ABC</a:t>
            </a:r>
            <a:r>
              <a:rPr kumimoji="1" lang="ja-JP" altLang="en-US" dirty="0" smtClean="0"/>
              <a:t>のうち二つをテーマに自分の意見をそれぞれプレゼンしてください。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聴衆役は、良い聴衆として質問してください。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時間が余れば、スライドを手直しする時間を確保して、ペアを変えて再度プレゼンしてください。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271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697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7285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155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019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395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813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18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5815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E78F8-ADD3-401A-B951-153D8B14DE1E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391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FCE2A6-229E-43C4-A3DD-47A5B0D55D1A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DA2086-09BD-44F0-B6FB-A94457243A7F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24819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C906DF-B915-4FFB-A33E-94148B1CBFEF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00694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1D61CE14-4969-4AB6-B108-46BCDD90F00F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64784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ー 3"/>
          <p:cNvSpPr>
            <a:spLocks noGrp="1"/>
          </p:cNvSpPr>
          <p:nvPr>
            <p:ph type="clipArt"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r>
              <a:rPr lang="ja-JP" altLang="en-US" smtClean="0"/>
              <a:t>アイコンをクリックしてクリップ アートを追加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E6F69BED-8D91-4EF0-8F03-CD5C6659E59D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192643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クリップアート 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r>
              <a:rPr lang="ja-JP" altLang="en-US" smtClean="0"/>
              <a:t>アイコンをクリックしてクリップ アートを追加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DA7FFED6-F3EC-4043-89C9-E0100AEDD430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866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E8E7F-9108-4C74-8524-5D65AECB0213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04307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88F6E2-D9C8-442E-9E58-286C796BDEA6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81443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E52BF-E416-4E32-8C9C-CDD49BFF4C16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1122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B8AD6B-5EE9-4113-9CA2-F8B2057DFEDE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4353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C26C7-9845-4E6B-A011-EE82E56733BE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0790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4E0983-AE2A-4766-B3E7-89E128F5251B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90837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0DC92-978C-4D11-9884-4BF186D49183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26500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3956C3-AA12-469F-8E64-4AA7B792A442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67983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DCC439-1029-4840-916A-6E0F0028C688}" type="slidenum">
              <a:rPr lang="ja-JP" altLang="en-US"/>
              <a:pPr/>
              <a:t>‹#›</a:t>
            </a:fld>
            <a:endParaRPr lang="en-US" altLang="ja-JP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6736" y="2501225"/>
            <a:ext cx="7167339" cy="861774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 smtClean="0">
                <a:ea typeface="ＭＳ Ｐゴシック" pitchFamily="50" charset="-128"/>
              </a:rPr>
              <a:t>プレゼンテーション技術３</a:t>
            </a:r>
            <a:endParaRPr lang="ja-JP" altLang="en-US" dirty="0">
              <a:ea typeface="ＭＳ Ｐゴシック" pitchFamily="50" charset="-128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302000" y="1066800"/>
            <a:ext cx="5035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accent2"/>
                </a:solidFill>
              </a:rPr>
              <a:t>高津高校　ｌ　課題研究基礎</a:t>
            </a:r>
            <a:endParaRPr lang="en-US" altLang="ja-JP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PREP</a:t>
            </a:r>
            <a:r>
              <a:rPr lang="ja-JP" altLang="en-US" dirty="0" smtClean="0"/>
              <a:t>法の例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44488" y="1556792"/>
            <a:ext cx="936103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P</a:t>
            </a:r>
            <a:r>
              <a:rPr lang="en-US" altLang="ja-JP" sz="2400" dirty="0"/>
              <a:t>oint</a:t>
            </a:r>
            <a:r>
              <a:rPr lang="ja-JP" altLang="en-US" sz="2400" dirty="0"/>
              <a:t>（結論）</a:t>
            </a:r>
          </a:p>
          <a:p>
            <a:r>
              <a:rPr lang="ja-JP" altLang="en-US" sz="2400" dirty="0"/>
              <a:t>トマトは、最も健康に良い野菜の一つです。</a:t>
            </a:r>
          </a:p>
          <a:p>
            <a:endParaRPr lang="ja-JP" altLang="en-US" sz="2400" dirty="0"/>
          </a:p>
          <a:p>
            <a:r>
              <a:rPr lang="en-US" altLang="ja-JP" sz="2400" dirty="0">
                <a:solidFill>
                  <a:srgbClr val="FF0000"/>
                </a:solidFill>
              </a:rPr>
              <a:t>R</a:t>
            </a:r>
            <a:r>
              <a:rPr lang="en-US" altLang="ja-JP" sz="2400" dirty="0"/>
              <a:t>eason</a:t>
            </a:r>
            <a:r>
              <a:rPr lang="ja-JP" altLang="en-US" sz="2400" dirty="0"/>
              <a:t>（理由）</a:t>
            </a:r>
          </a:p>
          <a:p>
            <a:r>
              <a:rPr lang="ja-JP" altLang="en-US" sz="2400" dirty="0"/>
              <a:t>まず、リコピンが豊富に含まれているため、生活習慣病の予防につながります。さらに、ビタミン</a:t>
            </a:r>
            <a:r>
              <a:rPr lang="en-US" altLang="ja-JP" sz="2400" dirty="0"/>
              <a:t>C</a:t>
            </a:r>
            <a:r>
              <a:rPr lang="ja-JP" altLang="en-US" sz="2400" dirty="0"/>
              <a:t>も豊富であるため、美肌にも効果があります。</a:t>
            </a:r>
          </a:p>
          <a:p>
            <a:endParaRPr lang="ja-JP" altLang="en-US" sz="2400" dirty="0"/>
          </a:p>
          <a:p>
            <a:r>
              <a:rPr lang="en-US" altLang="ja-JP" sz="2400" dirty="0">
                <a:solidFill>
                  <a:srgbClr val="FF0000"/>
                </a:solidFill>
              </a:rPr>
              <a:t>E</a:t>
            </a:r>
            <a:r>
              <a:rPr lang="en-US" altLang="ja-JP" sz="2400" dirty="0"/>
              <a:t>xample</a:t>
            </a:r>
            <a:r>
              <a:rPr lang="ja-JP" altLang="en-US" sz="2400" dirty="0"/>
              <a:t>（例）</a:t>
            </a:r>
          </a:p>
          <a:p>
            <a:r>
              <a:rPr lang="ja-JP" altLang="en-US" sz="2400" dirty="0"/>
              <a:t>私の父は食生活が荒れていましたが、トマトを積極的に食べるようになってからは、生活習慣病になることなく、肌の調子も良くなりました。</a:t>
            </a:r>
          </a:p>
          <a:p>
            <a:endParaRPr lang="ja-JP" altLang="en-US" sz="2400" dirty="0"/>
          </a:p>
          <a:p>
            <a:r>
              <a:rPr lang="en-US" altLang="ja-JP" sz="2400" dirty="0">
                <a:solidFill>
                  <a:srgbClr val="FF0000"/>
                </a:solidFill>
              </a:rPr>
              <a:t>P</a:t>
            </a:r>
            <a:r>
              <a:rPr lang="en-US" altLang="ja-JP" sz="2400" dirty="0"/>
              <a:t>oint</a:t>
            </a:r>
            <a:r>
              <a:rPr lang="ja-JP" altLang="en-US" sz="2400" dirty="0"/>
              <a:t>（結論）</a:t>
            </a:r>
          </a:p>
          <a:p>
            <a:r>
              <a:rPr lang="ja-JP" altLang="en-US" sz="2400" dirty="0"/>
              <a:t>このように、トマトは私たちの健康に欠かせない野菜です。</a:t>
            </a:r>
          </a:p>
        </p:txBody>
      </p:sp>
    </p:spTree>
    <p:extLst>
      <p:ext uri="{BB962C8B-B14F-4D97-AF65-F5344CB8AC3E}">
        <p14:creationId xmlns:p14="http://schemas.microsoft.com/office/powerpoint/2010/main" val="2611374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見やすく＆わかりやすく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4528" y="1981200"/>
            <a:ext cx="90010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sz="4000" dirty="0" smtClean="0"/>
              <a:t>大きな文字を使う</a:t>
            </a:r>
            <a:endParaRPr lang="en-US" altLang="ja-JP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000" dirty="0" smtClean="0"/>
              <a:t>文字は少なく、図で表す</a:t>
            </a:r>
            <a:endParaRPr lang="en-US" altLang="ja-JP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000" dirty="0" smtClean="0"/>
              <a:t>１枚のスライドで伝えることは１つ</a:t>
            </a:r>
            <a:endParaRPr lang="en-US" altLang="ja-JP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000" dirty="0" smtClean="0"/>
              <a:t>アニメーションは最小限に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817057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3.png"/>
          <p:cNvPicPr/>
          <p:nvPr/>
        </p:nvPicPr>
        <p:blipFill rotWithShape="1">
          <a:blip r:embed="rId3"/>
          <a:srcRect l="23578" t="14185" b="16665"/>
          <a:stretch/>
        </p:blipFill>
        <p:spPr>
          <a:xfrm>
            <a:off x="200472" y="836712"/>
            <a:ext cx="9505056" cy="4968552"/>
          </a:xfrm>
          <a:prstGeom prst="rect">
            <a:avLst/>
          </a:prstGeom>
          <a:ln/>
        </p:spPr>
      </p:pic>
      <p:sp>
        <p:nvSpPr>
          <p:cNvPr id="7" name="角丸四角形 6"/>
          <p:cNvSpPr/>
          <p:nvPr/>
        </p:nvSpPr>
        <p:spPr bwMode="auto">
          <a:xfrm>
            <a:off x="8553400" y="764704"/>
            <a:ext cx="792088" cy="684000"/>
          </a:xfrm>
          <a:prstGeom prst="roundRect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6753200" y="3255496"/>
            <a:ext cx="1080120" cy="1037600"/>
          </a:xfrm>
          <a:prstGeom prst="roundRect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643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.png"/>
          <p:cNvPicPr/>
          <p:nvPr/>
        </p:nvPicPr>
        <p:blipFill rotWithShape="1">
          <a:blip r:embed="rId3"/>
          <a:srcRect t="14740" r="43200" b="50623"/>
          <a:stretch/>
        </p:blipFill>
        <p:spPr>
          <a:xfrm>
            <a:off x="185631" y="378459"/>
            <a:ext cx="6855601" cy="24972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4.png"/>
          <p:cNvPicPr/>
          <p:nvPr/>
        </p:nvPicPr>
        <p:blipFill rotWithShape="1">
          <a:blip r:embed="rId4"/>
          <a:srcRect t="13602" r="36477" b="49230"/>
          <a:stretch/>
        </p:blipFill>
        <p:spPr>
          <a:xfrm>
            <a:off x="384212" y="3429000"/>
            <a:ext cx="9249308" cy="30243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角丸四角形 6"/>
          <p:cNvSpPr/>
          <p:nvPr/>
        </p:nvSpPr>
        <p:spPr bwMode="auto">
          <a:xfrm>
            <a:off x="1928864" y="1232928"/>
            <a:ext cx="1800000" cy="1548000"/>
          </a:xfrm>
          <a:prstGeom prst="roundRect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3340714" y="4077072"/>
            <a:ext cx="532166" cy="598799"/>
          </a:xfrm>
          <a:prstGeom prst="roundRect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438912" y="4149080"/>
            <a:ext cx="697664" cy="504056"/>
          </a:xfrm>
          <a:prstGeom prst="roundRect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 bwMode="auto">
          <a:xfrm>
            <a:off x="4193604" y="764704"/>
            <a:ext cx="3423692" cy="792088"/>
          </a:xfrm>
          <a:prstGeom prst="wedgeRoundRectCallout">
            <a:avLst>
              <a:gd name="adj1" fmla="val -59387"/>
              <a:gd name="adj2" fmla="val 3894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「空白」を選択して作成</a:t>
            </a:r>
          </a:p>
        </p:txBody>
      </p:sp>
      <p:sp>
        <p:nvSpPr>
          <p:cNvPr id="14" name="角丸四角形吹き出し 13"/>
          <p:cNvSpPr/>
          <p:nvPr/>
        </p:nvSpPr>
        <p:spPr bwMode="auto">
          <a:xfrm>
            <a:off x="438912" y="2970053"/>
            <a:ext cx="1993808" cy="792088"/>
          </a:xfrm>
          <a:prstGeom prst="wedgeRoundRectCallout">
            <a:avLst>
              <a:gd name="adj1" fmla="val -35949"/>
              <a:gd name="adj2" fmla="val 907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スライド追加</a:t>
            </a:r>
          </a:p>
        </p:txBody>
      </p:sp>
      <p:sp>
        <p:nvSpPr>
          <p:cNvPr id="15" name="角丸四角形吹き出し 14"/>
          <p:cNvSpPr/>
          <p:nvPr/>
        </p:nvSpPr>
        <p:spPr bwMode="auto">
          <a:xfrm>
            <a:off x="3196698" y="2972427"/>
            <a:ext cx="3124453" cy="792088"/>
          </a:xfrm>
          <a:prstGeom prst="wedgeRoundRectCallout">
            <a:avLst>
              <a:gd name="adj1" fmla="val -38276"/>
              <a:gd name="adj2" fmla="val 9312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テキストボックス追加</a:t>
            </a:r>
          </a:p>
        </p:txBody>
      </p:sp>
    </p:spTree>
    <p:extLst>
      <p:ext uri="{BB962C8B-B14F-4D97-AF65-F5344CB8AC3E}">
        <p14:creationId xmlns:p14="http://schemas.microsoft.com/office/powerpoint/2010/main" val="2544381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4.png"/>
          <p:cNvPicPr/>
          <p:nvPr/>
        </p:nvPicPr>
        <p:blipFill rotWithShape="1">
          <a:blip r:embed="rId3"/>
          <a:srcRect t="13602" r="42906" b="49230"/>
          <a:stretch/>
        </p:blipFill>
        <p:spPr>
          <a:xfrm>
            <a:off x="384211" y="2780928"/>
            <a:ext cx="9249309" cy="36724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角丸四角形 11"/>
          <p:cNvSpPr/>
          <p:nvPr/>
        </p:nvSpPr>
        <p:spPr bwMode="auto">
          <a:xfrm>
            <a:off x="4120138" y="3661424"/>
            <a:ext cx="553093" cy="559664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4131465" y="4622354"/>
            <a:ext cx="2703613" cy="384551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 bwMode="auto">
          <a:xfrm>
            <a:off x="4673231" y="2569921"/>
            <a:ext cx="1620080" cy="792088"/>
          </a:xfrm>
          <a:prstGeom prst="wedgeRoundRectCallout">
            <a:avLst>
              <a:gd name="adj1" fmla="val -45870"/>
              <a:gd name="adj2" fmla="val 7427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b="1" dirty="0" smtClean="0"/>
              <a:t>画像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追加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84212" y="828721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画像を追加したい場合</a:t>
            </a:r>
            <a:endParaRPr lang="ja-JP" altLang="en-US" sz="3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04529" y="1545433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ea"/>
              <a:buAutoNum type="circleNumDbPlain"/>
            </a:pPr>
            <a:r>
              <a:rPr lang="ja-JP" altLang="en-US" sz="2800" dirty="0" smtClean="0"/>
              <a:t>スライド</a:t>
            </a:r>
            <a:r>
              <a:rPr lang="ja-JP" altLang="en-US" sz="2800" dirty="0" smtClean="0"/>
              <a:t>の画像追加ボタンから</a:t>
            </a:r>
            <a:r>
              <a:rPr lang="ja-JP" altLang="en-US" sz="2800" dirty="0" smtClean="0"/>
              <a:t>「ウェブを検索」を選択</a:t>
            </a:r>
            <a:endParaRPr lang="en-US" altLang="ja-JP" sz="2800" dirty="0" smtClean="0"/>
          </a:p>
          <a:p>
            <a:pPr marL="742950" indent="-742950">
              <a:buFont typeface="+mj-ea"/>
              <a:buAutoNum type="circleNumDbPlain"/>
            </a:pPr>
            <a:r>
              <a:rPr lang="ja-JP" altLang="en-US" sz="2800" dirty="0" smtClean="0"/>
              <a:t>貼りたい画像を選び、「挿入」をクリック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94162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プレゼンテーション実習４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00808"/>
            <a:ext cx="9066212" cy="416659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4000" b="1" dirty="0" smtClean="0">
                <a:solidFill>
                  <a:srgbClr val="FF0000"/>
                </a:solidFill>
              </a:rPr>
              <a:t>「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動物実験は許されるのか？」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というテーマについて</a:t>
            </a:r>
            <a:r>
              <a:rPr lang="ja-JP" altLang="ja-JP" dirty="0" smtClean="0"/>
              <a:t>、自分</a:t>
            </a:r>
            <a:r>
              <a:rPr lang="ja-JP" altLang="ja-JP" dirty="0"/>
              <a:t>の意見</a:t>
            </a:r>
            <a:r>
              <a:rPr lang="ja-JP" altLang="ja-JP" dirty="0" smtClean="0"/>
              <a:t>を</a:t>
            </a:r>
            <a:r>
              <a:rPr lang="ja-JP" altLang="en-US" dirty="0" smtClean="0"/>
              <a:t>スライドにまとめ</a:t>
            </a:r>
            <a:r>
              <a:rPr lang="ja-JP" altLang="ja-JP" dirty="0" smtClean="0"/>
              <a:t>なさい</a:t>
            </a:r>
            <a:r>
              <a:rPr lang="ja-JP" altLang="en-US" dirty="0" smtClean="0"/>
              <a:t>（</a:t>
            </a:r>
            <a:r>
              <a:rPr lang="en-US" altLang="ja-JP" dirty="0"/>
              <a:t>20</a:t>
            </a:r>
            <a:r>
              <a:rPr lang="ja-JP" altLang="en-US" dirty="0" smtClean="0"/>
              <a:t>分間）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8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416496" y="3645024"/>
            <a:ext cx="3816424" cy="2870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800" kern="0" dirty="0" smtClean="0"/>
              <a:t>PREP</a:t>
            </a:r>
            <a:r>
              <a:rPr lang="ja-JP" altLang="en-US" sz="2800" kern="0" dirty="0" smtClean="0"/>
              <a:t>法</a:t>
            </a:r>
            <a:endParaRPr lang="en-US" altLang="ja-JP" sz="2800" kern="0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kern="0" dirty="0" smtClean="0">
                <a:solidFill>
                  <a:srgbClr val="FF0000"/>
                </a:solidFill>
              </a:rPr>
              <a:t>P</a:t>
            </a:r>
            <a:r>
              <a:rPr lang="en-US" altLang="ja-JP" kern="0" dirty="0" smtClean="0"/>
              <a:t>oint</a:t>
            </a:r>
            <a:r>
              <a:rPr lang="ja-JP" altLang="en-US" kern="0" dirty="0" smtClean="0"/>
              <a:t>（結論）</a:t>
            </a:r>
            <a:endParaRPr lang="en-US" altLang="ja-JP" kern="0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kern="0" dirty="0" smtClean="0">
                <a:solidFill>
                  <a:srgbClr val="FF0000"/>
                </a:solidFill>
              </a:rPr>
              <a:t>R</a:t>
            </a:r>
            <a:r>
              <a:rPr lang="en-US" altLang="ja-JP" kern="0" dirty="0" smtClean="0"/>
              <a:t>eason</a:t>
            </a:r>
            <a:r>
              <a:rPr lang="ja-JP" altLang="en-US" kern="0" dirty="0" smtClean="0"/>
              <a:t>（理由）</a:t>
            </a:r>
            <a:endParaRPr lang="en-US" altLang="ja-JP" kern="0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kern="0" dirty="0" smtClean="0">
                <a:solidFill>
                  <a:srgbClr val="FF0000"/>
                </a:solidFill>
              </a:rPr>
              <a:t>E</a:t>
            </a:r>
            <a:r>
              <a:rPr lang="en-US" altLang="ja-JP" kern="0" dirty="0" smtClean="0"/>
              <a:t>xample</a:t>
            </a:r>
            <a:r>
              <a:rPr lang="ja-JP" altLang="en-US" kern="0" dirty="0" smtClean="0"/>
              <a:t>（例）</a:t>
            </a:r>
            <a:endParaRPr lang="en-US" altLang="ja-JP" kern="0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kern="0" dirty="0" smtClean="0">
                <a:solidFill>
                  <a:srgbClr val="FF0000"/>
                </a:solidFill>
              </a:rPr>
              <a:t>P</a:t>
            </a:r>
            <a:r>
              <a:rPr lang="en-US" altLang="ja-JP" kern="0" dirty="0" smtClean="0"/>
              <a:t>oint</a:t>
            </a:r>
            <a:r>
              <a:rPr lang="ja-JP" altLang="en-US" kern="0" dirty="0" smtClean="0"/>
              <a:t>（結論）</a:t>
            </a:r>
            <a:endParaRPr lang="en-US" altLang="ja-JP" kern="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20952" y="3645024"/>
            <a:ext cx="5064285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ja-JP" altLang="en-US" sz="2800" kern="0" dirty="0" smtClean="0"/>
              <a:t>見やすく＆わかりやすく</a:t>
            </a:r>
            <a:endParaRPr lang="en-US" altLang="ja-JP" sz="2800" kern="0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kern="0" dirty="0" smtClean="0"/>
              <a:t>大きな文字を使う</a:t>
            </a:r>
            <a:endParaRPr lang="en-US" altLang="ja-JP" kern="0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kern="0" dirty="0" smtClean="0"/>
              <a:t>文字は少なく、図で表す</a:t>
            </a:r>
            <a:endParaRPr lang="en-US" altLang="ja-JP" kern="0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kern="0" dirty="0" smtClean="0"/>
              <a:t>１枚のスライドで伝えることは１つ</a:t>
            </a:r>
            <a:endParaRPr lang="en-US" altLang="ja-JP" kern="0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kern="0" dirty="0" smtClean="0"/>
              <a:t>アニメーションは最小限に</a:t>
            </a:r>
            <a:endParaRPr lang="en-US" altLang="ja-JP" kern="0" dirty="0" smtClean="0"/>
          </a:p>
        </p:txBody>
      </p:sp>
    </p:spTree>
    <p:extLst>
      <p:ext uri="{BB962C8B-B14F-4D97-AF65-F5344CB8AC3E}">
        <p14:creationId xmlns:p14="http://schemas.microsoft.com/office/powerpoint/2010/main" val="35277384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プレゼンテーション実習５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00808"/>
            <a:ext cx="8915400" cy="4166592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000" b="1" dirty="0" smtClean="0">
                <a:solidFill>
                  <a:srgbClr val="FF0000"/>
                </a:solidFill>
              </a:rPr>
              <a:t>「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動物実験は許されるのか？」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というテーマについて</a:t>
            </a:r>
            <a:r>
              <a:rPr lang="ja-JP" altLang="ja-JP" dirty="0" smtClean="0"/>
              <a:t>、</a:t>
            </a:r>
            <a:r>
              <a:rPr lang="ja-JP" altLang="en-US" dirty="0" smtClean="0"/>
              <a:t>作成したスライドを用いて</a:t>
            </a:r>
            <a:r>
              <a:rPr lang="ja-JP" altLang="ja-JP" dirty="0" smtClean="0"/>
              <a:t>プレゼンしなさい。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dirty="0" smtClean="0"/>
              <a:t>プレゼン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分間・質疑応答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分間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ja-JP" dirty="0" smtClean="0"/>
              <a:t>お互い</a:t>
            </a:r>
            <a:r>
              <a:rPr lang="ja-JP" altLang="ja-JP" dirty="0"/>
              <a:t>のプレゼンがすべて終了後</a:t>
            </a:r>
            <a:r>
              <a:rPr lang="ja-JP" altLang="ja-JP" dirty="0" smtClean="0"/>
              <a:t>、チェック表</a:t>
            </a:r>
            <a:r>
              <a:rPr lang="ja-JP" altLang="ja-JP" dirty="0"/>
              <a:t>を使い相互評価をしなさい。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79762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/>
              <a:t>わかりやすいスライドをどのように作るのか？</a:t>
            </a:r>
            <a:endParaRPr lang="en-US" altLang="ja-JP" sz="4400" dirty="0"/>
          </a:p>
          <a:p>
            <a:r>
              <a:rPr lang="ja-JP" altLang="en-US" sz="4400" dirty="0" smtClean="0"/>
              <a:t>得た</a:t>
            </a:r>
            <a:r>
              <a:rPr kumimoji="1" lang="ja-JP" altLang="en-US" sz="4400" dirty="0" smtClean="0"/>
              <a:t>プレゼンテーション</a:t>
            </a:r>
            <a:r>
              <a:rPr lang="ja-JP" altLang="en-US" sz="4400" dirty="0" smtClean="0"/>
              <a:t>技術を使えるか？</a:t>
            </a:r>
            <a:endParaRPr lang="en-US" altLang="ja-JP" sz="4400" dirty="0" smtClean="0"/>
          </a:p>
          <a:p>
            <a:pPr marL="0" indent="0">
              <a:buNone/>
            </a:pP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54742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/>
              <a:t>わかりやすいスライドをどのように</a:t>
            </a:r>
            <a:r>
              <a:rPr lang="ja-JP" altLang="en-US" sz="4400" dirty="0"/>
              <a:t>作る</a:t>
            </a:r>
            <a:r>
              <a:rPr lang="ja-JP" altLang="en-US" sz="4400" dirty="0" smtClean="0"/>
              <a:t>のか？</a:t>
            </a:r>
            <a:endParaRPr lang="en-US" altLang="ja-JP" sz="4400" dirty="0" smtClean="0"/>
          </a:p>
          <a:p>
            <a:r>
              <a:rPr lang="ja-JP" altLang="en-US" sz="4400" dirty="0"/>
              <a:t>得</a:t>
            </a:r>
            <a:r>
              <a:rPr lang="ja-JP" altLang="en-US" sz="4400" dirty="0" smtClean="0"/>
              <a:t>た</a:t>
            </a:r>
            <a:r>
              <a:rPr kumimoji="1" lang="ja-JP" altLang="en-US" sz="4400" dirty="0" smtClean="0"/>
              <a:t>プレゼンテーション</a:t>
            </a:r>
            <a:r>
              <a:rPr lang="ja-JP" altLang="en-US" sz="4400" dirty="0" smtClean="0"/>
              <a:t>技術を使えるか？</a:t>
            </a:r>
            <a:endParaRPr lang="en-US" altLang="ja-JP" sz="4400" dirty="0" smtClean="0"/>
          </a:p>
          <a:p>
            <a:pPr marL="0" indent="0">
              <a:buNone/>
            </a:pP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14578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/>
              <a:t>スライド作成技術</a:t>
            </a:r>
            <a:endParaRPr lang="en-US" altLang="ja-JP" sz="4400" dirty="0" smtClean="0"/>
          </a:p>
          <a:p>
            <a:r>
              <a:rPr kumimoji="1" lang="ja-JP" altLang="en-US" sz="4400" dirty="0" smtClean="0"/>
              <a:t>プレゼンテーション</a:t>
            </a:r>
            <a:r>
              <a:rPr lang="ja-JP" altLang="en-US" sz="4400" dirty="0" smtClean="0"/>
              <a:t>実習</a:t>
            </a:r>
            <a:endParaRPr lang="en-US" altLang="ja-JP" sz="4400" dirty="0" smtClean="0"/>
          </a:p>
          <a:p>
            <a:pPr marL="0" indent="0">
              <a:buNone/>
            </a:pP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32406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わかりやすいスライド作成に向けて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/>
              <a:t>論理展開を明確に</a:t>
            </a:r>
            <a:endParaRPr lang="en-US" altLang="ja-JP" sz="4400" dirty="0" smtClean="0"/>
          </a:p>
          <a:p>
            <a:r>
              <a:rPr lang="ja-JP" altLang="en-US" sz="4400" dirty="0" smtClean="0"/>
              <a:t>見やすく＆わかりやすく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55337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論理展開を明確に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400" dirty="0" smtClean="0"/>
              <a:t>PREP</a:t>
            </a:r>
            <a:r>
              <a:rPr lang="ja-JP" altLang="en-US" sz="4400" dirty="0" smtClean="0"/>
              <a:t>法を用いてみよう</a:t>
            </a:r>
            <a:endParaRPr lang="en-US" altLang="ja-JP" sz="4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4400" dirty="0" smtClean="0">
                <a:solidFill>
                  <a:srgbClr val="FF0000"/>
                </a:solidFill>
              </a:rPr>
              <a:t>P</a:t>
            </a:r>
            <a:r>
              <a:rPr lang="en-US" altLang="ja-JP" sz="4000" dirty="0" smtClean="0"/>
              <a:t>oint</a:t>
            </a:r>
            <a:r>
              <a:rPr lang="ja-JP" altLang="en-US" sz="4000" dirty="0"/>
              <a:t>（結論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4400" dirty="0" smtClean="0">
                <a:solidFill>
                  <a:srgbClr val="FF0000"/>
                </a:solidFill>
              </a:rPr>
              <a:t>R</a:t>
            </a:r>
            <a:r>
              <a:rPr lang="en-US" altLang="ja-JP" sz="4000" dirty="0" smtClean="0"/>
              <a:t>eason</a:t>
            </a:r>
            <a:r>
              <a:rPr lang="ja-JP" altLang="en-US" sz="4000" dirty="0"/>
              <a:t>（理由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4400" dirty="0" smtClean="0">
                <a:solidFill>
                  <a:srgbClr val="FF0000"/>
                </a:solidFill>
              </a:rPr>
              <a:t>E</a:t>
            </a:r>
            <a:r>
              <a:rPr lang="en-US" altLang="ja-JP" sz="4000" dirty="0" smtClean="0"/>
              <a:t>xample</a:t>
            </a:r>
            <a:r>
              <a:rPr lang="ja-JP" altLang="en-US" sz="4000" dirty="0"/>
              <a:t>（例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4400" dirty="0" smtClean="0">
                <a:solidFill>
                  <a:srgbClr val="FF0000"/>
                </a:solidFill>
              </a:rPr>
              <a:t>P</a:t>
            </a:r>
            <a:r>
              <a:rPr lang="en-US" altLang="ja-JP" sz="4000" dirty="0" smtClean="0"/>
              <a:t>oint</a:t>
            </a:r>
            <a:r>
              <a:rPr lang="ja-JP" altLang="en-US" sz="4000" dirty="0"/>
              <a:t>（結論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</p:txBody>
      </p:sp>
      <p:cxnSp>
        <p:nvCxnSpPr>
          <p:cNvPr id="5" name="直線矢印コネクタ 4"/>
          <p:cNvCxnSpPr/>
          <p:nvPr/>
        </p:nvCxnSpPr>
        <p:spPr bwMode="auto">
          <a:xfrm>
            <a:off x="5817096" y="2924944"/>
            <a:ext cx="0" cy="294245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66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正方形/長方形 5"/>
          <p:cNvSpPr/>
          <p:nvPr/>
        </p:nvSpPr>
        <p:spPr>
          <a:xfrm>
            <a:off x="5961112" y="2852936"/>
            <a:ext cx="1292662" cy="332398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3600" dirty="0" smtClean="0">
                <a:solidFill>
                  <a:srgbClr val="6600FF"/>
                </a:solidFill>
              </a:rPr>
              <a:t>この順番に</a:t>
            </a:r>
            <a:endParaRPr lang="en-US" altLang="ja-JP" sz="3600" dirty="0" smtClean="0">
              <a:solidFill>
                <a:srgbClr val="6600FF"/>
              </a:solidFill>
            </a:endParaRPr>
          </a:p>
          <a:p>
            <a:r>
              <a:rPr lang="ja-JP" altLang="en-US" sz="3600" dirty="0" smtClean="0">
                <a:solidFill>
                  <a:srgbClr val="6600FF"/>
                </a:solidFill>
              </a:rPr>
              <a:t>主張を展開する</a:t>
            </a:r>
            <a:endParaRPr lang="ja-JP" altLang="en-US" sz="36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25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en-US" altLang="ja-JP" dirty="0" smtClean="0"/>
              <a:t>REP</a:t>
            </a:r>
            <a:r>
              <a:rPr lang="ja-JP" altLang="en-US" dirty="0" smtClean="0"/>
              <a:t>法の例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2520" y="2924944"/>
            <a:ext cx="877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>
                <a:solidFill>
                  <a:srgbClr val="FF0000"/>
                </a:solidFill>
              </a:rPr>
              <a:t>P</a:t>
            </a:r>
            <a:r>
              <a:rPr lang="en-US" altLang="ja-JP" sz="4800" dirty="0"/>
              <a:t>oint</a:t>
            </a:r>
            <a:r>
              <a:rPr lang="ja-JP" altLang="en-US" sz="4800" dirty="0"/>
              <a:t>（結論）</a:t>
            </a:r>
          </a:p>
          <a:p>
            <a:r>
              <a:rPr lang="ja-JP" altLang="en-US" sz="3600" dirty="0">
                <a:solidFill>
                  <a:schemeClr val="bg1">
                    <a:lumMod val="50000"/>
                  </a:schemeClr>
                </a:solidFill>
              </a:rPr>
              <a:t>トマトは、最も健康に良い野菜の一つです</a:t>
            </a:r>
            <a:r>
              <a:rPr lang="ja-JP" altLang="en-US" sz="3600" dirty="0" smtClean="0">
                <a:solidFill>
                  <a:schemeClr val="bg1">
                    <a:lumMod val="50000"/>
                  </a:schemeClr>
                </a:solidFill>
              </a:rPr>
              <a:t>。</a:t>
            </a:r>
            <a:endParaRPr lang="ja-JP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7506" y="1700808"/>
            <a:ext cx="8908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トマトが健康に良い野菜であることの論理的な説明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1088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</a:t>
            </a:r>
            <a:r>
              <a:rPr lang="en-US" altLang="ja-JP" dirty="0" smtClean="0">
                <a:solidFill>
                  <a:srgbClr val="FF0000"/>
                </a:solidFill>
              </a:rPr>
              <a:t>R</a:t>
            </a:r>
            <a:r>
              <a:rPr lang="en-US" altLang="ja-JP" dirty="0" smtClean="0"/>
              <a:t>EP</a:t>
            </a:r>
            <a:r>
              <a:rPr lang="ja-JP" altLang="en-US" dirty="0" smtClean="0"/>
              <a:t>法の例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2520" y="2924944"/>
            <a:ext cx="877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>
                <a:solidFill>
                  <a:srgbClr val="FF0000"/>
                </a:solidFill>
              </a:rPr>
              <a:t>R</a:t>
            </a:r>
            <a:r>
              <a:rPr lang="en-US" altLang="ja-JP" sz="4800" dirty="0" smtClean="0"/>
              <a:t>eason</a:t>
            </a:r>
            <a:r>
              <a:rPr lang="ja-JP" altLang="en-US" sz="4800" dirty="0"/>
              <a:t>（理由</a:t>
            </a:r>
            <a:r>
              <a:rPr lang="ja-JP" altLang="en-US" sz="4800" dirty="0" smtClean="0"/>
              <a:t>）</a:t>
            </a:r>
            <a:endParaRPr lang="ja-JP" altLang="en-US" sz="4800" dirty="0"/>
          </a:p>
          <a:p>
            <a:r>
              <a:rPr lang="ja-JP" altLang="en-US" sz="3600" dirty="0" smtClean="0">
                <a:solidFill>
                  <a:schemeClr val="bg1">
                    <a:lumMod val="50000"/>
                  </a:schemeClr>
                </a:solidFill>
              </a:rPr>
              <a:t>まず</a:t>
            </a:r>
            <a:r>
              <a:rPr lang="ja-JP" altLang="en-US" sz="3600" dirty="0">
                <a:solidFill>
                  <a:schemeClr val="bg1">
                    <a:lumMod val="50000"/>
                  </a:schemeClr>
                </a:solidFill>
              </a:rPr>
              <a:t>、リコピンが豊富に含まれているため、生活習慣病の予防につながります。さらに、ビタミン</a:t>
            </a:r>
            <a:r>
              <a:rPr lang="en-US" altLang="ja-JP" sz="36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ja-JP" altLang="en-US" sz="3600" dirty="0">
                <a:solidFill>
                  <a:schemeClr val="bg1">
                    <a:lumMod val="50000"/>
                  </a:schemeClr>
                </a:solidFill>
              </a:rPr>
              <a:t>も豊富であるため、美肌にも効果があります</a:t>
            </a:r>
            <a:r>
              <a:rPr lang="ja-JP" altLang="en-US" sz="3600" dirty="0" smtClean="0">
                <a:solidFill>
                  <a:schemeClr val="bg1">
                    <a:lumMod val="50000"/>
                  </a:schemeClr>
                </a:solidFill>
              </a:rPr>
              <a:t>。</a:t>
            </a:r>
            <a:endParaRPr lang="ja-JP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7506" y="1700808"/>
            <a:ext cx="8908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トマトが健康に良い野菜であることの論理的な説明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164428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</a:t>
            </a:r>
            <a:r>
              <a:rPr lang="en-US" altLang="ja-JP" dirty="0" smtClean="0">
                <a:solidFill>
                  <a:srgbClr val="FF0000"/>
                </a:solidFill>
              </a:rPr>
              <a:t>E</a:t>
            </a:r>
            <a:r>
              <a:rPr lang="en-US" altLang="ja-JP" dirty="0" smtClean="0"/>
              <a:t>P</a:t>
            </a:r>
            <a:r>
              <a:rPr lang="ja-JP" altLang="en-US" dirty="0" smtClean="0"/>
              <a:t>法の例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2520" y="2924944"/>
            <a:ext cx="87781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>
                <a:solidFill>
                  <a:srgbClr val="FF0000"/>
                </a:solidFill>
              </a:rPr>
              <a:t>E</a:t>
            </a:r>
            <a:r>
              <a:rPr lang="en-US" altLang="ja-JP" sz="4800" dirty="0" smtClean="0"/>
              <a:t>xample</a:t>
            </a:r>
            <a:r>
              <a:rPr lang="ja-JP" altLang="en-US" sz="4800" dirty="0"/>
              <a:t>（例）</a:t>
            </a:r>
            <a:endParaRPr lang="ja-JP" altLang="en-US" sz="3600" dirty="0"/>
          </a:p>
          <a:p>
            <a:r>
              <a:rPr lang="ja-JP" altLang="en-US" sz="3600" dirty="0">
                <a:solidFill>
                  <a:schemeClr val="bg1">
                    <a:lumMod val="50000"/>
                  </a:schemeClr>
                </a:solidFill>
              </a:rPr>
              <a:t>私の父は食生活が荒れていましたが、トマトを積極的に食べるようになってからは、生活習慣病になることなく、肌の調子も良くなりました。</a:t>
            </a:r>
          </a:p>
          <a:p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567506" y="1700808"/>
            <a:ext cx="8908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トマトが健康に良い野菜であることの論理的な説明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66538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</a:t>
            </a:r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ja-JP" altLang="en-US" dirty="0" smtClean="0"/>
              <a:t>法の例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2520" y="2924944"/>
            <a:ext cx="87781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>
                <a:solidFill>
                  <a:srgbClr val="FF0000"/>
                </a:solidFill>
              </a:rPr>
              <a:t>P</a:t>
            </a:r>
            <a:r>
              <a:rPr lang="en-US" altLang="ja-JP" sz="4800" dirty="0" smtClean="0"/>
              <a:t>oint</a:t>
            </a:r>
            <a:r>
              <a:rPr lang="ja-JP" altLang="en-US" sz="4800" dirty="0"/>
              <a:t>（結論</a:t>
            </a:r>
            <a:r>
              <a:rPr lang="ja-JP" altLang="en-US" sz="4800" dirty="0" smtClean="0"/>
              <a:t>）</a:t>
            </a:r>
            <a:endParaRPr lang="ja-JP" altLang="en-US" sz="3600" dirty="0" smtClean="0"/>
          </a:p>
          <a:p>
            <a:r>
              <a:rPr lang="ja-JP" altLang="en-US" sz="3600" dirty="0" smtClean="0">
                <a:solidFill>
                  <a:schemeClr val="bg1">
                    <a:lumMod val="50000"/>
                  </a:schemeClr>
                </a:solidFill>
              </a:rPr>
              <a:t>このように、トマトは私たちの健康に欠かせない野菜です。</a:t>
            </a:r>
          </a:p>
          <a:p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567506" y="1700808"/>
            <a:ext cx="8908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トマトが健康に良い野菜であることの論理的な説明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985759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  <p:tag name="TAG" val="5e75ef15-0ead-40fc-809f-f13b0d53f665"/>
</p:tagLst>
</file>

<file path=ppt/theme/theme1.xml><?xml version="1.0" encoding="utf-8"?>
<a:theme xmlns:a="http://schemas.openxmlformats.org/drawingml/2006/main" name="TF06089160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D5CBE8616B9BE4892A14A66220CA59A" ma:contentTypeVersion="14" ma:contentTypeDescription="新しいドキュメントを作成します。" ma:contentTypeScope="" ma:versionID="d4adb2e4b261233eca216aa9f0e6ca90">
  <xsd:schema xmlns:xsd="http://www.w3.org/2001/XMLSchema" xmlns:xs="http://www.w3.org/2001/XMLSchema" xmlns:p="http://schemas.microsoft.com/office/2006/metadata/properties" xmlns:ns2="17474dc8-6cde-450f-8a57-e9ddb98dd45e" xmlns:ns3="92c85782-91b6-4975-a634-e8e07eaefb77" targetNamespace="http://schemas.microsoft.com/office/2006/metadata/properties" ma:root="true" ma:fieldsID="750824485cb19f9c5f1813e978ce26c1" ns2:_="" ns3:_="">
    <xsd:import namespace="17474dc8-6cde-450f-8a57-e9ddb98dd45e"/>
    <xsd:import namespace="92c85782-91b6-4975-a634-e8e07eaef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74dc8-6cde-450f-8a57-e9ddb98dd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efb9172-ed01-4b15-a485-c06beb5524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85782-91b6-4975-a634-e8e07eaefb7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e2d2a6c-83bc-4418-934a-1370e02fb35a}" ma:internalName="TaxCatchAll" ma:showField="CatchAllData" ma:web="92c85782-91b6-4975-a634-e8e07eaef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474dc8-6cde-450f-8a57-e9ddb98dd45e">
      <Terms xmlns="http://schemas.microsoft.com/office/infopath/2007/PartnerControls"/>
    </lcf76f155ced4ddcb4097134ff3c332f>
    <TaxCatchAll xmlns="92c85782-91b6-4975-a634-e8e07eaefb77" xsi:nil="true"/>
    <_Flow_SignoffStatus xmlns="17474dc8-6cde-450f-8a57-e9ddb98dd45e" xsi:nil="true"/>
  </documentManagement>
</p:properties>
</file>

<file path=customXml/itemProps1.xml><?xml version="1.0" encoding="utf-8"?>
<ds:datastoreItem xmlns:ds="http://schemas.openxmlformats.org/officeDocument/2006/customXml" ds:itemID="{A9242C82-F28C-4434-8925-EDAECCA94F5A}"/>
</file>

<file path=customXml/itemProps2.xml><?xml version="1.0" encoding="utf-8"?>
<ds:datastoreItem xmlns:ds="http://schemas.openxmlformats.org/officeDocument/2006/customXml" ds:itemID="{B03E7433-F6BF-40B2-9508-F51B40288FE3}"/>
</file>

<file path=customXml/itemProps3.xml><?xml version="1.0" encoding="utf-8"?>
<ds:datastoreItem xmlns:ds="http://schemas.openxmlformats.org/officeDocument/2006/customXml" ds:itemID="{2ED445AF-FD28-4CB2-BCD0-040C1B911642}"/>
</file>

<file path=docProps/app.xml><?xml version="1.0" encoding="utf-8"?>
<Properties xmlns="http://schemas.openxmlformats.org/officeDocument/2006/extended-properties" xmlns:vt="http://schemas.openxmlformats.org/officeDocument/2006/docPropsVTypes">
  <Template>TF06089160</Template>
  <TotalTime>877</TotalTime>
  <Words>686</Words>
  <Application>Microsoft Office PowerPoint</Application>
  <PresentationFormat>A4 210 x 297 mm</PresentationFormat>
  <Paragraphs>105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Arial Black</vt:lpstr>
      <vt:lpstr>Times New Roman</vt:lpstr>
      <vt:lpstr>Wingdings</vt:lpstr>
      <vt:lpstr>TF06089160</vt:lpstr>
      <vt:lpstr>プレゼンテーション技術３</vt:lpstr>
      <vt:lpstr>本日の課題</vt:lpstr>
      <vt:lpstr>本日の内容</vt:lpstr>
      <vt:lpstr>わかりやすいスライド作成に向けて</vt:lpstr>
      <vt:lpstr>論理展開を明確に</vt:lpstr>
      <vt:lpstr>PREP法の例</vt:lpstr>
      <vt:lpstr>PREP法の例</vt:lpstr>
      <vt:lpstr>PREP法の例</vt:lpstr>
      <vt:lpstr>PREP法の例</vt:lpstr>
      <vt:lpstr>PREP法の例</vt:lpstr>
      <vt:lpstr>見やすく＆わかりやすく</vt:lpstr>
      <vt:lpstr>PowerPoint プレゼンテーション</vt:lpstr>
      <vt:lpstr>PowerPoint プレゼンテーション</vt:lpstr>
      <vt:lpstr>PowerPoint プレゼンテーション</vt:lpstr>
      <vt:lpstr>プレゼンテーション実習４</vt:lpstr>
      <vt:lpstr>プレゼンテーション実習５</vt:lpstr>
      <vt:lpstr>本日の課題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プレゼンテーション技術</dc:title>
  <dc:creator>T-YamaguchiYu</dc:creator>
  <cp:lastModifiedBy>T-MaegawaH</cp:lastModifiedBy>
  <cp:revision>69</cp:revision>
  <cp:lastPrinted>2020-06-15T23:00:59Z</cp:lastPrinted>
  <dcterms:created xsi:type="dcterms:W3CDTF">2019-04-23T04:46:11Z</dcterms:created>
  <dcterms:modified xsi:type="dcterms:W3CDTF">2024-03-06T04:00:59Z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TC060891601041</vt:lpwstr>
  </property>
  <property fmtid="{D5CDD505-2E9C-101B-9397-08002B2CF9AE}" pid="3" name="ContentTypeId">
    <vt:lpwstr>0x0101005D5CBE8616B9BE4892A14A66220CA59A</vt:lpwstr>
  </property>
  <property fmtid="{D5CDD505-2E9C-101B-9397-08002B2CF9AE}" pid="4" name="Order">
    <vt:r8>22246800</vt:r8>
  </property>
</Properties>
</file>