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style1.xml" ContentType="application/vnd.ms-office.chart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2" r:id="rId3"/>
    <p:sldId id="311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53" autoAdjust="0"/>
  </p:normalViewPr>
  <p:slideViewPr>
    <p:cSldViewPr snapToGrid="0">
      <p:cViewPr varScale="1">
        <p:scale>
          <a:sx n="59" d="100"/>
          <a:sy n="59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寄付額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Sheet1!$C$3:$C$8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0">
                  <c:v>192</c:v>
                </c:pt>
                <c:pt idx="1">
                  <c:v>210</c:v>
                </c:pt>
                <c:pt idx="2">
                  <c:v>224</c:v>
                </c:pt>
                <c:pt idx="3">
                  <c:v>237</c:v>
                </c:pt>
                <c:pt idx="4">
                  <c:v>334</c:v>
                </c:pt>
                <c:pt idx="5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8-463A-9027-DFA8F6EF1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2025296"/>
        <c:axId val="1772027792"/>
      </c:barChart>
      <c:lineChart>
        <c:grouping val="standard"/>
        <c:varyColors val="0"/>
        <c:ser>
          <c:idx val="1"/>
          <c:order val="1"/>
          <c:tx>
            <c:strRef>
              <c:f>Sheet1!$K$2</c:f>
              <c:strCache>
                <c:ptCount val="1"/>
                <c:pt idx="0">
                  <c:v>ユニセフ教育受講生徒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Sheet1!$K$3:$K$8</c:f>
              <c:numCache>
                <c:formatCode>General</c:formatCode>
                <c:ptCount val="6"/>
                <c:pt idx="0">
                  <c:v>41624</c:v>
                </c:pt>
                <c:pt idx="1">
                  <c:v>42069</c:v>
                </c:pt>
                <c:pt idx="2">
                  <c:v>22495</c:v>
                </c:pt>
                <c:pt idx="3">
                  <c:v>32199</c:v>
                </c:pt>
                <c:pt idx="4">
                  <c:v>55458</c:v>
                </c:pt>
                <c:pt idx="5">
                  <c:v>39111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78-463A-9027-DFA8F6EF1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055184"/>
        <c:axId val="1965054768"/>
      </c:lineChart>
      <c:catAx>
        <c:axId val="177202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2027792"/>
        <c:crosses val="autoZero"/>
        <c:auto val="1"/>
        <c:lblAlgn val="ctr"/>
        <c:lblOffset val="100"/>
        <c:noMultiLvlLbl val="0"/>
      </c:catAx>
      <c:valAx>
        <c:axId val="177202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400">
                    <a:solidFill>
                      <a:schemeClr val="tx1"/>
                    </a:solidFill>
                  </a:rPr>
                  <a:t>寄付総額（億円）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2025296"/>
        <c:crosses val="autoZero"/>
        <c:crossBetween val="between"/>
      </c:valAx>
      <c:valAx>
        <c:axId val="19650547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400">
                    <a:solidFill>
                      <a:schemeClr val="tx1"/>
                    </a:solidFill>
                  </a:rPr>
                  <a:t>ユニセフ教育受講生徒数（人）</a:t>
                </a:r>
              </a:p>
            </c:rich>
          </c:tx>
          <c:layout>
            <c:manualLayout>
              <c:xMode val="edge"/>
              <c:yMode val="edge"/>
              <c:x val="0.94078703703703703"/>
              <c:y val="0.11920036468351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65055184"/>
        <c:crosses val="max"/>
        <c:crossBetween val="between"/>
      </c:valAx>
      <c:catAx>
        <c:axId val="1965055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965054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E7A26C2-F68E-4BE8-A4E2-46F196C7A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E694D6-2F93-4526-8B2C-69B8092BA4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4F90A-3F69-46EC-AD4F-491680F4FE29}" type="datetimeFigureOut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2024/10/25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4E275E-16B2-48CE-9744-9E7AC58E75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A8662B-DCFE-452A-8868-1302375A4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FDBF6-3154-4D47-8B1C-B5E58FC33D42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654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795F498-5A0A-478E-8767-50D4A6338505}" type="datetime1">
              <a:rPr kumimoji="1" lang="ja-JP" altLang="en-US" smtClean="0"/>
              <a:pPr/>
              <a:t>2024/10/25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noProof="0" dirty="0"/>
              <a:t>マスター テキストのスタイルを編集する</a:t>
            </a:r>
          </a:p>
          <a:p>
            <a:pPr lvl="1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2 </a:t>
            </a:r>
            <a:r>
              <a:rPr kumimoji="1" lang="ja-JP" altLang="en-US" noProof="0" dirty="0"/>
              <a:t>レベル</a:t>
            </a:r>
          </a:p>
          <a:p>
            <a:pPr lvl="2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3 </a:t>
            </a:r>
            <a:r>
              <a:rPr kumimoji="1" lang="ja-JP" altLang="en-US" noProof="0" dirty="0"/>
              <a:t>レベル</a:t>
            </a:r>
          </a:p>
          <a:p>
            <a:pPr lvl="3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4 </a:t>
            </a:r>
            <a:r>
              <a:rPr kumimoji="1" lang="ja-JP" altLang="en-US" noProof="0" dirty="0"/>
              <a:t>レベル</a:t>
            </a:r>
          </a:p>
          <a:p>
            <a:pPr lvl="4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5 </a:t>
            </a:r>
            <a:r>
              <a:rPr kumimoji="1"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1619234-17E1-4951-9258-0E8290289C85}" type="slidenum">
              <a:rPr kumimoji="1" lang="en-US" altLang="ja-JP" noProof="0" smtClean="0"/>
              <a:pPr/>
              <a:t>‹#›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98164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802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スプレッドシートとして開き直されるので、それを加工していきます。</a:t>
            </a:r>
          </a:p>
          <a:p>
            <a:r>
              <a:rPr kumimoji="1" lang="ja-JP" altLang="en-US" dirty="0" smtClean="0"/>
              <a:t>元データのシートを直接いじるのはやや怖いので、左下の「原稿」の横の矢印をクリックして、「コピーを作成」を選択してください。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10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441031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処理しやすくするために不必要な列を削除します。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11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3774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処理しやすくするために不必要な列を削除します。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12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771378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データを保存するところから確認します。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インターネットの検索ツールで「データおおさか」のページを検索して表示しました。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47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続いて、自分で加工するデータの式を挿入します。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今回は、自動車保有台数を世帯数で割って、一世帯当たりの自動車保有数を市町村別に出します。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14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88985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式の入ったセルの右下にカーソルを合わせ、一気に下までコピーします。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15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80581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データを保存するところから確認します。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インターネットの検索ツールで「データおおさか」のページを検索して表示しました。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116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「人口密度」</a:t>
            </a:r>
            <a:r>
              <a:rPr kumimoji="1" lang="en-US" altLang="ja-JP" dirty="0" smtClean="0"/>
              <a:t>vs</a:t>
            </a:r>
            <a:r>
              <a:rPr kumimoji="1" lang="ja-JP" altLang="en-US" dirty="0" smtClean="0"/>
              <a:t>「１世帯当たりの車両総数」（先ほど計算したもの）でグラフを作る。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Ctrl</a:t>
            </a:r>
            <a:r>
              <a:rPr kumimoji="1" lang="ja-JP" altLang="en-US" dirty="0" smtClean="0"/>
              <a:t>キーを押しながら、</a:t>
            </a:r>
            <a:r>
              <a:rPr kumimoji="1" lang="en-US" altLang="ja-JP" dirty="0" smtClean="0"/>
              <a:t>I</a:t>
            </a:r>
            <a:r>
              <a:rPr kumimoji="1" lang="ja-JP" altLang="en-US" dirty="0" smtClean="0"/>
              <a:t>列の「人口密度」と</a:t>
            </a:r>
            <a:r>
              <a:rPr kumimoji="1" lang="en-US" altLang="ja-JP" dirty="0" smtClean="0"/>
              <a:t>K</a:t>
            </a:r>
            <a:r>
              <a:rPr kumimoji="1" lang="ja-JP" altLang="en-US" dirty="0" smtClean="0"/>
              <a:t>列の「１世帯当たりの車両総数」を選択する。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17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90370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</a:t>
            </a:r>
            <a:r>
              <a:rPr kumimoji="1" lang="ja-JP" altLang="en-US" dirty="0" smtClean="0"/>
              <a:t>列の「人口密度」と</a:t>
            </a:r>
            <a:r>
              <a:rPr kumimoji="1" lang="en-US" altLang="ja-JP" dirty="0" smtClean="0"/>
              <a:t>K</a:t>
            </a:r>
            <a:r>
              <a:rPr kumimoji="1" lang="ja-JP" altLang="en-US" dirty="0" smtClean="0"/>
              <a:t>列の「１世帯当たりの車両総数」を選択した状態のまま、メニューから「挿入」→「グラフ」を選択。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18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693094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図のような散布図のグラフが作成された。</a:t>
            </a:r>
            <a:endParaRPr kumimoji="1" lang="en-US" altLang="ja-JP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このグラフからは人口密度が低いほど、１世帯当たりの自動車保有数が多い</a:t>
            </a:r>
            <a:r>
              <a:rPr kumimoji="1" lang="ja-JP" altLang="en-US" sz="1200" b="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ことがわかる。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19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0370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65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横軸をクリックすると軸の設定が出てくる。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最大値と最小値などを設定すれば、見やすいグラフが完成する。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noProof="0" smtClean="0"/>
              <a:pPr/>
              <a:t>20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554311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747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854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09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ja-JP" altLang="en-US" sz="1200" b="0" dirty="0" smtClean="0">
                <a:solidFill>
                  <a:schemeClr val="tx1"/>
                </a:solidFill>
              </a:rPr>
              <a:t>文字を大量に書いても伝わらないものを、グラフにすれば簡単に伝えられる</a:t>
            </a:r>
            <a:endParaRPr lang="ja-JP" alt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21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36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16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データを保存するところから確認します。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インターネットの検索ツールで「データおおさか」のページを検索して表示しました。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61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「統計データ」をクリック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32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Excel</a:t>
            </a:r>
            <a:r>
              <a:rPr kumimoji="1" lang="ja-JP" altLang="en-US" dirty="0" smtClean="0"/>
              <a:t>として開いているので、</a:t>
            </a:r>
            <a:r>
              <a:rPr kumimoji="1" lang="en-US" altLang="ja-JP" dirty="0" smtClean="0"/>
              <a:t>Chromebook</a:t>
            </a:r>
            <a:r>
              <a:rPr kumimoji="1" lang="ja-JP" altLang="en-US" dirty="0" smtClean="0"/>
              <a:t>で扱うにはまずスプレッドシートとして開く必要がある。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しばらくすると、</a:t>
            </a:r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ドライブのマイドライブに保存される。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37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68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smtClean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BCCC3-4A8B-47A6-8496-1FD9A4D9AE43}" type="datetime1">
              <a:rPr lang="ja-JP" altLang="en-US" noProof="0" smtClean="0"/>
              <a:t>2024/10/25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3E45D4-0CAB-43AD-8327-A4B3BCA5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smtClean="0"/>
              <a:t>マスター タイトルの書式設定</a:t>
            </a:r>
            <a:endParaRPr lang="ja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9CA3B9-594A-4133-B4F9-D27AA5726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 smtClean="0"/>
              <a:t>マスター テキストの書式設定</a:t>
            </a:r>
          </a:p>
          <a:p>
            <a:pPr lvl="1" rtl="0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rtl="0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rtl="0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rtl="0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FF6F31-09CB-47A3-AEDB-7CA7BE1E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B6C002-0365-4489-AFD5-29822E43B5D8}" type="datetime1">
              <a:rPr lang="ja-JP" altLang="en-US" smtClean="0"/>
              <a:t>2024/10/25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EFC938-9C31-4327-9275-3EB93C5B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30415C-79F5-4EAA-8D86-27D6FD1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F9AA0A-4FF4-45DA-8DEC-4437E2DD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3D255C-51DF-421E-A067-5E9E80CD9A8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627DEB-7DEA-43CC-A21F-F81EEC6C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3AF006-8903-4FA3-A576-27212EC289E5}" type="datetime1">
              <a:rPr lang="ja-JP" altLang="en-US" noProof="0" smtClean="0"/>
              <a:t>2024/10/25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3EDAFC-3543-4A0D-80D2-F4871AED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F550C7-3342-49D6-8734-F9809E85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275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C97B18-0360-4D12-99AB-C315ACEDBE16}" type="datetime1">
              <a:rPr lang="ja-JP" altLang="en-US" noProof="0" smtClean="0"/>
              <a:t>2024/10/25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8A310E-8B8F-4A9B-B2DC-984EAAE5D292}" type="datetime1">
              <a:rPr lang="ja-JP" altLang="en-US" noProof="0" smtClean="0"/>
              <a:t>2024/10/25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6FDC69-F4EC-496C-973C-94E31417D324}" type="datetime1">
              <a:rPr lang="ja-JP" altLang="en-US" noProof="0" smtClean="0"/>
              <a:t>2024/10/25</a:t>
            </a:fld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55685C-45B4-4D56-AF9A-AC6607C9D3EF}" type="datetime1">
              <a:rPr lang="ja-JP" altLang="en-US" noProof="0" smtClean="0"/>
              <a:t>2024/10/25</a:t>
            </a:fld>
            <a:endParaRPr lang="ja-JP" altLang="en-US" noProof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8F11A1-0A5C-4EE3-AFAE-493AB1D1A456}" type="datetime1">
              <a:rPr lang="ja-JP" altLang="en-US" noProof="0" smtClean="0"/>
              <a:t>2024/10/25</a:t>
            </a:fld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03C9B-F2B2-4BE2-AE74-517DD99694AF}" type="datetime1">
              <a:rPr lang="ja-JP" altLang="en-US" noProof="0" smtClean="0"/>
              <a:t>2024/10/25</a:t>
            </a:fld>
            <a:endParaRPr lang="ja-JP" altLang="en-US" noProof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D09790-B0EB-4A26-9684-FE87992A87E8}" type="datetime1">
              <a:rPr lang="ja-JP" altLang="en-US" noProof="0" smtClean="0"/>
              <a:t>2024/10/25</a:t>
            </a:fld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B12B4-F7EC-454F-A64A-98B39AE54586}" type="datetime1">
              <a:rPr lang="ja-JP" altLang="en-US" noProof="0" smtClean="0"/>
              <a:t>2024/10/25</a:t>
            </a:fld>
            <a:endParaRPr lang="ja-JP" altLang="en-US" noProof="0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A565F22-2DB3-47E6-95F7-BE8E92B29154}" type="datetime1">
              <a:rPr lang="ja-JP" altLang="en-US" noProof="0" smtClean="0"/>
              <a:t>2024/10/25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CEC5C30-0B3A-4B13-ADDD-7C63C8AA921B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1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4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1.svg"/><Relationship Id="rId4" Type="http://schemas.openxmlformats.org/officeDocument/2006/relationships/image" Target="../media/image22.svg"/><Relationship Id="rId9" Type="http://schemas.openxmlformats.org/officeDocument/2006/relationships/image" Target="../media/image4.png"/><Relationship Id="rId14" Type="http://schemas.openxmlformats.org/officeDocument/2006/relationships/image" Target="../media/image12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グラフィック 14" descr="クリップボード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グラフィック 10" descr="顕微鏡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800" dirty="0" smtClean="0">
                <a:solidFill>
                  <a:schemeClr val="bg1"/>
                </a:solidFill>
                <a:ea typeface="Meiryo UI" panose="020B0604030504040204" pitchFamily="50" charset="-128"/>
                <a:cs typeface="Tahoma" panose="020B0604030504040204" pitchFamily="34" charset="0"/>
              </a:rPr>
              <a:t>課題研究基礎</a:t>
            </a:r>
            <a:endParaRPr lang="ja-JP" altLang="en-US" sz="2800" dirty="0">
              <a:solidFill>
                <a:schemeClr val="bg1"/>
              </a:solidFill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グラフィック 6" descr="ビーカー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グラフィック 8" descr="フラスコ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3" name="グラフィック 12" descr="試験管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9" name="グラフィック 18" descr="定規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グラフィック 20" descr="鉛筆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7200" dirty="0" smtClean="0">
                <a:solidFill>
                  <a:schemeClr val="bg1"/>
                </a:solidFill>
              </a:rPr>
              <a:t>データ分析</a:t>
            </a:r>
            <a:endParaRPr lang="ja-JP" altLang="en-US" sz="7200" dirty="0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HUd9MF_jcGMvBwPLBg38cT0mgId_7GLF9Ti7C8Mm2hT2lqLM_1m1yr3DZ5-ynBViPkS_EKmkXnRUKmwiMknf8DIg7YHkQTaHZp6crY2FL99Mgb0stnUsKX-u4iciNaKjsAMTD0VTAdKjdjUtKr2OYlJQXli7QHtE8B4SecQX9MEi2GLth91V7CVh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039528" y="3172915"/>
            <a:ext cx="1155032" cy="519764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98071" y="6031703"/>
            <a:ext cx="930729" cy="48339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2566554" y="3835630"/>
            <a:ext cx="8683832" cy="1210531"/>
          </a:xfrm>
          <a:prstGeom prst="wedgeRoundRectCallout">
            <a:avLst>
              <a:gd name="adj1" fmla="val -50847"/>
              <a:gd name="adj2" fmla="val -77887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元データはいじらず、「</a:t>
            </a:r>
            <a:r>
              <a:rPr kumimoji="1"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コピーを作成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」から</a:t>
            </a:r>
            <a:r>
              <a:rPr kumimoji="1"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加工用のシート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を作る。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5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rt.googleusercontent.com/docsz/AD_4nXfPAmlTBbkH32e27XOe7J2jbphBA5gll2OQ-_IQq3e6wYsTJLJ-1m_0Qdf6auiBnmrE1POC2oBzOAvVjzRzCOY0JrmjfJH5aq5LV3TJX16RMj0-IiAZdC6NXW8N8-JnEo1G2itfOtf6zj4sojMBU2aGVmXs?key=75B7ovWq9Pe7DHEDkyIj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8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174059" y="2195839"/>
            <a:ext cx="7031216" cy="519764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905573" y="4238727"/>
            <a:ext cx="2548642" cy="48339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93461" y="1261453"/>
            <a:ext cx="647699" cy="48339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101950" y="3902000"/>
            <a:ext cx="2596244" cy="48339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8510153" y="2861102"/>
            <a:ext cx="3377047" cy="818107"/>
          </a:xfrm>
          <a:prstGeom prst="wedgeRoundRectCallout">
            <a:avLst>
              <a:gd name="adj1" fmla="val -35616"/>
              <a:gd name="adj2" fmla="val -92725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列を選択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7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7-rt.googleusercontent.com/docsz/AD_4nXfOg8kew8Z872HGyf5AigAtvsqJRpli_jXlp3cSSuww3tPQajxDNrp3IwONH7m6hj4bgHith8P_zuwwtGMsjzvwOy-1v0Uk3tnnQk0zFc_xnrtkEQohfmzkNCQAE7xqxEZpZRc6mc4oFZGGtB1FSsoWjtjH?key=75B7ovWq9Pe7DHEDkyIj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8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272483" y="2225964"/>
            <a:ext cx="3102429" cy="519764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974361" y="4245798"/>
            <a:ext cx="2596244" cy="48339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40188" y="1298096"/>
            <a:ext cx="647699" cy="48339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55686" y="3898341"/>
            <a:ext cx="2596244" cy="48339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7250717" y="3019946"/>
            <a:ext cx="4620986" cy="818107"/>
          </a:xfrm>
          <a:prstGeom prst="wedgeRoundRectCallout">
            <a:avLst>
              <a:gd name="adj1" fmla="val -35616"/>
              <a:gd name="adj2" fmla="val -92725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列も同様に削除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30" y="351270"/>
            <a:ext cx="8378529" cy="1027257"/>
          </a:xfrm>
        </p:spPr>
        <p:txBody>
          <a:bodyPr rtlCol="0"/>
          <a:lstStyle/>
          <a:p>
            <a:pPr rtl="0"/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</a:rPr>
              <a:t>データ分析の流れ</a:t>
            </a:r>
            <a:endParaRPr lang="ja-JP" altLang="en-US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</a:endParaRP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グループ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長方形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5" name="長方形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6" name="長方形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7" name="長方形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8" name="長方形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</p:grpSp>
        <p:pic>
          <p:nvPicPr>
            <p:cNvPr id="13" name="グラフィック 12" descr="ビーカー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12" name="正方形/長方形 11"/>
          <p:cNvSpPr/>
          <p:nvPr/>
        </p:nvSpPr>
        <p:spPr>
          <a:xfrm>
            <a:off x="1263678" y="1664915"/>
            <a:ext cx="736611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ータを保存する</a:t>
            </a:r>
            <a:endParaRPr lang="en-US" altLang="ja-JP" sz="4400" dirty="0" smtClean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工用シートを作る</a:t>
            </a:r>
            <a:endParaRPr lang="en-US" altLang="ja-JP" sz="4400" dirty="0" smtClean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ja-JP" altLang="en-US" sz="4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</a:t>
            </a:r>
            <a:r>
              <a:rPr lang="ja-JP" altLang="en-US" sz="4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数を使って加工する</a:t>
            </a:r>
            <a:endParaRPr lang="en-US" altLang="ja-JP" sz="44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ラフ化する</a:t>
            </a:r>
            <a:endParaRPr lang="ja-JP" altLang="en-US" sz="4400" dirty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7-rt.googleusercontent.com/docsz/AD_4nXe13zLwYp0Z8203OBgkida89rKRWQ37_t_D1QpmCSbv5oKxKFQYuBDWylUbuAzBRqD-sYFpxLsaWCr1wRaDV__BMdWn0And9NSubnL1AObZrf0YI7R6qpx6SPgRtyKlDDZr35sV1CziSkVrCPrzWkZkH8M-?key=75B7ovWq9Pe7DHEDkyIj5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11091" r="13209" b="13899"/>
          <a:stretch/>
        </p:blipFill>
        <p:spPr bwMode="auto">
          <a:xfrm>
            <a:off x="0" y="0"/>
            <a:ext cx="12209352" cy="617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5703376" y="1222945"/>
            <a:ext cx="5827363" cy="1156331"/>
          </a:xfrm>
          <a:prstGeom prst="wedgeRoundRectCallout">
            <a:avLst>
              <a:gd name="adj1" fmla="val 34663"/>
              <a:gd name="adj2" fmla="val 130478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L5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セルに半角で「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=K5/D5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」を入力し、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Enter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キーを押す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4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ng"/>
          <p:cNvPicPr/>
          <p:nvPr/>
        </p:nvPicPr>
        <p:blipFill rotWithShape="1">
          <a:blip r:embed="rId3"/>
          <a:srcRect l="14829" t="21914" r="17552" b="19643"/>
          <a:stretch/>
        </p:blipFill>
        <p:spPr>
          <a:xfrm>
            <a:off x="118533" y="355601"/>
            <a:ext cx="11853333" cy="5977466"/>
          </a:xfrm>
          <a:prstGeom prst="rect">
            <a:avLst/>
          </a:prstGeom>
          <a:ln/>
        </p:spPr>
      </p:pic>
      <p:sp>
        <p:nvSpPr>
          <p:cNvPr id="4" name="角丸四角形吹き出し 3"/>
          <p:cNvSpPr/>
          <p:nvPr/>
        </p:nvSpPr>
        <p:spPr>
          <a:xfrm>
            <a:off x="270934" y="4685668"/>
            <a:ext cx="11260665" cy="1799799"/>
          </a:xfrm>
          <a:prstGeom prst="wedgeRoundRectCallout">
            <a:avLst>
              <a:gd name="adj1" fmla="val 20640"/>
              <a:gd name="adj2" fmla="val -95481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Ctrl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＋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Enter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キー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または</a:t>
            </a:r>
            <a:endParaRPr kumimoji="1"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式の入ったセルの右下にカーソルを合わせ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、下</a:t>
            </a:r>
            <a:r>
              <a:rPr kumimoji="1"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まで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コピー</a:t>
            </a:r>
            <a:endParaRPr kumimoji="1" lang="en-US" altLang="ja-JP" sz="32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で一括計算してくれる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30" y="351270"/>
            <a:ext cx="8378529" cy="1027257"/>
          </a:xfrm>
        </p:spPr>
        <p:txBody>
          <a:bodyPr rtlCol="0"/>
          <a:lstStyle/>
          <a:p>
            <a:pPr rtl="0"/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</a:rPr>
              <a:t>データ分析の流れ</a:t>
            </a:r>
            <a:endParaRPr lang="ja-JP" altLang="en-US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</a:endParaRP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グループ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長方形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5" name="長方形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6" name="長方形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7" name="長方形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8" name="長方形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</p:grpSp>
        <p:pic>
          <p:nvPicPr>
            <p:cNvPr id="13" name="グラフィック 12" descr="ビーカー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12" name="正方形/長方形 11"/>
          <p:cNvSpPr/>
          <p:nvPr/>
        </p:nvSpPr>
        <p:spPr>
          <a:xfrm>
            <a:off x="1263678" y="1664915"/>
            <a:ext cx="736611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ータを保存する</a:t>
            </a:r>
            <a:endParaRPr lang="en-US" altLang="ja-JP" sz="4400" dirty="0" smtClean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工用シートを作る</a:t>
            </a:r>
            <a:endParaRPr lang="en-US" altLang="ja-JP" sz="4400" dirty="0" smtClean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数を使って加工する</a:t>
            </a:r>
            <a:endParaRPr lang="en-US" altLang="ja-JP" sz="4400" dirty="0" smtClean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en-US" sz="4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</a:t>
            </a:r>
            <a:r>
              <a:rPr lang="ja-JP" altLang="en-US" sz="4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ラフ化する</a:t>
            </a:r>
            <a:endParaRPr lang="ja-JP" altLang="en-US" sz="4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.png"/>
          <p:cNvPicPr/>
          <p:nvPr/>
        </p:nvPicPr>
        <p:blipFill rotWithShape="1">
          <a:blip r:embed="rId3"/>
          <a:srcRect t="21327" r="33400" b="11007"/>
          <a:stretch/>
        </p:blipFill>
        <p:spPr>
          <a:xfrm>
            <a:off x="97974" y="16329"/>
            <a:ext cx="11887200" cy="6645729"/>
          </a:xfrm>
          <a:prstGeom prst="rect">
            <a:avLst/>
          </a:prstGeom>
          <a:ln/>
        </p:spPr>
      </p:pic>
      <p:sp>
        <p:nvSpPr>
          <p:cNvPr id="4" name="正方形/長方形 3"/>
          <p:cNvSpPr/>
          <p:nvPr/>
        </p:nvSpPr>
        <p:spPr>
          <a:xfrm>
            <a:off x="8675915" y="2950532"/>
            <a:ext cx="1153885" cy="367886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673443" y="2950531"/>
            <a:ext cx="1034143" cy="367886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2238828" y="5110211"/>
            <a:ext cx="6159499" cy="1225275"/>
          </a:xfrm>
          <a:prstGeom prst="wedgeRoundRectCallout">
            <a:avLst>
              <a:gd name="adj1" fmla="val 50066"/>
              <a:gd name="adj2" fmla="val -91483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Ctrl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を押しながら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、大阪市から一番下まで選択する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05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dPDJcNOpvArMP7AJOpif7Aky67i2z1J8Qskv43VHLiDJJidiFI_DafuPnna6P6inTd2axTzjr0kxtYmechTmDTG2joLsxKqkB5kQP8UrvYkOMbF-zGqqnomSD3Q0W30pHkVLC047SqO1VO_c2xo9VxtbhV63tB23WSKdg80G1KcivWahT2QE3K-5jm9F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r="12424" b="5105"/>
          <a:stretch/>
        </p:blipFill>
        <p:spPr bwMode="auto">
          <a:xfrm>
            <a:off x="438184" y="163630"/>
            <a:ext cx="10640495" cy="653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223410" y="1336071"/>
            <a:ext cx="647699" cy="48339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340430" y="2959251"/>
            <a:ext cx="2852056" cy="48339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6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0.png"/>
          <p:cNvPicPr/>
          <p:nvPr/>
        </p:nvPicPr>
        <p:blipFill rotWithShape="1">
          <a:blip r:embed="rId3"/>
          <a:srcRect t="28085" r="30822" b="-1"/>
          <a:stretch/>
        </p:blipFill>
        <p:spPr>
          <a:xfrm>
            <a:off x="195944" y="130630"/>
            <a:ext cx="11772899" cy="6727370"/>
          </a:xfrm>
          <a:prstGeom prst="rect">
            <a:avLst/>
          </a:prstGeom>
          <a:ln/>
        </p:spPr>
      </p:pic>
      <p:sp>
        <p:nvSpPr>
          <p:cNvPr id="4" name="角丸四角形吹き出し 3"/>
          <p:cNvSpPr/>
          <p:nvPr/>
        </p:nvSpPr>
        <p:spPr>
          <a:xfrm>
            <a:off x="4849586" y="130630"/>
            <a:ext cx="7119257" cy="1878418"/>
          </a:xfrm>
          <a:prstGeom prst="wedgeRoundRectCallout">
            <a:avLst>
              <a:gd name="adj1" fmla="val -39873"/>
              <a:gd name="adj2" fmla="val 80195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グラフ完成。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人口密度が低いほど、１世帯当たりの自動車保有数が多い</a:t>
            </a:r>
            <a:r>
              <a:rPr kumimoji="1" lang="ja-JP" altLang="en-US" sz="32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ことがわかる。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25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</p:spPr>
        <p:txBody>
          <a:bodyPr rtlCol="0"/>
          <a:lstStyle/>
          <a:p>
            <a:pPr rtl="0"/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</a:rPr>
              <a:t>データ加工とは</a:t>
            </a: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</a:rPr>
              <a:t> </a:t>
            </a:r>
            <a:endParaRPr lang="en-US" altLang="ja-JP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690688"/>
            <a:ext cx="8534391" cy="3812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buNone/>
            </a:pPr>
            <a:r>
              <a:rPr lang="ja-JP" altLang="en-US" sz="3600" dirty="0">
                <a:cs typeface="Tahoma"/>
              </a:rPr>
              <a:t>既存</a:t>
            </a:r>
            <a:r>
              <a:rPr lang="ja-JP" altLang="en-US" sz="3600" dirty="0" smtClean="0">
                <a:cs typeface="Tahoma"/>
              </a:rPr>
              <a:t>の数字の集合の特徴を他者へ説明しやすく、代表値や偏差などを利用して変形させること。</a:t>
            </a:r>
            <a:endParaRPr lang="en-US" altLang="ja-JP" sz="3600" dirty="0" smtClean="0">
              <a:cs typeface="Tahoma"/>
            </a:endParaRPr>
          </a:p>
          <a:p>
            <a:pPr marL="0" indent="0" rtl="0">
              <a:buNone/>
            </a:pPr>
            <a:r>
              <a:rPr lang="ja-JP" altLang="en-US" sz="3600" dirty="0" smtClean="0">
                <a:cs typeface="Tahoma"/>
              </a:rPr>
              <a:t>　</a:t>
            </a:r>
            <a:r>
              <a:rPr lang="ja-JP" altLang="en-US" sz="3600" dirty="0" smtClean="0">
                <a:solidFill>
                  <a:srgbClr val="FF0000"/>
                </a:solidFill>
                <a:cs typeface="Tahoma"/>
              </a:rPr>
              <a:t>→自身の主張を論理的に伝えるうえで</a:t>
            </a:r>
            <a:endParaRPr lang="en-US" altLang="ja-JP" sz="3600" dirty="0" smtClean="0">
              <a:solidFill>
                <a:srgbClr val="FF0000"/>
              </a:solidFill>
              <a:cs typeface="Tahoma"/>
            </a:endParaRPr>
          </a:p>
          <a:p>
            <a:pPr marL="0" indent="0" rtl="0">
              <a:buNone/>
            </a:pPr>
            <a:r>
              <a:rPr lang="ja-JP" altLang="en-US" sz="3600" dirty="0">
                <a:solidFill>
                  <a:srgbClr val="FF0000"/>
                </a:solidFill>
                <a:cs typeface="Tahoma"/>
              </a:rPr>
              <a:t>　</a:t>
            </a:r>
            <a:r>
              <a:rPr lang="ja-JP" altLang="en-US" sz="3600" dirty="0" smtClean="0">
                <a:solidFill>
                  <a:srgbClr val="FF0000"/>
                </a:solidFill>
                <a:cs typeface="Tahoma"/>
              </a:rPr>
              <a:t>　 とても重要！！</a:t>
            </a:r>
            <a:endParaRPr lang="en-US" altLang="ja-JP" sz="3600" dirty="0">
              <a:solidFill>
                <a:srgbClr val="FF0000"/>
              </a:solidFill>
              <a:cs typeface="Tahoma"/>
            </a:endParaRPr>
          </a:p>
          <a:p>
            <a:pPr marL="0" indent="0" rtl="0">
              <a:buNone/>
            </a:pPr>
            <a:endParaRPr lang="ja-JP" altLang="en-US" sz="3600" dirty="0">
              <a:cs typeface="Tahoma"/>
            </a:endParaRP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グループ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長方形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5" name="長方形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6" name="長方形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7" name="長方形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  <p:sp>
            <p:nvSpPr>
              <p:cNvPr id="8" name="長方形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</a:endParaRPr>
              </a:p>
            </p:txBody>
          </p:sp>
        </p:grpSp>
        <p:pic>
          <p:nvPicPr>
            <p:cNvPr id="11" name="グラフィック 10" descr="クリップボード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74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png"/>
          <p:cNvPicPr/>
          <p:nvPr/>
        </p:nvPicPr>
        <p:blipFill rotWithShape="1">
          <a:blip r:embed="rId3"/>
          <a:srcRect l="28121" t="22143" r="2333" b="7619"/>
          <a:stretch/>
        </p:blipFill>
        <p:spPr>
          <a:xfrm>
            <a:off x="163285" y="114298"/>
            <a:ext cx="12012386" cy="6678386"/>
          </a:xfrm>
          <a:prstGeom prst="rect">
            <a:avLst/>
          </a:prstGeom>
          <a:ln/>
        </p:spPr>
      </p:pic>
      <p:sp>
        <p:nvSpPr>
          <p:cNvPr id="4" name="角丸四角形吹き出し 3"/>
          <p:cNvSpPr/>
          <p:nvPr/>
        </p:nvSpPr>
        <p:spPr>
          <a:xfrm>
            <a:off x="1992086" y="2057399"/>
            <a:ext cx="6368143" cy="2041072"/>
          </a:xfrm>
          <a:prstGeom prst="wedgeRoundRectCallout">
            <a:avLst>
              <a:gd name="adj1" fmla="val 53203"/>
              <a:gd name="adj2" fmla="val 86309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kumimoji="1" lang="ja-JP" altLang="en-US" sz="3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をクリックすると軸の設定が出てくる</a:t>
            </a:r>
            <a:r>
              <a:rPr kumimoji="1" lang="ja-JP" altLang="en-US" sz="32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。ここをいじって見やすいグラフにする。</a:t>
            </a:r>
            <a:endParaRPr kumimoji="1" lang="ja-JP" altLang="en-US" sz="32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08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グラフィック 14" descr="クリップボード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4289782" y="5260933"/>
            <a:ext cx="3194131" cy="3194131"/>
          </a:xfrm>
          <a:prstGeom prst="rect">
            <a:avLst/>
          </a:prstGeom>
        </p:spPr>
      </p:pic>
      <p:pic>
        <p:nvPicPr>
          <p:cNvPr id="11" name="グラフィック 10" descr="顕微鏡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338607" flipH="1">
            <a:off x="-734218" y="443286"/>
            <a:ext cx="2684499" cy="2684499"/>
          </a:xfrm>
          <a:prstGeom prst="rect">
            <a:avLst/>
          </a:prstGeom>
        </p:spPr>
      </p:pic>
      <p:pic>
        <p:nvPicPr>
          <p:cNvPr id="7" name="グラフィック 6" descr="ビーカー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213697">
            <a:off x="-1200110" y="4483337"/>
            <a:ext cx="3245427" cy="3245427"/>
          </a:xfrm>
          <a:prstGeom prst="rect">
            <a:avLst/>
          </a:prstGeom>
        </p:spPr>
      </p:pic>
      <p:pic>
        <p:nvPicPr>
          <p:cNvPr id="9" name="グラフィック 8" descr="フラスコ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20451125">
            <a:off x="9771536" y="2128894"/>
            <a:ext cx="3005286" cy="3005286"/>
          </a:xfrm>
          <a:prstGeom prst="rect">
            <a:avLst/>
          </a:prstGeom>
        </p:spPr>
      </p:pic>
      <p:pic>
        <p:nvPicPr>
          <p:cNvPr id="13" name="グラフィック 12" descr="試験管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21078969">
            <a:off x="1911559" y="5339561"/>
            <a:ext cx="2453456" cy="2453456"/>
          </a:xfrm>
          <a:prstGeom prst="rect">
            <a:avLst/>
          </a:prstGeom>
        </p:spPr>
      </p:pic>
      <p:pic>
        <p:nvPicPr>
          <p:cNvPr id="19" name="グラフィック 18" descr="定規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20597893">
            <a:off x="10159856" y="483986"/>
            <a:ext cx="1574403" cy="1574403"/>
          </a:xfrm>
          <a:prstGeom prst="rect">
            <a:avLst/>
          </a:prstGeom>
        </p:spPr>
      </p:pic>
      <p:pic>
        <p:nvPicPr>
          <p:cNvPr id="21" name="グラフィック 20" descr="鉛筆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0520790">
            <a:off x="7220205" y="5189553"/>
            <a:ext cx="1488402" cy="1488402"/>
          </a:xfrm>
          <a:prstGeom prst="rect">
            <a:avLst/>
          </a:prstGeom>
        </p:spPr>
      </p:pic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27564"/>
            <a:ext cx="9144000" cy="3822195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400" dirty="0" smtClean="0">
                <a:cs typeface="Tahoma" panose="020B0604030504040204" pitchFamily="34" charset="0"/>
              </a:rPr>
              <a:t>加工データからできること</a:t>
            </a:r>
            <a:endParaRPr lang="en-US" altLang="ja-JP" sz="4400" dirty="0" smtClean="0">
              <a:cs typeface="Tahoma" panose="020B0604030504040204" pitchFamily="34" charset="0"/>
            </a:endParaRPr>
          </a:p>
          <a:p>
            <a:pPr rtl="0"/>
            <a:endParaRPr lang="en-US" altLang="ja-JP" sz="2000" dirty="0">
              <a:cs typeface="Tahoma" panose="020B0604030504040204" pitchFamily="34" charset="0"/>
            </a:endParaRPr>
          </a:p>
          <a:p>
            <a:pPr algn="l" rtl="0"/>
            <a:r>
              <a:rPr lang="ja-JP" altLang="en-US" sz="3600" dirty="0" smtClean="0">
                <a:cs typeface="Tahoma" panose="020B0604030504040204" pitchFamily="34" charset="0"/>
              </a:rPr>
              <a:t>①１つのデータ群の特徴を見つける</a:t>
            </a:r>
            <a:endParaRPr lang="en-US" altLang="ja-JP" sz="3600" dirty="0" smtClean="0">
              <a:cs typeface="Tahoma" panose="020B0604030504040204" pitchFamily="34" charset="0"/>
            </a:endParaRPr>
          </a:p>
          <a:p>
            <a:pPr algn="l" rtl="0"/>
            <a:r>
              <a:rPr lang="ja-JP" altLang="en-US" sz="3600" dirty="0" smtClean="0">
                <a:cs typeface="Tahoma" panose="020B0604030504040204" pitchFamily="34" charset="0"/>
              </a:rPr>
              <a:t>②データ群の１つの値に着目して順位や位置を</a:t>
            </a:r>
            <a:endParaRPr lang="en-US" altLang="ja-JP" sz="3600" dirty="0" smtClean="0">
              <a:cs typeface="Tahoma" panose="020B0604030504040204" pitchFamily="34" charset="0"/>
            </a:endParaRPr>
          </a:p>
          <a:p>
            <a:pPr algn="l" rtl="0"/>
            <a:r>
              <a:rPr lang="ja-JP" altLang="en-US" sz="3600" dirty="0">
                <a:cs typeface="Tahoma" panose="020B0604030504040204" pitchFamily="34" charset="0"/>
              </a:rPr>
              <a:t>　</a:t>
            </a:r>
            <a:r>
              <a:rPr lang="ja-JP" altLang="en-US" sz="3600" dirty="0" smtClean="0">
                <a:cs typeface="Tahoma" panose="020B0604030504040204" pitchFamily="34" charset="0"/>
              </a:rPr>
              <a:t> 調べる</a:t>
            </a:r>
            <a:endParaRPr lang="en-US" altLang="ja-JP" sz="3600" dirty="0" smtClean="0">
              <a:cs typeface="Tahoma" panose="020B0604030504040204" pitchFamily="34" charset="0"/>
            </a:endParaRPr>
          </a:p>
          <a:p>
            <a:pPr algn="l" rtl="0"/>
            <a:r>
              <a:rPr lang="ja-JP" altLang="en-US" sz="3600" dirty="0" smtClean="0">
                <a:cs typeface="Tahoma" panose="020B0604030504040204" pitchFamily="34" charset="0"/>
              </a:rPr>
              <a:t>③データ群間の関係を調べる</a:t>
            </a:r>
            <a:endParaRPr lang="en-US" altLang="ja-JP" sz="3600" dirty="0" smtClean="0">
              <a:cs typeface="Tahoma" panose="020B0604030504040204" pitchFamily="34" charset="0"/>
            </a:endParaRPr>
          </a:p>
        </p:txBody>
      </p:sp>
      <p:sp>
        <p:nvSpPr>
          <p:cNvPr id="2" name="四角形吹き出し 1"/>
          <p:cNvSpPr/>
          <p:nvPr/>
        </p:nvSpPr>
        <p:spPr>
          <a:xfrm>
            <a:off x="8564127" y="5015029"/>
            <a:ext cx="3481579" cy="1605802"/>
          </a:xfrm>
          <a:prstGeom prst="wedgeRectCallout">
            <a:avLst>
              <a:gd name="adj1" fmla="val -68818"/>
              <a:gd name="adj2" fmla="val -56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詳細は探究ノート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P.27</a:t>
            </a:r>
            <a:r>
              <a:rPr kumimoji="1" lang="ja-JP" altLang="en-US" sz="2800" dirty="0"/>
              <a:t>～</a:t>
            </a:r>
            <a:r>
              <a:rPr kumimoji="1" lang="en-US" altLang="ja-JP" sz="2800" dirty="0" smtClean="0"/>
              <a:t>32</a:t>
            </a:r>
          </a:p>
          <a:p>
            <a:pPr algn="ctr"/>
            <a:r>
              <a:rPr kumimoji="1" lang="ja-JP" altLang="en-US" sz="2800" dirty="0"/>
              <a:t>に</a:t>
            </a:r>
            <a:r>
              <a:rPr kumimoji="1" lang="ja-JP" altLang="en-US" sz="2800" dirty="0" smtClean="0"/>
              <a:t>記載されてます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583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9490621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altLang="en-US" sz="5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中間提出について</a:t>
            </a:r>
            <a:endParaRPr sz="5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4"/>
          <p:cNvSpPr txBox="1">
            <a:spLocks noGrp="1"/>
          </p:cNvSpPr>
          <p:nvPr>
            <p:ph type="body" idx="1"/>
          </p:nvPr>
        </p:nvSpPr>
        <p:spPr>
          <a:xfrm>
            <a:off x="521284" y="1658319"/>
            <a:ext cx="11241930" cy="408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71500" indent="-57150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</a:pPr>
            <a:r>
              <a:rPr lang="en-US" altLang="ja-JP" sz="6000" dirty="0" smtClean="0">
                <a:solidFill>
                  <a:srgbClr val="FF0000"/>
                </a:solidFill>
              </a:rPr>
              <a:t>11</a:t>
            </a:r>
            <a:r>
              <a:rPr lang="ja-JP" altLang="en-US" sz="6000" dirty="0">
                <a:solidFill>
                  <a:srgbClr val="FF0000"/>
                </a:solidFill>
              </a:rPr>
              <a:t>月最初</a:t>
            </a:r>
            <a:r>
              <a:rPr lang="ja-JP" altLang="en-US" sz="6000" dirty="0" smtClean="0">
                <a:solidFill>
                  <a:srgbClr val="FF0000"/>
                </a:solidFill>
              </a:rPr>
              <a:t>の授業終了時に</a:t>
            </a:r>
            <a:r>
              <a:rPr lang="en-US" altLang="ja-JP" sz="6000" dirty="0" smtClean="0">
                <a:solidFill>
                  <a:srgbClr val="FF0000"/>
                </a:solidFill>
                <a:sym typeface="Arial"/>
              </a:rPr>
              <a:t>P.14</a:t>
            </a:r>
            <a:r>
              <a:rPr lang="ja-JP" altLang="en-US" sz="6000" dirty="0" smtClean="0">
                <a:solidFill>
                  <a:srgbClr val="FF0000"/>
                </a:solidFill>
                <a:sym typeface="Arial"/>
              </a:rPr>
              <a:t>まで</a:t>
            </a:r>
            <a:endParaRPr lang="en-US" altLang="ja-JP" sz="6000" dirty="0" smtClean="0">
              <a:solidFill>
                <a:srgbClr val="FF0000"/>
              </a:solidFill>
              <a:sym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  <a:buNone/>
            </a:pPr>
            <a:endParaRPr lang="en-US" altLang="ja-JP" sz="6000" dirty="0" smtClean="0">
              <a:solidFill>
                <a:srgbClr val="FF0000"/>
              </a:solidFill>
              <a:sym typeface="Arial"/>
            </a:endParaRPr>
          </a:p>
          <a:p>
            <a:pPr marL="571500" indent="-57150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</a:pPr>
            <a:r>
              <a:rPr lang="en-US" altLang="ja-JP" sz="6000" dirty="0" smtClean="0">
                <a:solidFill>
                  <a:srgbClr val="FF0000"/>
                </a:solidFill>
              </a:rPr>
              <a:t>12</a:t>
            </a:r>
            <a:r>
              <a:rPr lang="ja-JP" altLang="en-US" sz="6000" dirty="0" smtClean="0">
                <a:solidFill>
                  <a:srgbClr val="FF0000"/>
                </a:solidFill>
              </a:rPr>
              <a:t>月</a:t>
            </a:r>
            <a:r>
              <a:rPr lang="ja-JP" altLang="en-US" sz="6000" dirty="0">
                <a:solidFill>
                  <a:srgbClr val="FF0000"/>
                </a:solidFill>
              </a:rPr>
              <a:t>最初の授業終了時</a:t>
            </a:r>
            <a:r>
              <a:rPr lang="ja-JP" altLang="en-US" sz="6000" dirty="0" smtClean="0">
                <a:solidFill>
                  <a:srgbClr val="FF0000"/>
                </a:solidFill>
              </a:rPr>
              <a:t>に</a:t>
            </a:r>
            <a:r>
              <a:rPr lang="en-US" altLang="ja-JP" sz="6000" dirty="0" smtClean="0">
                <a:solidFill>
                  <a:srgbClr val="FF0000"/>
                </a:solidFill>
              </a:rPr>
              <a:t>P.23</a:t>
            </a:r>
            <a:r>
              <a:rPr lang="ja-JP" altLang="en-US" sz="6000" dirty="0" smtClean="0">
                <a:solidFill>
                  <a:srgbClr val="FF0000"/>
                </a:solidFill>
              </a:rPr>
              <a:t>ま</a:t>
            </a:r>
            <a:r>
              <a:rPr lang="ja-JP" altLang="en-US" sz="6000" dirty="0">
                <a:solidFill>
                  <a:srgbClr val="FF0000"/>
                </a:solidFill>
              </a:rPr>
              <a:t>で</a:t>
            </a:r>
            <a:endParaRPr lang="en-US" altLang="ja-JP" sz="6000" dirty="0">
              <a:solidFill>
                <a:srgbClr val="FF0000"/>
              </a:solidFill>
            </a:endParaRPr>
          </a:p>
          <a:p>
            <a:pPr marL="1943100" lvl="3" indent="-57150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</a:pPr>
            <a:endParaRPr lang="en-US" sz="5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  <a:buNone/>
            </a:pPr>
            <a:r>
              <a:rPr lang="en-US" altLang="ja-JP" sz="3900" dirty="0" smtClean="0"/>
              <a:t>※</a:t>
            </a:r>
            <a:r>
              <a:rPr lang="ja-JP" altLang="en-US" sz="3900" dirty="0" smtClean="0"/>
              <a:t>当然、成績に含めます。</a:t>
            </a:r>
            <a:endParaRPr lang="en-US" altLang="ja-JP" sz="39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  <a:buNone/>
            </a:pPr>
            <a:r>
              <a:rPr lang="en-US" altLang="ja-JP" sz="3900" dirty="0"/>
              <a:t>※</a:t>
            </a:r>
            <a:r>
              <a:rPr lang="ja-JP" altLang="en-US" sz="3900" dirty="0" smtClean="0"/>
              <a:t>早く進められている人はドンドン進めて</a:t>
            </a:r>
            <a:r>
              <a:rPr lang="en-US" altLang="ja-JP" sz="3900" dirty="0" smtClean="0"/>
              <a:t>OK</a:t>
            </a:r>
            <a:r>
              <a:rPr lang="ja-JP" altLang="en-US" sz="3900" dirty="0" smtClean="0"/>
              <a:t>！</a:t>
            </a:r>
            <a:endParaRPr sz="3900" dirty="0"/>
          </a:p>
        </p:txBody>
      </p:sp>
    </p:spTree>
    <p:extLst>
      <p:ext uri="{BB962C8B-B14F-4D97-AF65-F5344CB8AC3E}">
        <p14:creationId xmlns:p14="http://schemas.microsoft.com/office/powerpoint/2010/main" val="5316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40" descr="クリップボード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31394">
            <a:off x="3790715" y="4482751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0" descr="顕微鏡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0"/>
          <p:cNvSpPr txBox="1"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ja-JP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では、はじめ！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0"/>
          <p:cNvSpPr txBox="1"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</p:txBody>
      </p:sp>
      <p:cxnSp>
        <p:nvCxnSpPr>
          <p:cNvPr id="618" name="Google Shape;618;p40"/>
          <p:cNvCxnSpPr/>
          <p:nvPr/>
        </p:nvCxnSpPr>
        <p:spPr>
          <a:xfrm>
            <a:off x="3579677" y="3278339"/>
            <a:ext cx="4914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9" name="Google Shape;619;p40" descr="ビーカー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213697">
            <a:off x="-491837" y="3688628"/>
            <a:ext cx="3245427" cy="324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0" descr="フラスコ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148875">
            <a:off x="8514237" y="-118161"/>
            <a:ext cx="3005286" cy="300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0" descr="試験管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21031">
            <a:off x="1920309" y="4797205"/>
            <a:ext cx="2453456" cy="245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0" descr="定規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0" descr="鉛筆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6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1" y="1"/>
            <a:ext cx="12192000" cy="116141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1E4E79"/>
              </a:buClr>
              <a:buSzPts val="4400"/>
            </a:pPr>
            <a:r>
              <a:rPr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rPr>
              <a:t>わかりやすい資料をつくるために</a:t>
            </a:r>
            <a:endParaRPr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84427" y="1669535"/>
            <a:ext cx="9623147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2018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年～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2019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年は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200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億円程度の寄付額、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教育受講生は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40000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人程度で推移していた。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2020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年あたりからコロナ禍に入り、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教育受講者が減少してしまった。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この期間については外的な要因が大きいため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考察からは一旦除外することとする。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コロナ禍が開けてからは教育受講者が一気に増え、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寄付額も大幅に増加した。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/>
          </p:nvPr>
        </p:nvGraphicFramePr>
        <p:xfrm>
          <a:off x="1035803" y="1374455"/>
          <a:ext cx="10120394" cy="497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97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30" y="351270"/>
            <a:ext cx="8378529" cy="1027257"/>
          </a:xfrm>
        </p:spPr>
        <p:txBody>
          <a:bodyPr rtlCol="0"/>
          <a:lstStyle/>
          <a:p>
            <a:pPr rtl="0"/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</a:rPr>
              <a:t>データ分析の流れ</a:t>
            </a:r>
            <a:endParaRPr lang="ja-JP" altLang="en-US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</a:endParaRP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グループ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長方形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5" name="長方形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6" name="長方形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7" name="長方形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8" name="長方形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</p:grpSp>
        <p:pic>
          <p:nvPicPr>
            <p:cNvPr id="13" name="グラフィック 12" descr="ビーカー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12" name="正方形/長方形 11"/>
          <p:cNvSpPr/>
          <p:nvPr/>
        </p:nvSpPr>
        <p:spPr>
          <a:xfrm>
            <a:off x="1263678" y="1664915"/>
            <a:ext cx="736611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</a:t>
            </a:r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ータを保存する</a:t>
            </a:r>
            <a:endParaRPr lang="en-US" altLang="ja-JP" sz="4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</a:t>
            </a:r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工用シートを作る</a:t>
            </a:r>
            <a:endParaRPr lang="en-US" altLang="ja-JP" sz="4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</a:t>
            </a:r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数を使って加工する</a:t>
            </a:r>
            <a:endParaRPr lang="en-US" altLang="ja-JP" sz="4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</a:t>
            </a:r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ラフ化する</a:t>
            </a:r>
            <a:endParaRPr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3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30" y="351270"/>
            <a:ext cx="8378529" cy="1027257"/>
          </a:xfrm>
        </p:spPr>
        <p:txBody>
          <a:bodyPr rtlCol="0"/>
          <a:lstStyle/>
          <a:p>
            <a:pPr rtl="0"/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</a:rPr>
              <a:t>データ分析の流れ</a:t>
            </a:r>
            <a:endParaRPr lang="ja-JP" altLang="en-US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</a:endParaRP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グループ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長方形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5" name="長方形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6" name="長方形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7" name="長方形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8" name="長方形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</p:grpSp>
        <p:pic>
          <p:nvPicPr>
            <p:cNvPr id="13" name="グラフィック 12" descr="ビーカー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12" name="正方形/長方形 11"/>
          <p:cNvSpPr/>
          <p:nvPr/>
        </p:nvSpPr>
        <p:spPr>
          <a:xfrm>
            <a:off x="1263678" y="1664915"/>
            <a:ext cx="736611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4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</a:t>
            </a:r>
            <a:r>
              <a:rPr lang="ja-JP" altLang="en-US" sz="4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ータを保存する</a:t>
            </a:r>
            <a:endParaRPr lang="en-US" altLang="ja-JP" sz="44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工用シートを作る</a:t>
            </a:r>
            <a:endParaRPr lang="en-US" altLang="ja-JP" sz="4400" dirty="0" smtClean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数を使って加工する</a:t>
            </a:r>
            <a:endParaRPr lang="en-US" altLang="ja-JP" sz="4400" dirty="0" smtClean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ラフ化する</a:t>
            </a:r>
            <a:endParaRPr lang="ja-JP" altLang="en-US" sz="4400" dirty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9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 rtlCol="0"/>
          <a:lstStyle/>
          <a:p>
            <a:pPr rtl="0"/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</a:rPr>
              <a:t>データを保存する</a:t>
            </a:r>
            <a:endParaRPr lang="ja-JP" altLang="en-US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</a:endParaRP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グループ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長方形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5" name="長方形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6" name="長方形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7" name="長方形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8" name="長方形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</p:grpSp>
        <p:pic>
          <p:nvPicPr>
            <p:cNvPr id="13" name="グラフィック 12" descr="ビーカー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12" name="正方形/長方形 11"/>
          <p:cNvSpPr/>
          <p:nvPr/>
        </p:nvSpPr>
        <p:spPr>
          <a:xfrm>
            <a:off x="729040" y="1896460"/>
            <a:ext cx="81707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 smtClean="0"/>
              <a:t>今回は大阪府の統計データを共通の資料として練習する。</a:t>
            </a:r>
            <a:endParaRPr kumimoji="1" lang="en-US" altLang="ja-JP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 smtClean="0"/>
              <a:t>まず、</a:t>
            </a:r>
            <a:r>
              <a:rPr kumimoji="1" lang="en-US" altLang="ja-JP" sz="3200" dirty="0" smtClean="0"/>
              <a:t>Google</a:t>
            </a:r>
            <a:r>
              <a:rPr kumimoji="1" lang="ja-JP" altLang="en-US" sz="3200" dirty="0" smtClean="0"/>
              <a:t>などで「</a:t>
            </a:r>
            <a:r>
              <a:rPr kumimoji="1" lang="ja-JP" altLang="en-US" sz="3200" dirty="0"/>
              <a:t>データおおさか</a:t>
            </a:r>
            <a:r>
              <a:rPr kumimoji="1" lang="ja-JP" altLang="en-US" sz="3200" dirty="0" smtClean="0"/>
              <a:t>」と検索し、そのページを表示する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163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1672"/>
            <a:ext cx="12601575" cy="7084927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5327267" y="2913681"/>
            <a:ext cx="4312680" cy="5122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7375143" y="1677137"/>
            <a:ext cx="4526725" cy="965264"/>
          </a:xfrm>
          <a:prstGeom prst="wedgeRoundRectCallout">
            <a:avLst>
              <a:gd name="adj1" fmla="val -35616"/>
              <a:gd name="adj2" fmla="val 74745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「統計データ」を選択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3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rt.googleusercontent.com/docsz/AD_4nXfd3fG0G8Sis8DFuKEKu1FyiKGjOeZwGAE32rPztpPurSsLIWC01xJwgbUM-g5TaN3ia9KaFUY52Lk1-h20PjNa0Cp2X8mQIW9v_MCqwcscNYHCarPbopMAfVD6_aHdc5i7zL9pCWvqAGAW_nc_TlsgAJlH?key=75B7ovWq9Pe7DHEDkyIj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8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360631" y="1818220"/>
            <a:ext cx="2554991" cy="4603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42275" y="1292598"/>
            <a:ext cx="677204" cy="46030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吹き出し 19"/>
          <p:cNvSpPr/>
          <p:nvPr/>
        </p:nvSpPr>
        <p:spPr>
          <a:xfrm>
            <a:off x="1456211" y="2741616"/>
            <a:ext cx="8683832" cy="1210531"/>
          </a:xfrm>
          <a:prstGeom prst="wedgeRoundRectCallout">
            <a:avLst>
              <a:gd name="adj1" fmla="val -35616"/>
              <a:gd name="adj2" fmla="val -92725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「ファイル」から「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Google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スプレッドシートとして保存」をクリック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0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30" y="351270"/>
            <a:ext cx="8378529" cy="1027257"/>
          </a:xfrm>
        </p:spPr>
        <p:txBody>
          <a:bodyPr rtlCol="0"/>
          <a:lstStyle/>
          <a:p>
            <a:pPr rtl="0"/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</a:rPr>
              <a:t>データ分析の流れ</a:t>
            </a:r>
            <a:endParaRPr lang="ja-JP" altLang="en-US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</a:endParaRP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グループ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長方形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5" name="長方形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6" name="長方形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7" name="長方形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8" name="長方形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dirty="0">
                  <a:latin typeface="Meiryo UI" panose="020B0604030504040204" pitchFamily="50" charset="-128"/>
                </a:endParaRPr>
              </a:p>
            </p:txBody>
          </p:sp>
        </p:grpSp>
        <p:pic>
          <p:nvPicPr>
            <p:cNvPr id="13" name="グラフィック 12" descr="ビーカー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12" name="正方形/長方形 11"/>
          <p:cNvSpPr/>
          <p:nvPr/>
        </p:nvSpPr>
        <p:spPr>
          <a:xfrm>
            <a:off x="1263678" y="1664915"/>
            <a:ext cx="736611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ータを保存する</a:t>
            </a:r>
            <a:endParaRPr lang="en-US" altLang="ja-JP" sz="4400" dirty="0" smtClean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4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</a:t>
            </a:r>
            <a:r>
              <a:rPr lang="ja-JP" altLang="en-US" sz="4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工用シートを作る</a:t>
            </a:r>
            <a:endParaRPr lang="en-US" altLang="ja-JP" sz="44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数を使って加工する</a:t>
            </a:r>
            <a:endParaRPr lang="en-US" altLang="ja-JP" sz="4400" dirty="0" smtClean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60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</a:t>
            </a:r>
            <a:r>
              <a:rPr lang="ja-JP" altLang="en-US" sz="4400" dirty="0" smtClean="0">
                <a:solidFill>
                  <a:schemeClr val="bg1">
                    <a:lumMod val="6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ラフ化する</a:t>
            </a:r>
            <a:endParaRPr lang="ja-JP" altLang="en-US" sz="4400" dirty="0">
              <a:solidFill>
                <a:schemeClr val="bg1">
                  <a:lumMod val="6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2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093_TF33787325" id="{4AE4E785-44F8-42C0-BA63-A30777E8EB8A}" vid="{8B7E537E-CE0A-4405-84D1-22B86A22230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D5CBE8616B9BE4892A14A66220CA59A" ma:contentTypeVersion="14" ma:contentTypeDescription="新しいドキュメントを作成します。" ma:contentTypeScope="" ma:versionID="d4adb2e4b261233eca216aa9f0e6ca90">
  <xsd:schema xmlns:xsd="http://www.w3.org/2001/XMLSchema" xmlns:xs="http://www.w3.org/2001/XMLSchema" xmlns:p="http://schemas.microsoft.com/office/2006/metadata/properties" xmlns:ns2="17474dc8-6cde-450f-8a57-e9ddb98dd45e" xmlns:ns3="92c85782-91b6-4975-a634-e8e07eaefb77" targetNamespace="http://schemas.microsoft.com/office/2006/metadata/properties" ma:root="true" ma:fieldsID="750824485cb19f9c5f1813e978ce26c1" ns2:_="" ns3:_="">
    <xsd:import namespace="17474dc8-6cde-450f-8a57-e9ddb98dd45e"/>
    <xsd:import namespace="92c85782-91b6-4975-a634-e8e07eaef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74dc8-6cde-450f-8a57-e9ddb98dd4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5efb9172-ed01-4b15-a485-c06beb5524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85782-91b6-4975-a634-e8e07eaefb7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e2d2a6c-83bc-4418-934a-1370e02fb35a}" ma:internalName="TaxCatchAll" ma:showField="CatchAllData" ma:web="92c85782-91b6-4975-a634-e8e07eaef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74dc8-6cde-450f-8a57-e9ddb98dd45e">
      <Terms xmlns="http://schemas.microsoft.com/office/infopath/2007/PartnerControls"/>
    </lcf76f155ced4ddcb4097134ff3c332f>
    <TaxCatchAll xmlns="92c85782-91b6-4975-a634-e8e07eaefb77" xsi:nil="true"/>
    <_Flow_SignoffStatus xmlns="17474dc8-6cde-450f-8a57-e9ddb98dd45e" xsi:nil="true"/>
  </documentManagement>
</p:properties>
</file>

<file path=customXml/itemProps1.xml><?xml version="1.0" encoding="utf-8"?>
<ds:datastoreItem xmlns:ds="http://schemas.openxmlformats.org/officeDocument/2006/customXml" ds:itemID="{78934089-A8CD-4985-9A09-6D5CE7A64143}"/>
</file>

<file path=customXml/itemProps2.xml><?xml version="1.0" encoding="utf-8"?>
<ds:datastoreItem xmlns:ds="http://schemas.openxmlformats.org/officeDocument/2006/customXml" ds:itemID="{EAA38104-6F44-424F-B8AF-C28D8CEED857}"/>
</file>

<file path=customXml/itemProps3.xml><?xml version="1.0" encoding="utf-8"?>
<ds:datastoreItem xmlns:ds="http://schemas.openxmlformats.org/officeDocument/2006/customXml" ds:itemID="{3ABEB11F-B52D-4891-8E2C-753FDB97FACD}"/>
</file>

<file path=docProps/app.xml><?xml version="1.0" encoding="utf-8"?>
<Properties xmlns="http://schemas.openxmlformats.org/officeDocument/2006/extended-properties" xmlns:vt="http://schemas.openxmlformats.org/officeDocument/2006/docPropsVTypes">
  <Template>ラボの安全性</Template>
  <TotalTime>0</TotalTime>
  <Words>988</Words>
  <Application>Microsoft Office PowerPoint</Application>
  <PresentationFormat>ワイド画面</PresentationFormat>
  <Paragraphs>123</Paragraphs>
  <Slides>23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ＭＳ ゴシック</vt:lpstr>
      <vt:lpstr>游ゴシック</vt:lpstr>
      <vt:lpstr>Arial</vt:lpstr>
      <vt:lpstr>Calibri</vt:lpstr>
      <vt:lpstr>HG丸ｺﾞｼｯｸM-PRO</vt:lpstr>
      <vt:lpstr>Meiryo UI</vt:lpstr>
      <vt:lpstr>Tahoma</vt:lpstr>
      <vt:lpstr>Office テーマ</vt:lpstr>
      <vt:lpstr>データ分析</vt:lpstr>
      <vt:lpstr>データ加工とは </vt:lpstr>
      <vt:lpstr> わかりやすい資料をつくるために</vt:lpstr>
      <vt:lpstr>データ分析の流れ</vt:lpstr>
      <vt:lpstr>データ分析の流れ</vt:lpstr>
      <vt:lpstr>データを保存する</vt:lpstr>
      <vt:lpstr>PowerPoint プレゼンテーション</vt:lpstr>
      <vt:lpstr>PowerPoint プレゼンテーション</vt:lpstr>
      <vt:lpstr>データ分析の流れ</vt:lpstr>
      <vt:lpstr>PowerPoint プレゼンテーション</vt:lpstr>
      <vt:lpstr>PowerPoint プレゼンテーション</vt:lpstr>
      <vt:lpstr>PowerPoint プレゼンテーション</vt:lpstr>
      <vt:lpstr>データ分析の流れ</vt:lpstr>
      <vt:lpstr>PowerPoint プレゼンテーション</vt:lpstr>
      <vt:lpstr>PowerPoint プレゼンテーション</vt:lpstr>
      <vt:lpstr>データ分析の流れ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中間提出について</vt:lpstr>
      <vt:lpstr>では、はじめ！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2019-09-12T04:32:30Z</dcterms:created>
  <dcterms:modified xsi:type="dcterms:W3CDTF">2024-10-25T02:16:53Z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2018-08-20T20:18:53.6769504Z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0x0101005D5CBE8616B9BE4892A14A66220CA59A</vt:lpwstr>
  </property>
  <property fmtid="{D5CDD505-2E9C-101B-9397-08002B2CF9AE}" pid="11" name="Order">
    <vt:r8>22257800</vt:r8>
  </property>
  <property fmtid="{D5CDD505-2E9C-101B-9397-08002B2CF9AE}" pid="12" name="MediaServiceImageTags">
    <vt:lpwstr/>
  </property>
</Properties>
</file>