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5" r:id="rId3"/>
    <p:sldId id="296" r:id="rId4"/>
    <p:sldId id="297" r:id="rId5"/>
    <p:sldId id="298" r:id="rId6"/>
    <p:sldId id="299" r:id="rId7"/>
    <p:sldId id="266" r:id="rId8"/>
  </p:sldIdLst>
  <p:sldSz cx="12192000" cy="6858000"/>
  <p:notesSz cx="6858000" cy="914400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1353" autoAdjust="0"/>
  </p:normalViewPr>
  <p:slideViewPr>
    <p:cSldViewPr snapToGrid="0">
      <p:cViewPr varScale="1">
        <p:scale>
          <a:sx n="59" d="100"/>
          <a:sy n="59" d="100"/>
        </p:scale>
        <p:origin x="11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77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E7A26C2-F68E-4BE8-A4E2-46F196C7AB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8E694D6-2F93-4526-8B2C-69B8092BA4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4F90A-3F69-46EC-AD4F-491680F4FE29}" type="datetimeFigureOut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2023/11/14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74E275E-16B2-48CE-9744-9E7AC58E75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2A8662B-DCFE-452A-8868-1302375A4E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FDBF6-3154-4D47-8B1C-B5E58FC33D42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46545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795F498-5A0A-478E-8767-50D4A6338505}" type="datetime1">
              <a:rPr kumimoji="1" lang="ja-JP" altLang="en-US" smtClean="0"/>
              <a:pPr/>
              <a:t>2023/11/14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noProof="0" dirty="0"/>
              <a:t>マスター テキストのスタイルを編集する</a:t>
            </a:r>
          </a:p>
          <a:p>
            <a:pPr lvl="1"/>
            <a:r>
              <a:rPr kumimoji="1" lang="ja-JP" altLang="en-US" noProof="0" dirty="0"/>
              <a:t>第 </a:t>
            </a:r>
            <a:r>
              <a:rPr kumimoji="1" lang="en-US" altLang="ja-JP" noProof="0" dirty="0"/>
              <a:t>2 </a:t>
            </a:r>
            <a:r>
              <a:rPr kumimoji="1" lang="ja-JP" altLang="en-US" noProof="0" dirty="0"/>
              <a:t>レベル</a:t>
            </a:r>
          </a:p>
          <a:p>
            <a:pPr lvl="2"/>
            <a:r>
              <a:rPr kumimoji="1" lang="ja-JP" altLang="en-US" noProof="0" dirty="0"/>
              <a:t>第 </a:t>
            </a:r>
            <a:r>
              <a:rPr kumimoji="1" lang="en-US" altLang="ja-JP" noProof="0" dirty="0"/>
              <a:t>3 </a:t>
            </a:r>
            <a:r>
              <a:rPr kumimoji="1" lang="ja-JP" altLang="en-US" noProof="0" dirty="0"/>
              <a:t>レベル</a:t>
            </a:r>
          </a:p>
          <a:p>
            <a:pPr lvl="3"/>
            <a:r>
              <a:rPr kumimoji="1" lang="ja-JP" altLang="en-US" noProof="0" dirty="0"/>
              <a:t>第 </a:t>
            </a:r>
            <a:r>
              <a:rPr kumimoji="1" lang="en-US" altLang="ja-JP" noProof="0" dirty="0"/>
              <a:t>4 </a:t>
            </a:r>
            <a:r>
              <a:rPr kumimoji="1" lang="ja-JP" altLang="en-US" noProof="0" dirty="0"/>
              <a:t>レベル</a:t>
            </a:r>
          </a:p>
          <a:p>
            <a:pPr lvl="4"/>
            <a:r>
              <a:rPr kumimoji="1" lang="ja-JP" altLang="en-US" noProof="0" dirty="0"/>
              <a:t>第 </a:t>
            </a:r>
            <a:r>
              <a:rPr kumimoji="1" lang="en-US" altLang="ja-JP" noProof="0" dirty="0"/>
              <a:t>5 </a:t>
            </a:r>
            <a:r>
              <a:rPr kumimoji="1"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1619234-17E1-4951-9258-0E8290289C85}" type="slidenum">
              <a:rPr kumimoji="1" lang="en-US" altLang="ja-JP" noProof="0" smtClean="0"/>
              <a:pPr/>
              <a:t>‹#›</a:t>
            </a:fld>
            <a:endParaRPr kumimoji="1"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1981643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19234-17E1-4951-9258-0E8290289C85}" type="slidenum">
              <a:rPr kumimoji="1" lang="en-US" altLang="ja-JP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802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探究ノート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19234-17E1-4951-9258-0E8290289C85}" type="slidenum">
              <a:rPr kumimoji="1" lang="en-US" altLang="ja-JP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205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データを分析した結果＝結論、という流れは短絡的です。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なぜ、このような結果になったのかを、論理的に説明することで、結論の内容に客観性が増し、より論文らしくなります。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19234-17E1-4951-9258-0E8290289C85}" type="slidenum">
              <a:rPr kumimoji="1" lang="en-US" altLang="ja-JP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113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19234-17E1-4951-9258-0E8290289C85}" type="slidenum">
              <a:rPr kumimoji="1" lang="en-US" altLang="ja-JP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779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19234-17E1-4951-9258-0E8290289C85}" type="slidenum">
              <a:rPr kumimoji="1" lang="en-US" altLang="ja-JP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442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19234-17E1-4951-9258-0E8290289C85}" type="slidenum">
              <a:rPr kumimoji="1" lang="en-US" altLang="ja-JP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168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619234-17E1-4951-9258-0E8290289C85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6594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ja-JP" altLang="en-US" noProof="0" smtClean="0"/>
              <a:t>マスター サブタイトルの書式設定</a:t>
            </a:r>
            <a:endParaRPr lang="ja-JP" altLang="en-US" noProof="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6BCCC3-4A8B-47A6-8496-1FD9A4D9AE43}" type="datetime1">
              <a:rPr lang="ja-JP" altLang="en-US" noProof="0" smtClean="0"/>
              <a:t>2023/11/14</a:t>
            </a:fld>
            <a:endParaRPr lang="ja-JP" altLang="en-US" noProof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3E45D4-0CAB-43AD-8327-A4B3BCA50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smtClean="0"/>
              <a:t>マスター タイトルの書式設定</a:t>
            </a:r>
            <a:endParaRPr lang="ja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9CA3B9-594A-4133-B4F9-D27AA5726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ja-JP" altLang="en-US" smtClean="0"/>
              <a:t>マスター テキストの書式設定</a:t>
            </a:r>
          </a:p>
          <a:p>
            <a:pPr lvl="1" rtl="0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rtl="0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rtl="0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rtl="0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FF6F31-09CB-47A3-AEDB-7CA7BE1E3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B6C002-0365-4489-AFD5-29822E43B5D8}" type="datetime1">
              <a:rPr lang="ja-JP" altLang="en-US" smtClean="0"/>
              <a:t>2023/11/14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EFC938-9C31-4327-9275-3EB93C5B5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30415C-79F5-4EAA-8D86-27D6FD1A7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5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3F9AA0A-4FF4-45DA-8DEC-4437E2DD91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03D255C-51DF-421E-A067-5E9E80CD9A86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627DEB-7DEA-43CC-A21F-F81EEC6CE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3AF006-8903-4FA3-A576-27212EC289E5}" type="datetime1">
              <a:rPr lang="ja-JP" altLang="en-US" noProof="0" smtClean="0"/>
              <a:t>2023/11/14</a:t>
            </a:fld>
            <a:endParaRPr lang="ja-JP" altLang="en-US" noProof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3EDAFC-3543-4A0D-80D2-F4871AED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F550C7-3342-49D6-8734-F9809E853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02753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C97B18-0360-4D12-99AB-C315ACEDBE16}" type="datetime1">
              <a:rPr lang="ja-JP" altLang="en-US" noProof="0" smtClean="0"/>
              <a:t>2023/11/14</a:t>
            </a:fld>
            <a:endParaRPr lang="ja-JP" altLang="en-US" noProof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8A310E-8B8F-4A9B-B2DC-984EAAE5D292}" type="datetime1">
              <a:rPr lang="ja-JP" altLang="en-US" noProof="0" smtClean="0"/>
              <a:t>2023/11/14</a:t>
            </a:fld>
            <a:endParaRPr lang="ja-JP" altLang="en-US" noProof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6FDC69-F4EC-496C-973C-94E31417D324}" type="datetime1">
              <a:rPr lang="ja-JP" altLang="en-US" noProof="0" smtClean="0"/>
              <a:t>2023/11/14</a:t>
            </a:fld>
            <a:endParaRPr lang="ja-JP" altLang="en-US" noProof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55685C-45B4-4D56-AF9A-AC6607C9D3EF}" type="datetime1">
              <a:rPr lang="ja-JP" altLang="en-US" noProof="0" smtClean="0"/>
              <a:t>2023/11/14</a:t>
            </a:fld>
            <a:endParaRPr lang="ja-JP" altLang="en-US" noProof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8F11A1-0A5C-4EE3-AFAE-493AB1D1A456}" type="datetime1">
              <a:rPr lang="ja-JP" altLang="en-US" noProof="0" smtClean="0"/>
              <a:t>2023/11/14</a:t>
            </a:fld>
            <a:endParaRPr lang="ja-JP" altLang="en-US" noProof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603C9B-F2B2-4BE2-AE74-517DD99694AF}" type="datetime1">
              <a:rPr lang="ja-JP" altLang="en-US" noProof="0" smtClean="0"/>
              <a:t>2023/11/14</a:t>
            </a:fld>
            <a:endParaRPr lang="ja-JP" altLang="en-US" noProof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D09790-B0EB-4A26-9684-FE87992A87E8}" type="datetime1">
              <a:rPr lang="ja-JP" altLang="en-US" noProof="0" smtClean="0"/>
              <a:t>2023/11/14</a:t>
            </a:fld>
            <a:endParaRPr lang="ja-JP" altLang="en-US" noProof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BB12B4-F7EC-454F-A64A-98B39AE54586}" type="datetime1">
              <a:rPr lang="ja-JP" altLang="en-US" noProof="0" smtClean="0"/>
              <a:t>2023/11/14</a:t>
            </a:fld>
            <a:endParaRPr lang="ja-JP" altLang="en-US" noProof="0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A565F22-2DB3-47E6-95F7-BE8E92B29154}" type="datetime1">
              <a:rPr lang="ja-JP" altLang="en-US" noProof="0" smtClean="0"/>
              <a:t>2023/11/14</a:t>
            </a:fld>
            <a:endParaRPr lang="ja-JP" altLang="en-US" noProof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CEC5C30-0B3A-4B13-ADDD-7C63C8AA921B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Relationship Id="rId1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svg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0.sv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4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image" Target="../media/image80.svg"/><Relationship Id="rId4" Type="http://schemas.openxmlformats.org/officeDocument/2006/relationships/image" Target="../media/image21.svg"/><Relationship Id="rId9" Type="http://schemas.openxmlformats.org/officeDocument/2006/relationships/image" Target="../media/image4.png"/><Relationship Id="rId14" Type="http://schemas.openxmlformats.org/officeDocument/2006/relationships/image" Target="../media/image12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グラフィック 14" descr="クリップボード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631394">
            <a:off x="3790715" y="4482751"/>
            <a:ext cx="3194131" cy="3194131"/>
          </a:xfrm>
          <a:prstGeom prst="rect">
            <a:avLst/>
          </a:prstGeom>
        </p:spPr>
      </p:pic>
      <p:pic>
        <p:nvPicPr>
          <p:cNvPr id="11" name="グラフィック 10" descr="顕微鏡">
            <a:extLst>
              <a:ext uri="{FF2B5EF4-FFF2-40B4-BE49-F238E27FC236}">
                <a16:creationId xmlns:a16="http://schemas.microsoft.com/office/drawing/2014/main" id="{3CB00449-E308-4DF3-9CFD-9A7D30B672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338607" flipH="1">
            <a:off x="-587261" y="1663257"/>
            <a:ext cx="2684499" cy="2684499"/>
          </a:xfrm>
          <a:prstGeom prst="rect">
            <a:avLst/>
          </a:prstGeom>
        </p:spPr>
      </p:pic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31882"/>
            <a:ext cx="9144000" cy="1655762"/>
          </a:xfrm>
        </p:spPr>
        <p:txBody>
          <a:bodyPr rtlCol="0">
            <a:normAutofit/>
          </a:bodyPr>
          <a:lstStyle/>
          <a:p>
            <a:pPr rtl="0"/>
            <a:r>
              <a:rPr lang="ja-JP" altLang="en-US" sz="2800" dirty="0" smtClean="0">
                <a:solidFill>
                  <a:schemeClr val="bg1"/>
                </a:solidFill>
                <a:ea typeface="Meiryo UI" panose="020B0604030504040204" pitchFamily="50" charset="-128"/>
                <a:cs typeface="Tahoma" panose="020B0604030504040204" pitchFamily="34" charset="0"/>
              </a:rPr>
              <a:t>課題研究基礎</a:t>
            </a:r>
            <a:endParaRPr lang="ja-JP" altLang="en-US" sz="2800" dirty="0">
              <a:solidFill>
                <a:schemeClr val="bg1"/>
              </a:solidFill>
              <a:ea typeface="Meiryo UI" panose="020B0604030504040204" pitchFamily="50" charset="-128"/>
              <a:cs typeface="Tahoma" panose="020B0604030504040204" pitchFamily="34" charset="0"/>
            </a:endParaRPr>
          </a:p>
        </p:txBody>
      </p:sp>
      <p:cxnSp>
        <p:nvCxnSpPr>
          <p:cNvPr id="5" name="直線​​コネクタ(S)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グラフィック 6" descr="ビーカー">
            <a:extLst>
              <a:ext uri="{FF2B5EF4-FFF2-40B4-BE49-F238E27FC236}">
                <a16:creationId xmlns:a16="http://schemas.microsoft.com/office/drawing/2014/main" id="{88D22565-F42F-439B-A6A4-CF161165E6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213697">
            <a:off x="-491837" y="3688628"/>
            <a:ext cx="3245427" cy="3245427"/>
          </a:xfrm>
          <a:prstGeom prst="rect">
            <a:avLst/>
          </a:prstGeom>
        </p:spPr>
      </p:pic>
      <p:pic>
        <p:nvPicPr>
          <p:cNvPr id="9" name="グラフィック 8" descr="フラスコ">
            <a:extLst>
              <a:ext uri="{FF2B5EF4-FFF2-40B4-BE49-F238E27FC236}">
                <a16:creationId xmlns:a16="http://schemas.microsoft.com/office/drawing/2014/main" id="{B46E3E84-D1E6-4422-AA93-3EE98A821B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20451125">
            <a:off x="8514237" y="-118161"/>
            <a:ext cx="3005286" cy="3005286"/>
          </a:xfrm>
          <a:prstGeom prst="rect">
            <a:avLst/>
          </a:prstGeom>
        </p:spPr>
      </p:pic>
      <p:pic>
        <p:nvPicPr>
          <p:cNvPr id="13" name="グラフィック 12" descr="試験管">
            <a:extLst>
              <a:ext uri="{FF2B5EF4-FFF2-40B4-BE49-F238E27FC236}">
                <a16:creationId xmlns:a16="http://schemas.microsoft.com/office/drawing/2014/main" id="{6A56DF0C-1331-406E-AEE6-06E0E59FB9A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21078969">
            <a:off x="1920309" y="4797205"/>
            <a:ext cx="2453456" cy="2453456"/>
          </a:xfrm>
          <a:prstGeom prst="rect">
            <a:avLst/>
          </a:prstGeom>
        </p:spPr>
      </p:pic>
      <p:pic>
        <p:nvPicPr>
          <p:cNvPr id="19" name="グラフィック 18" descr="定規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グラフィック 20" descr="鉛筆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 rtlCol="0">
            <a:normAutofit/>
          </a:bodyPr>
          <a:lstStyle/>
          <a:p>
            <a:pPr rtl="0"/>
            <a:r>
              <a:rPr lang="ja-JP" altLang="en-US" sz="7200" dirty="0" smtClean="0">
                <a:solidFill>
                  <a:schemeClr val="bg1"/>
                </a:solidFill>
              </a:rPr>
              <a:t>考察と結論</a:t>
            </a:r>
            <a:endParaRPr lang="ja-JP" altLang="en-US" sz="7200" dirty="0">
              <a:solidFill>
                <a:schemeClr val="bg1"/>
              </a:solidFill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325563"/>
          </a:xfrm>
        </p:spPr>
        <p:txBody>
          <a:bodyPr rtlCol="0"/>
          <a:lstStyle/>
          <a:p>
            <a:pPr rtl="0"/>
            <a:r>
              <a:rPr lang="ja-JP" altLang="en-US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</a:rPr>
              <a:t>分析結果から多くの可能性を探る　</a:t>
            </a:r>
            <a:r>
              <a:rPr lang="en-US" altLang="ja-JP" dirty="0" smtClean="0">
                <a:latin typeface="Meiryo UI" panose="020B0604030504040204" pitchFamily="50" charset="-128"/>
              </a:rPr>
              <a:t>P34</a:t>
            </a:r>
            <a:r>
              <a:rPr lang="ja-JP" altLang="en-US" dirty="0"/>
              <a:t>～</a:t>
            </a:r>
            <a:r>
              <a:rPr lang="en-US" altLang="ja-JP" dirty="0" smtClean="0">
                <a:latin typeface="Meiryo UI" panose="020B0604030504040204" pitchFamily="50" charset="-128"/>
              </a:rPr>
              <a:t>36</a:t>
            </a:r>
            <a:endParaRPr lang="en-US" altLang="ja-JP" dirty="0">
              <a:latin typeface="Meiryo UI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2" y="2003461"/>
            <a:ext cx="9009662" cy="41735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ja-JP" altLang="en-US" sz="4000" dirty="0" smtClean="0">
                <a:cs typeface="Tahoma"/>
              </a:rPr>
              <a:t>考察とは</a:t>
            </a:r>
            <a:endParaRPr lang="en-US" altLang="ja-JP" sz="4000" dirty="0" smtClean="0">
              <a:cs typeface="Tahoma"/>
            </a:endParaRPr>
          </a:p>
          <a:p>
            <a:pPr marL="0" indent="0" rtl="0">
              <a:buNone/>
            </a:pPr>
            <a:r>
              <a:rPr lang="ja-JP" altLang="en-US" sz="4000" dirty="0" smtClean="0">
                <a:cs typeface="Tahoma"/>
              </a:rPr>
              <a:t>　　</a:t>
            </a:r>
            <a:r>
              <a:rPr lang="ja-JP" altLang="en-US" sz="3600" dirty="0" smtClean="0">
                <a:cs typeface="Tahoma"/>
              </a:rPr>
              <a:t>分析結果の</a:t>
            </a:r>
            <a:r>
              <a:rPr lang="ja-JP" altLang="en-US" sz="3600" dirty="0" smtClean="0">
                <a:cs typeface="Tahoma"/>
              </a:rPr>
              <a:t>裏付け。</a:t>
            </a:r>
            <a:r>
              <a:rPr lang="ja-JP" altLang="en-US" sz="3600" dirty="0" smtClean="0">
                <a:cs typeface="Tahoma"/>
              </a:rPr>
              <a:t>事実を組み合わせて、</a:t>
            </a:r>
            <a:endParaRPr lang="en-US" altLang="ja-JP" sz="3600" dirty="0" smtClean="0">
              <a:cs typeface="Tahoma"/>
            </a:endParaRPr>
          </a:p>
          <a:p>
            <a:pPr marL="0" indent="0" rtl="0">
              <a:buNone/>
            </a:pPr>
            <a:r>
              <a:rPr lang="ja-JP" altLang="en-US" sz="3600" dirty="0">
                <a:cs typeface="Tahoma"/>
              </a:rPr>
              <a:t>　</a:t>
            </a:r>
            <a:r>
              <a:rPr lang="ja-JP" altLang="en-US" sz="3600" dirty="0" smtClean="0">
                <a:cs typeface="Tahoma"/>
              </a:rPr>
              <a:t>　結果の理由を</a:t>
            </a:r>
            <a:r>
              <a:rPr lang="ja-JP" altLang="en-US" sz="3600" dirty="0" smtClean="0">
                <a:cs typeface="Tahoma"/>
              </a:rPr>
              <a:t>解き明かす。</a:t>
            </a:r>
            <a:endParaRPr lang="en-US" altLang="ja-JP" sz="3600" dirty="0">
              <a:cs typeface="Tahoma"/>
            </a:endParaRPr>
          </a:p>
          <a:p>
            <a:pPr rtl="0"/>
            <a:endParaRPr lang="en-US" altLang="ja-JP" sz="4000" dirty="0" smtClean="0">
              <a:cs typeface="Tahoma"/>
            </a:endParaRPr>
          </a:p>
          <a:p>
            <a:pPr rtl="0"/>
            <a:r>
              <a:rPr lang="ja-JP" altLang="en-US" sz="4000" dirty="0" smtClean="0">
                <a:cs typeface="Tahoma"/>
              </a:rPr>
              <a:t>結論とは</a:t>
            </a:r>
            <a:endParaRPr lang="en-US" altLang="ja-JP" sz="4000" dirty="0">
              <a:cs typeface="Tahoma"/>
            </a:endParaRPr>
          </a:p>
          <a:p>
            <a:pPr marL="0" indent="0">
              <a:buNone/>
            </a:pPr>
            <a:r>
              <a:rPr lang="ja-JP" altLang="en-US" sz="4000" dirty="0" smtClean="0">
                <a:cs typeface="Tahoma"/>
              </a:rPr>
              <a:t>　　</a:t>
            </a:r>
            <a:r>
              <a:rPr lang="ja-JP" altLang="en-US" sz="3600" dirty="0" smtClean="0">
                <a:cs typeface="Tahoma"/>
              </a:rPr>
              <a:t>一連の過程の要約</a:t>
            </a:r>
            <a:endParaRPr lang="ja-JP" altLang="en-US" sz="3600" dirty="0">
              <a:cs typeface="Tahoma"/>
            </a:endParaRPr>
          </a:p>
        </p:txBody>
      </p:sp>
      <p:grpSp>
        <p:nvGrpSpPr>
          <p:cNvPr id="9" name="グループ 8">
            <a:extLst>
              <a:ext uri="{FF2B5EF4-FFF2-40B4-BE49-F238E27FC236}">
                <a16:creationId xmlns:a16="http://schemas.microsoft.com/office/drawing/2014/main" id="{798EA88B-C439-4F17-9585-820972CE0B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0" name="グループ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長方形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" name="長方形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" name="長方形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" name="長方形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" name="長方形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>
                  <a:latin typeface="Meiryo UI" panose="020B0604030504040204" pitchFamily="50" charset="-128"/>
                </a:endParaRPr>
              </a:p>
            </p:txBody>
          </p:sp>
        </p:grpSp>
        <p:pic>
          <p:nvPicPr>
            <p:cNvPr id="11" name="グラフィック 10" descr="クリップボード">
              <a:extLst>
                <a:ext uri="{FF2B5EF4-FFF2-40B4-BE49-F238E27FC236}">
                  <a16:creationId xmlns:a16="http://schemas.microsoft.com/office/drawing/2014/main" id="{4F58D0C9-D25F-4044-8F1B-4190E5A1B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920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 rtlCol="0"/>
          <a:lstStyle/>
          <a:p>
            <a:pPr rtl="0"/>
            <a:r>
              <a:rPr lang="ja-JP" altLang="en-US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</a:rPr>
              <a:t>考察の意義</a:t>
            </a:r>
            <a:endParaRPr lang="ja-JP" altLang="en-US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</a:endParaRPr>
          </a:p>
        </p:txBody>
      </p:sp>
      <p:grpSp>
        <p:nvGrpSpPr>
          <p:cNvPr id="9" name="グループ 8">
            <a:extLst>
              <a:ext uri="{FF2B5EF4-FFF2-40B4-BE49-F238E27FC236}">
                <a16:creationId xmlns:a16="http://schemas.microsoft.com/office/drawing/2014/main" id="{AEA098C1-E19E-4D03-9A35-14569BC7C1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99813" y="0"/>
            <a:ext cx="3884322" cy="6858000"/>
            <a:chOff x="8899813" y="0"/>
            <a:chExt cx="3884322" cy="6858000"/>
          </a:xfrm>
        </p:grpSpPr>
        <p:grpSp>
          <p:nvGrpSpPr>
            <p:cNvPr id="10" name="グループ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長方形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" name="長方形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" name="長方形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" name="長方形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" name="長方形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</p:grpSp>
        <p:pic>
          <p:nvPicPr>
            <p:cNvPr id="13" name="グラフィック 12" descr="ビーカー">
              <a:extLst>
                <a:ext uri="{FF2B5EF4-FFF2-40B4-BE49-F238E27FC236}">
                  <a16:creationId xmlns:a16="http://schemas.microsoft.com/office/drawing/2014/main" id="{BF2CC76A-FBA9-49E0-9F1C-2C5299495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8899813" y="2973678"/>
              <a:ext cx="3884322" cy="3884322"/>
            </a:xfrm>
            <a:prstGeom prst="rect">
              <a:avLst/>
            </a:prstGeom>
          </p:spPr>
        </p:pic>
      </p:grpSp>
      <p:sp>
        <p:nvSpPr>
          <p:cNvPr id="3" name="テキスト ボックス 2"/>
          <p:cNvSpPr txBox="1"/>
          <p:nvPr/>
        </p:nvSpPr>
        <p:spPr>
          <a:xfrm>
            <a:off x="1148021" y="2287579"/>
            <a:ext cx="2492990" cy="1200329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sz="3600" dirty="0" smtClean="0"/>
              <a:t>データから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smtClean="0"/>
              <a:t>得た結果</a:t>
            </a:r>
            <a:endParaRPr kumimoji="1" lang="ja-JP" altLang="en-US" sz="3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765496" y="2287579"/>
            <a:ext cx="2031325" cy="1200329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sz="7200" dirty="0"/>
              <a:t>結論</a:t>
            </a:r>
          </a:p>
        </p:txBody>
      </p:sp>
      <p:sp>
        <p:nvSpPr>
          <p:cNvPr id="16" name="V 字形矢印 15"/>
          <p:cNvSpPr/>
          <p:nvPr/>
        </p:nvSpPr>
        <p:spPr>
          <a:xfrm>
            <a:off x="4055931" y="2372074"/>
            <a:ext cx="2294645" cy="10424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341478" y="4141867"/>
            <a:ext cx="1723550" cy="1015663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sz="6000" dirty="0"/>
              <a:t>考察</a:t>
            </a:r>
            <a:endParaRPr kumimoji="1" lang="en-US" altLang="ja-JP" sz="6000" dirty="0" smtClean="0"/>
          </a:p>
        </p:txBody>
      </p:sp>
      <p:sp>
        <p:nvSpPr>
          <p:cNvPr id="18" name="上カーブ矢印 17"/>
          <p:cNvSpPr/>
          <p:nvPr/>
        </p:nvSpPr>
        <p:spPr>
          <a:xfrm>
            <a:off x="2367644" y="3777669"/>
            <a:ext cx="5486400" cy="1379861"/>
          </a:xfrm>
          <a:prstGeom prst="curvedUpArrow">
            <a:avLst>
              <a:gd name="adj1" fmla="val 29659"/>
              <a:gd name="adj2" fmla="val 7385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2" y="315756"/>
            <a:ext cx="8378529" cy="1027257"/>
          </a:xfrm>
        </p:spPr>
        <p:txBody>
          <a:bodyPr rtlCol="0"/>
          <a:lstStyle/>
          <a:p>
            <a:pPr rtl="0"/>
            <a:r>
              <a:rPr lang="ja-JP" altLang="en-US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</a:rPr>
              <a:t>考察の方法</a:t>
            </a:r>
            <a:endParaRPr lang="ja-JP" altLang="en-US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</a:endParaRPr>
          </a:p>
        </p:txBody>
      </p:sp>
      <p:sp>
        <p:nvSpPr>
          <p:cNvPr id="22" name="コンテンツ プレースホルダー 11"/>
          <p:cNvSpPr>
            <a:spLocks noGrp="1"/>
          </p:cNvSpPr>
          <p:nvPr>
            <p:ph idx="1"/>
          </p:nvPr>
        </p:nvSpPr>
        <p:spPr>
          <a:xfrm>
            <a:off x="838199" y="1343013"/>
            <a:ext cx="11016343" cy="48339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結果として得られたデータから推論する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①既存のデータを使って裏付ける</a:t>
            </a:r>
            <a:endParaRPr lang="en-US" altLang="ja-JP" sz="4000" dirty="0" smtClean="0"/>
          </a:p>
          <a:p>
            <a:pPr marL="0" indent="0">
              <a:buNone/>
            </a:pPr>
            <a:r>
              <a:rPr kumimoji="1" lang="ja-JP" altLang="en-US" sz="4000" dirty="0" smtClean="0"/>
              <a:t>　　</a:t>
            </a:r>
            <a:r>
              <a:rPr kumimoji="1" lang="ja-JP" altLang="en-US" sz="3600" dirty="0" smtClean="0"/>
              <a:t>例）</a:t>
            </a:r>
            <a:r>
              <a:rPr kumimoji="1" lang="ja-JP" altLang="en-US" sz="3600" dirty="0" smtClean="0"/>
              <a:t>データ大阪から</a:t>
            </a:r>
            <a:r>
              <a:rPr kumimoji="1" lang="ja-JP" altLang="en-US" sz="3600" dirty="0" smtClean="0"/>
              <a:t>得たデータを分析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/>
              <a:t>　　　</a:t>
            </a:r>
            <a:r>
              <a:rPr kumimoji="1" lang="ja-JP" altLang="en-US" sz="3600" dirty="0" smtClean="0"/>
              <a:t>　　⇒</a:t>
            </a:r>
            <a:r>
              <a:rPr kumimoji="1" lang="ja-JP" altLang="en-US" sz="3600" dirty="0" smtClean="0"/>
              <a:t>他府県の同じデータや別のデータと比べる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kumimoji="1" lang="ja-JP" altLang="en-US" sz="4000" dirty="0" smtClean="0"/>
              <a:t>②先行研究のデータと比較する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lang="ja-JP" altLang="en-US" sz="4000" dirty="0"/>
              <a:t>　　</a:t>
            </a:r>
            <a:r>
              <a:rPr lang="ja-JP" altLang="en-US" sz="3600" dirty="0" smtClean="0"/>
              <a:t>例）分析データを参考データと比較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　</a:t>
            </a:r>
            <a:r>
              <a:rPr lang="ja-JP" altLang="en-US" sz="3600" dirty="0" smtClean="0"/>
              <a:t>　　⇒</a:t>
            </a:r>
            <a:r>
              <a:rPr lang="ja-JP" altLang="en-US" sz="3600" dirty="0" smtClean="0"/>
              <a:t>比較し、違いが出た理由を推測する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1552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77" y="626382"/>
            <a:ext cx="8378529" cy="1027257"/>
          </a:xfrm>
        </p:spPr>
        <p:txBody>
          <a:bodyPr rtlCol="0"/>
          <a:lstStyle/>
          <a:p>
            <a:pPr rtl="0"/>
            <a:r>
              <a:rPr lang="ja-JP" altLang="en-US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</a:rPr>
              <a:t>結論の示し方</a:t>
            </a:r>
            <a:endParaRPr lang="ja-JP" altLang="en-US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</a:endParaRPr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>
          <a:xfrm>
            <a:off x="838199" y="1825625"/>
            <a:ext cx="11179629" cy="4351338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問い→動機→調査方法→結果→考察の順</a:t>
            </a:r>
            <a:r>
              <a:rPr kumimoji="1" lang="ja-JP" altLang="en-US" sz="4000" dirty="0" smtClean="0"/>
              <a:t>に</a:t>
            </a:r>
            <a:endParaRPr lang="en-US" altLang="ja-JP" sz="4000" dirty="0"/>
          </a:p>
          <a:p>
            <a:pPr marL="0" indent="0">
              <a:buNone/>
            </a:pPr>
            <a:r>
              <a:rPr lang="en-US" altLang="ja-JP" sz="4000" dirty="0" smtClean="0"/>
              <a:t> </a:t>
            </a:r>
            <a:r>
              <a:rPr kumimoji="1" lang="ja-JP" altLang="en-US" sz="4000" b="1" dirty="0" smtClean="0">
                <a:solidFill>
                  <a:srgbClr val="FF0000"/>
                </a:solidFill>
              </a:rPr>
              <a:t>すべて</a:t>
            </a:r>
            <a:r>
              <a:rPr kumimoji="1" lang="ja-JP" altLang="en-US" sz="4000" b="1" dirty="0" smtClean="0">
                <a:solidFill>
                  <a:srgbClr val="FF0000"/>
                </a:solidFill>
              </a:rPr>
              <a:t>を要約</a:t>
            </a:r>
            <a:r>
              <a:rPr kumimoji="1" lang="ja-JP" altLang="en-US" sz="4000" dirty="0" smtClean="0"/>
              <a:t>したもの</a:t>
            </a:r>
            <a:endParaRPr kumimoji="1" lang="en-US" altLang="ja-JP" sz="4000" dirty="0" smtClean="0"/>
          </a:p>
          <a:p>
            <a:r>
              <a:rPr lang="ja-JP" altLang="en-US" sz="4000" dirty="0"/>
              <a:t>前出</a:t>
            </a:r>
            <a:r>
              <a:rPr lang="ja-JP" altLang="en-US" sz="4000" dirty="0" smtClean="0"/>
              <a:t>の</a:t>
            </a:r>
            <a:r>
              <a:rPr lang="ja-JP" altLang="en-US" sz="4000" dirty="0"/>
              <a:t>内容</a:t>
            </a:r>
            <a:r>
              <a:rPr lang="ja-JP" altLang="en-US" sz="4000" dirty="0" smtClean="0"/>
              <a:t>と重複してよい（独立した章として扱う）</a:t>
            </a:r>
            <a:endParaRPr lang="en-US" altLang="ja-JP" sz="4000" dirty="0" smtClean="0"/>
          </a:p>
          <a:p>
            <a:r>
              <a:rPr kumimoji="1" lang="ja-JP" altLang="en-US" sz="4000" dirty="0"/>
              <a:t>今後</a:t>
            </a:r>
            <a:r>
              <a:rPr kumimoji="1" lang="ja-JP" altLang="en-US" sz="4000" dirty="0" smtClean="0"/>
              <a:t>の課題を示す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83101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 rtlCol="0"/>
          <a:lstStyle/>
          <a:p>
            <a:pPr rtl="0"/>
            <a:r>
              <a:rPr lang="ja-JP" altLang="en-US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</a:rPr>
              <a:t>今後の課題で明らかにすること</a:t>
            </a:r>
            <a:endParaRPr lang="en-US" altLang="ja-JP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</a:endParaRPr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今回の到達点（判明したこと・成果）</a:t>
            </a:r>
            <a:endParaRPr kumimoji="1" lang="en-US" altLang="ja-JP" sz="4000" dirty="0" smtClean="0"/>
          </a:p>
          <a:p>
            <a:r>
              <a:rPr kumimoji="1" lang="ja-JP" altLang="en-US" sz="4000" dirty="0" smtClean="0"/>
              <a:t>研究が続くとすれば、どのような点を配慮すべきか</a:t>
            </a:r>
            <a:endParaRPr kumimoji="1" lang="en-US" altLang="ja-JP" sz="4000" dirty="0" smtClean="0"/>
          </a:p>
          <a:p>
            <a:r>
              <a:rPr lang="ja-JP" altLang="en-US" sz="4000" dirty="0" smtClean="0"/>
              <a:t>今後の研究に期待するこ</a:t>
            </a:r>
            <a:r>
              <a:rPr lang="ja-JP" altLang="en-US" sz="4000" dirty="0"/>
              <a:t>と</a:t>
            </a:r>
            <a:endParaRPr kumimoji="1" lang="en-US" altLang="ja-JP" sz="4000" dirty="0" smtClean="0"/>
          </a:p>
          <a:p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2206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グラフィック 14" descr="クリップボード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631394">
            <a:off x="3790715" y="4482751"/>
            <a:ext cx="3194131" cy="3194131"/>
          </a:xfrm>
          <a:prstGeom prst="rect">
            <a:avLst/>
          </a:prstGeom>
        </p:spPr>
      </p:pic>
      <p:pic>
        <p:nvPicPr>
          <p:cNvPr id="11" name="グラフィック 10" descr="顕微鏡">
            <a:extLst>
              <a:ext uri="{FF2B5EF4-FFF2-40B4-BE49-F238E27FC236}">
                <a16:creationId xmlns:a16="http://schemas.microsoft.com/office/drawing/2014/main" id="{3CB00449-E308-4DF3-9CFD-9A7D30B672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338607" flipH="1">
            <a:off x="-587261" y="1663257"/>
            <a:ext cx="2684499" cy="2684499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 rtlCol="0">
            <a:normAutofit/>
          </a:bodyPr>
          <a:lstStyle/>
          <a:p>
            <a:pPr rtl="0"/>
            <a:r>
              <a:rPr lang="ja-JP" altLang="en-US" sz="6600" dirty="0" smtClean="0">
                <a:solidFill>
                  <a:schemeClr val="bg1"/>
                </a:solidFill>
                <a:latin typeface="Meiryo UI" panose="020B0604030504040204" pitchFamily="50" charset="-128"/>
              </a:rPr>
              <a:t>本日の活動、</a:t>
            </a:r>
            <a:r>
              <a:rPr lang="en-US" altLang="ja-JP" sz="6600" dirty="0" smtClean="0">
                <a:solidFill>
                  <a:schemeClr val="bg1"/>
                </a:solidFill>
                <a:latin typeface="Meiryo UI" panose="020B0604030504040204" pitchFamily="50" charset="-128"/>
              </a:rPr>
              <a:t/>
            </a:r>
            <a:br>
              <a:rPr lang="en-US" altLang="ja-JP" sz="6600" dirty="0" smtClean="0">
                <a:solidFill>
                  <a:schemeClr val="bg1"/>
                </a:solidFill>
                <a:latin typeface="Meiryo UI" panose="020B0604030504040204" pitchFamily="50" charset="-128"/>
              </a:rPr>
            </a:br>
            <a:r>
              <a:rPr lang="ja-JP" altLang="en-US" sz="6600" dirty="0" smtClean="0">
                <a:solidFill>
                  <a:schemeClr val="bg1"/>
                </a:solidFill>
              </a:rPr>
              <a:t>はじめ！</a:t>
            </a:r>
            <a:endParaRPr lang="ja-JP" altLang="en-US" sz="6600" dirty="0">
              <a:solidFill>
                <a:schemeClr val="bg1"/>
              </a:solidFill>
              <a:latin typeface="Meiryo UI" panose="020B0604030504040204" pitchFamily="50" charset="-128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31882"/>
            <a:ext cx="9144000" cy="1655762"/>
          </a:xfrm>
        </p:spPr>
        <p:txBody>
          <a:bodyPr rtlCol="0">
            <a:normAutofit/>
          </a:bodyPr>
          <a:lstStyle/>
          <a:p>
            <a:pPr rtl="0"/>
            <a:endParaRPr lang="ja-JP" altLang="en-US" sz="2000" dirty="0">
              <a:solidFill>
                <a:schemeClr val="bg1"/>
              </a:solidFill>
              <a:ea typeface="Meiryo UI" panose="020B0604030504040204" pitchFamily="50" charset="-128"/>
              <a:cs typeface="Tahoma" panose="020B0604030504040204" pitchFamily="34" charset="0"/>
            </a:endParaRPr>
          </a:p>
        </p:txBody>
      </p:sp>
      <p:cxnSp>
        <p:nvCxnSpPr>
          <p:cNvPr id="5" name="直線​​コネクタ(S)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グラフィック 6" descr="ビーカー">
            <a:extLst>
              <a:ext uri="{FF2B5EF4-FFF2-40B4-BE49-F238E27FC236}">
                <a16:creationId xmlns:a16="http://schemas.microsoft.com/office/drawing/2014/main" id="{88D22565-F42F-439B-A6A4-CF161165E6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213697">
            <a:off x="-491837" y="3688628"/>
            <a:ext cx="3245427" cy="3245427"/>
          </a:xfrm>
          <a:prstGeom prst="rect">
            <a:avLst/>
          </a:prstGeom>
        </p:spPr>
      </p:pic>
      <p:pic>
        <p:nvPicPr>
          <p:cNvPr id="9" name="グラフィック 8" descr="フラスコ">
            <a:extLst>
              <a:ext uri="{FF2B5EF4-FFF2-40B4-BE49-F238E27FC236}">
                <a16:creationId xmlns:a16="http://schemas.microsoft.com/office/drawing/2014/main" id="{B46E3E84-D1E6-4422-AA93-3EE98A821B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20451125">
            <a:off x="8514237" y="-118161"/>
            <a:ext cx="3005286" cy="3005286"/>
          </a:xfrm>
          <a:prstGeom prst="rect">
            <a:avLst/>
          </a:prstGeom>
        </p:spPr>
      </p:pic>
      <p:pic>
        <p:nvPicPr>
          <p:cNvPr id="13" name="グラフィック 12" descr="試験管">
            <a:extLst>
              <a:ext uri="{FF2B5EF4-FFF2-40B4-BE49-F238E27FC236}">
                <a16:creationId xmlns:a16="http://schemas.microsoft.com/office/drawing/2014/main" id="{6A56DF0C-1331-406E-AEE6-06E0E59FB9A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21078969">
            <a:off x="1920309" y="4797205"/>
            <a:ext cx="2453456" cy="2453456"/>
          </a:xfrm>
          <a:prstGeom prst="rect">
            <a:avLst/>
          </a:prstGeom>
        </p:spPr>
      </p:pic>
      <p:pic>
        <p:nvPicPr>
          <p:cNvPr id="19" name="グラフィック 18" descr="定規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グラフィック 20" descr="鉛筆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76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093_TF33787325" id="{4AE4E785-44F8-42C0-BA63-A30777E8EB8A}" vid="{8B7E537E-CE0A-4405-84D1-22B86A222303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D5CBE8616B9BE4892A14A66220CA59A" ma:contentTypeVersion="14" ma:contentTypeDescription="新しいドキュメントを作成します。" ma:contentTypeScope="" ma:versionID="d4adb2e4b261233eca216aa9f0e6ca90">
  <xsd:schema xmlns:xsd="http://www.w3.org/2001/XMLSchema" xmlns:xs="http://www.w3.org/2001/XMLSchema" xmlns:p="http://schemas.microsoft.com/office/2006/metadata/properties" xmlns:ns2="17474dc8-6cde-450f-8a57-e9ddb98dd45e" xmlns:ns3="92c85782-91b6-4975-a634-e8e07eaefb77" targetNamespace="http://schemas.microsoft.com/office/2006/metadata/properties" ma:root="true" ma:fieldsID="750824485cb19f9c5f1813e978ce26c1" ns2:_="" ns3:_="">
    <xsd:import namespace="17474dc8-6cde-450f-8a57-e9ddb98dd45e"/>
    <xsd:import namespace="92c85782-91b6-4975-a634-e8e07eaefb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74dc8-6cde-450f-8a57-e9ddb98dd4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5efb9172-ed01-4b15-a485-c06beb5524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_Flow_SignoffStatus" ma:index="21" nillable="true" ma:displayName="承認の状態" ma:internalName="_x0024_Resources_x003a_core_x002c_Signoff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c85782-91b6-4975-a634-e8e07eaefb77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be2d2a6c-83bc-4418-934a-1370e02fb35a}" ma:internalName="TaxCatchAll" ma:showField="CatchAllData" ma:web="92c85782-91b6-4975-a634-e8e07eaefb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7474dc8-6cde-450f-8a57-e9ddb98dd45e">
      <Terms xmlns="http://schemas.microsoft.com/office/infopath/2007/PartnerControls"/>
    </lcf76f155ced4ddcb4097134ff3c332f>
    <TaxCatchAll xmlns="92c85782-91b6-4975-a634-e8e07eaefb77" xsi:nil="true"/>
    <_Flow_SignoffStatus xmlns="17474dc8-6cde-450f-8a57-e9ddb98dd45e" xsi:nil="true"/>
  </documentManagement>
</p:properties>
</file>

<file path=customXml/itemProps1.xml><?xml version="1.0" encoding="utf-8"?>
<ds:datastoreItem xmlns:ds="http://schemas.openxmlformats.org/officeDocument/2006/customXml" ds:itemID="{2D24EB2C-D278-4A7B-9333-C913D615009D}"/>
</file>

<file path=customXml/itemProps2.xml><?xml version="1.0" encoding="utf-8"?>
<ds:datastoreItem xmlns:ds="http://schemas.openxmlformats.org/officeDocument/2006/customXml" ds:itemID="{A0E97E54-EA0E-4AB2-BE1E-CBAE5FBA9AB7}"/>
</file>

<file path=customXml/itemProps3.xml><?xml version="1.0" encoding="utf-8"?>
<ds:datastoreItem xmlns:ds="http://schemas.openxmlformats.org/officeDocument/2006/customXml" ds:itemID="{4BF93C13-CDFF-4628-8C28-A7110AC28463}"/>
</file>

<file path=docProps/app.xml><?xml version="1.0" encoding="utf-8"?>
<Properties xmlns="http://schemas.openxmlformats.org/officeDocument/2006/extended-properties" xmlns:vt="http://schemas.openxmlformats.org/officeDocument/2006/docPropsVTypes">
  <Template>ラボの安全性</Template>
  <TotalTime>0</TotalTime>
  <Words>286</Words>
  <Application>Microsoft Office PowerPoint</Application>
  <PresentationFormat>ワイド画面</PresentationFormat>
  <Paragraphs>42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Meiryo UI</vt:lpstr>
      <vt:lpstr>游ゴシック</vt:lpstr>
      <vt:lpstr>Arial</vt:lpstr>
      <vt:lpstr>Calibri</vt:lpstr>
      <vt:lpstr>Tahoma</vt:lpstr>
      <vt:lpstr>Office テーマ</vt:lpstr>
      <vt:lpstr>考察と結論</vt:lpstr>
      <vt:lpstr>分析結果から多くの可能性を探る　P34～36</vt:lpstr>
      <vt:lpstr>考察の意義</vt:lpstr>
      <vt:lpstr>考察の方法</vt:lpstr>
      <vt:lpstr>結論の示し方</vt:lpstr>
      <vt:lpstr>今後の課題で明らかにすること</vt:lpstr>
      <vt:lpstr>本日の活動、 はじめ！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2019-09-12T04:32:30Z</dcterms:created>
  <dcterms:modified xsi:type="dcterms:W3CDTF">2023-11-14T02:52:19Z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2018-08-20T20:18:53.6769504Z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  <property fmtid="{D5CDD505-2E9C-101B-9397-08002B2CF9AE}" pid="10" name="ContentTypeId">
    <vt:lpwstr>0x0101005D5CBE8616B9BE4892A14A66220CA59A</vt:lpwstr>
  </property>
  <property fmtid="{D5CDD505-2E9C-101B-9397-08002B2CF9AE}" pid="11" name="Order">
    <vt:r8>22259200</vt:r8>
  </property>
  <property fmtid="{D5CDD505-2E9C-101B-9397-08002B2CF9AE}" pid="12" name="MediaServiceImageTags">
    <vt:lpwstr/>
  </property>
</Properties>
</file>