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9" r:id="rId6"/>
    <p:sldId id="281" r:id="rId7"/>
    <p:sldId id="278" r:id="rId8"/>
    <p:sldId id="276" r:id="rId9"/>
    <p:sldId id="270" r:id="rId10"/>
    <p:sldId id="279" r:id="rId11"/>
    <p:sldId id="280" r:id="rId12"/>
    <p:sldId id="282" r:id="rId13"/>
    <p:sldId id="263" r:id="rId14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000099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F9969-E876-4269-8B67-1FDB0C6D3168}" v="29" dt="2025-01-28T07:22:38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353" autoAdjust="0"/>
  </p:normalViewPr>
  <p:slideViewPr>
    <p:cSldViewPr snapToGrid="0">
      <p:cViewPr varScale="1">
        <p:scale>
          <a:sx n="55" d="100"/>
          <a:sy n="55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E7A26C2-F68E-4BE8-A4E2-46F196C7A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8E694D6-2F93-4526-8B2C-69B8092BA4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4F90A-3F69-46EC-AD4F-491680F4FE29}" type="datetimeFigureOut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2025/1/28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4E275E-16B2-48CE-9744-9E7AC58E75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A8662B-DCFE-452A-8868-1302375A4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FDBF6-3154-4D47-8B1C-B5E58FC33D42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654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795F498-5A0A-478E-8767-50D4A6338505}" type="datetime1">
              <a:rPr kumimoji="1" lang="ja-JP" altLang="en-US" smtClean="0"/>
              <a:pPr/>
              <a:t>2025/1/28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noProof="0" dirty="0"/>
              <a:t>マスター テキストのスタイルを編集する</a:t>
            </a:r>
          </a:p>
          <a:p>
            <a:pPr lvl="1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2 </a:t>
            </a:r>
            <a:r>
              <a:rPr kumimoji="1" lang="ja-JP" altLang="en-US" noProof="0" dirty="0"/>
              <a:t>レベル</a:t>
            </a:r>
          </a:p>
          <a:p>
            <a:pPr lvl="2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3 </a:t>
            </a:r>
            <a:r>
              <a:rPr kumimoji="1" lang="ja-JP" altLang="en-US" noProof="0" dirty="0"/>
              <a:t>レベル</a:t>
            </a:r>
          </a:p>
          <a:p>
            <a:pPr lvl="3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4 </a:t>
            </a:r>
            <a:r>
              <a:rPr kumimoji="1" lang="ja-JP" altLang="en-US" noProof="0" dirty="0"/>
              <a:t>レベル</a:t>
            </a:r>
          </a:p>
          <a:p>
            <a:pPr lvl="4"/>
            <a:r>
              <a:rPr kumimoji="1" lang="ja-JP" altLang="en-US" noProof="0" dirty="0"/>
              <a:t>第 </a:t>
            </a:r>
            <a:r>
              <a:rPr kumimoji="1" lang="en-US" altLang="ja-JP" noProof="0" dirty="0"/>
              <a:t>5 </a:t>
            </a:r>
            <a:r>
              <a:rPr kumimoji="1"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1619234-17E1-4951-9258-0E8290289C85}" type="slidenum">
              <a:rPr kumimoji="1" lang="en-US" altLang="ja-JP" noProof="0" smtClean="0"/>
              <a:pPr/>
              <a:t>‹#›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198164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802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07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各班の研究を具体的にイメージすることは難しいです。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71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現段階でテーマについて考え始めておくことで、</a:t>
            </a:r>
            <a:r>
              <a:rPr kumimoji="1" lang="en-US" altLang="ja-JP" dirty="0" err="1"/>
              <a:t>LCⅡ</a:t>
            </a:r>
            <a:r>
              <a:rPr kumimoji="1" lang="ja-JP" altLang="en-US" dirty="0"/>
              <a:t>をスムーズに進めることができます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638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59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先生方が準備してくださっているテーマが分かる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464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先輩方が実際に実施したテーマが分かる。テーマを引き継いで実施することも可。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62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先輩方が実際に実施したテーマが分かる。テーマを引き継いで実施することも可。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871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9234-17E1-4951-9258-0E8290289C85}" type="slidenum">
              <a:rPr kumimoji="1" lang="en-US" altLang="ja-JP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20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6BCCC3-4A8B-47A6-8496-1FD9A4D9AE43}" type="datetime1">
              <a:rPr lang="ja-JP" altLang="en-US" noProof="0" smtClean="0"/>
              <a:t>2025/1/28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3E45D4-0CAB-43AD-8327-A4B3BCA5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9CA3B9-594A-4133-B4F9-D27AA5726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FF6F31-09CB-47A3-AEDB-7CA7BE1E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B6C002-0365-4489-AFD5-29822E43B5D8}" type="datetime1">
              <a:rPr lang="ja-JP" altLang="en-US" smtClean="0"/>
              <a:t>2025/1/28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EFC938-9C31-4327-9275-3EB93C5B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30415C-79F5-4EAA-8D86-27D6FD1A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5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3F9AA0A-4FF4-45DA-8DEC-4437E2DD9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3D255C-51DF-421E-A067-5E9E80CD9A86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627DEB-7DEA-43CC-A21F-F81EEC6C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3AF006-8903-4FA3-A576-27212EC289E5}" type="datetime1">
              <a:rPr lang="ja-JP" altLang="en-US" noProof="0" smtClean="0"/>
              <a:t>2025/1/28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3EDAFC-3543-4A0D-80D2-F4871AED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F550C7-3342-49D6-8734-F9809E85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2753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C97B18-0360-4D12-99AB-C315ACEDBE16}" type="datetime1">
              <a:rPr lang="ja-JP" altLang="en-US" noProof="0" smtClean="0"/>
              <a:t>2025/1/28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8A310E-8B8F-4A9B-B2DC-984EAAE5D292}" type="datetime1">
              <a:rPr lang="ja-JP" altLang="en-US" noProof="0" smtClean="0"/>
              <a:t>2025/1/28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6FDC69-F4EC-496C-973C-94E31417D324}" type="datetime1">
              <a:rPr lang="ja-JP" altLang="en-US" noProof="0" smtClean="0"/>
              <a:t>2025/1/28</a:t>
            </a:fld>
            <a:endParaRPr lang="ja-JP" altLang="en-US" noProof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55685C-45B4-4D56-AF9A-AC6607C9D3EF}" type="datetime1">
              <a:rPr lang="ja-JP" altLang="en-US" noProof="0" smtClean="0"/>
              <a:t>2025/1/28</a:t>
            </a:fld>
            <a:endParaRPr lang="ja-JP" altLang="en-US" noProof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8F11A1-0A5C-4EE3-AFAE-493AB1D1A456}" type="datetime1">
              <a:rPr lang="ja-JP" altLang="en-US" noProof="0" smtClean="0"/>
              <a:t>2025/1/28</a:t>
            </a:fld>
            <a:endParaRPr lang="ja-JP" altLang="en-US" noProof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603C9B-F2B2-4BE2-AE74-517DD99694AF}" type="datetime1">
              <a:rPr lang="ja-JP" altLang="en-US" noProof="0" smtClean="0"/>
              <a:t>2025/1/28</a:t>
            </a:fld>
            <a:endParaRPr lang="ja-JP" altLang="en-US" noProof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D09790-B0EB-4A26-9684-FE87992A87E8}" type="datetime1">
              <a:rPr lang="ja-JP" altLang="en-US" noProof="0" smtClean="0"/>
              <a:t>2025/1/28</a:t>
            </a:fld>
            <a:endParaRPr lang="ja-JP" altLang="en-US" noProof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B12B4-F7EC-454F-A64A-98B39AE54586}" type="datetime1">
              <a:rPr lang="ja-JP" altLang="en-US" noProof="0" smtClean="0"/>
              <a:t>2025/1/28</a:t>
            </a:fld>
            <a:endParaRPr lang="ja-JP" altLang="en-US" noProof="0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テキストのスタイルを編集する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A565F22-2DB3-47E6-95F7-BE8E92B29154}" type="datetime1">
              <a:rPr lang="ja-JP" altLang="en-US" noProof="0" smtClean="0"/>
              <a:t>2025/1/28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CEC5C30-0B3A-4B13-ADDD-7C63C8AA921B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グラフィック 14" descr="クリップボード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11" name="グラフィック 10" descr="顕微鏡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1882"/>
            <a:ext cx="9144000" cy="1655762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2800" dirty="0">
                <a:solidFill>
                  <a:schemeClr val="bg1"/>
                </a:solidFill>
                <a:ea typeface="Meiryo UI" panose="020B0604030504040204" pitchFamily="50" charset="-128"/>
                <a:cs typeface="Tahoma" panose="020B0604030504040204" pitchFamily="34" charset="0"/>
              </a:rPr>
              <a:t>課題研究基礎</a:t>
            </a:r>
          </a:p>
        </p:txBody>
      </p:sp>
      <p:cxnSp>
        <p:nvCxnSpPr>
          <p:cNvPr id="5" name="直線​​コネクタ(S)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グラフィック 6" descr="ビーカー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9" name="グラフィック 8" descr="フラスコ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3" name="グラフィック 12" descr="試験管">
            <a:extLst>
              <a:ext uri="{FF2B5EF4-FFF2-40B4-BE49-F238E27FC236}">
                <a16:creationId xmlns:a16="http://schemas.microsoft.com/office/drawing/2014/main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19" name="グラフィック 18" descr="定規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グラフィック 20" descr="鉛筆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sz="7200" dirty="0" err="1">
                <a:solidFill>
                  <a:schemeClr val="bg1"/>
                </a:solidFill>
                <a:latin typeface="Meiryo UI" panose="020B0604030504040204" pitchFamily="50" charset="-128"/>
              </a:rPr>
              <a:t>LCⅡ</a:t>
            </a:r>
            <a:r>
              <a:rPr lang="ja-JP" altLang="en-US" sz="7200" dirty="0">
                <a:solidFill>
                  <a:schemeClr val="bg1"/>
                </a:solidFill>
                <a:latin typeface="Meiryo UI" panose="020B0604030504040204" pitchFamily="50" charset="-128"/>
              </a:rPr>
              <a:t>に向けて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グラフィック 14" descr="クリップボード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11" name="グラフィック 10" descr="顕微鏡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6600" dirty="0">
                <a:solidFill>
                  <a:schemeClr val="bg1"/>
                </a:solidFill>
                <a:latin typeface="Meiryo UI" panose="020B0604030504040204" pitchFamily="50" charset="-128"/>
              </a:rPr>
              <a:t>最後の授業 </a:t>
            </a:r>
            <a:r>
              <a:rPr lang="ja-JP" altLang="en-US" sz="6600" dirty="0">
                <a:solidFill>
                  <a:schemeClr val="bg1"/>
                </a:solidFill>
              </a:rPr>
              <a:t>はじめ！</a:t>
            </a:r>
            <a:endParaRPr lang="ja-JP" altLang="en-US" sz="6600" dirty="0">
              <a:solidFill>
                <a:schemeClr val="bg1"/>
              </a:solidFill>
              <a:latin typeface="Meiryo UI" panose="020B0604030504040204" pitchFamily="50" charset="-128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1882"/>
            <a:ext cx="9144000" cy="1655762"/>
          </a:xfrm>
        </p:spPr>
        <p:txBody>
          <a:bodyPr rtlCol="0">
            <a:normAutofit/>
          </a:bodyPr>
          <a:lstStyle/>
          <a:p>
            <a:pPr rtl="0"/>
            <a:endParaRPr lang="ja-JP" altLang="en-US" sz="2000" dirty="0">
              <a:solidFill>
                <a:schemeClr val="bg1"/>
              </a:solidFill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cxnSp>
        <p:nvCxnSpPr>
          <p:cNvPr id="5" name="直線​​コネクタ(S)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グラフィック 6" descr="ビーカー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9" name="グラフィック 8" descr="フラスコ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3" name="グラフィック 12" descr="試験管">
            <a:extLst>
              <a:ext uri="{FF2B5EF4-FFF2-40B4-BE49-F238E27FC236}">
                <a16:creationId xmlns:a16="http://schemas.microsoft.com/office/drawing/2014/main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19" name="グラフィック 18" descr="定規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グラフィック 20" descr="鉛筆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3E6F06-9469-4CFC-FFC0-1CFB3032902E}"/>
              </a:ext>
            </a:extLst>
          </p:cNvPr>
          <p:cNvSpPr txBox="1"/>
          <p:nvPr/>
        </p:nvSpPr>
        <p:spPr>
          <a:xfrm>
            <a:off x="3113142" y="3090088"/>
            <a:ext cx="697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～各班</a:t>
            </a:r>
            <a:r>
              <a:rPr lang="ja-JP" altLang="en-US" sz="5400" b="1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のイメージ～</a:t>
            </a:r>
            <a:endParaRPr lang="ja-JP" altLang="en-US" sz="5400" dirty="0"/>
          </a:p>
        </p:txBody>
      </p:sp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A588164E-C912-AF81-AAA7-DC13167A0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14718" r="21009" b="14718"/>
          <a:stretch/>
        </p:blipFill>
        <p:spPr>
          <a:xfrm>
            <a:off x="192587" y="3852789"/>
            <a:ext cx="2339598" cy="2916017"/>
          </a:xfrm>
          <a:prstGeom prst="rect">
            <a:avLst/>
          </a:prstGeom>
        </p:spPr>
      </p:pic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C2F3953E-820E-9F70-727D-C4B9AED58919}"/>
              </a:ext>
            </a:extLst>
          </p:cNvPr>
          <p:cNvSpPr/>
          <p:nvPr/>
        </p:nvSpPr>
        <p:spPr>
          <a:xfrm>
            <a:off x="2267571" y="668216"/>
            <a:ext cx="9731842" cy="4800600"/>
          </a:xfrm>
          <a:prstGeom prst="cloudCallout">
            <a:avLst>
              <a:gd name="adj1" fmla="val -52962"/>
              <a:gd name="adj2" fmla="val 3795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38A335-5344-DB7F-211B-E240853985AE}"/>
              </a:ext>
            </a:extLst>
          </p:cNvPr>
          <p:cNvSpPr/>
          <p:nvPr/>
        </p:nvSpPr>
        <p:spPr>
          <a:xfrm>
            <a:off x="0" y="0"/>
            <a:ext cx="12192000" cy="102725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92" y="0"/>
            <a:ext cx="8378529" cy="1027257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中テーマとは？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664C39A-35E2-7206-8DCD-AF502660EE52}"/>
              </a:ext>
            </a:extLst>
          </p:cNvPr>
          <p:cNvSpPr/>
          <p:nvPr/>
        </p:nvSpPr>
        <p:spPr>
          <a:xfrm>
            <a:off x="9924429" y="3068516"/>
            <a:ext cx="819771" cy="67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A5936D-8E20-54A4-F5A6-A4E2BDDF3E5D}"/>
              </a:ext>
            </a:extLst>
          </p:cNvPr>
          <p:cNvSpPr txBox="1"/>
          <p:nvPr/>
        </p:nvSpPr>
        <p:spPr>
          <a:xfrm>
            <a:off x="3367013" y="1886096"/>
            <a:ext cx="83785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4000" b="1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国語</a:t>
            </a:r>
            <a:r>
              <a:rPr lang="ja-JP" altLang="en-US" sz="4000" b="1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班＝文学の研究とか？</a:t>
            </a:r>
            <a:endParaRPr lang="en-US" altLang="ja-JP" sz="4000" b="1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ja-JP" sz="4000" b="1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英語</a:t>
            </a:r>
            <a:r>
              <a:rPr lang="ja-JP" altLang="en-US" sz="4000" b="1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班＝</a:t>
            </a:r>
            <a:r>
              <a:rPr lang="en-US" altLang="ja-JP" sz="4000" b="1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……</a:t>
            </a:r>
            <a:r>
              <a:rPr lang="ja-JP" altLang="en-US" sz="4000" b="1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英語教育のこととか？</a:t>
            </a:r>
            <a:endParaRPr lang="en-US" altLang="ja-JP" sz="4000" b="1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ja-JP" sz="4000" b="1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生物</a:t>
            </a:r>
            <a:r>
              <a:rPr lang="ja-JP" altLang="en-US" sz="4000" b="1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班＝生き物の研究ですよね！</a:t>
            </a:r>
            <a:endParaRPr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0461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38A335-5344-DB7F-211B-E240853985AE}"/>
              </a:ext>
            </a:extLst>
          </p:cNvPr>
          <p:cNvSpPr/>
          <p:nvPr/>
        </p:nvSpPr>
        <p:spPr>
          <a:xfrm>
            <a:off x="0" y="0"/>
            <a:ext cx="12192000" cy="102725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92" y="0"/>
            <a:ext cx="8378529" cy="1027257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中テーマとは？</a:t>
            </a:r>
          </a:p>
        </p:txBody>
      </p:sp>
      <p:sp>
        <p:nvSpPr>
          <p:cNvPr id="9" name="フローチャート: 代替処理 8">
            <a:extLst>
              <a:ext uri="{FF2B5EF4-FFF2-40B4-BE49-F238E27FC236}">
                <a16:creationId xmlns:a16="http://schemas.microsoft.com/office/drawing/2014/main" id="{512990B2-21EA-990C-F3E4-BFDE52E570A3}"/>
              </a:ext>
            </a:extLst>
          </p:cNvPr>
          <p:cNvSpPr/>
          <p:nvPr/>
        </p:nvSpPr>
        <p:spPr>
          <a:xfrm>
            <a:off x="737710" y="2321166"/>
            <a:ext cx="10716579" cy="3182816"/>
          </a:xfrm>
          <a:prstGeom prst="flowChartAlternateProcess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各</a:t>
            </a:r>
            <a:r>
              <a:rPr lang="ja-JP" altLang="ja-JP" sz="4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教科でどのような研究をするのか</a:t>
            </a:r>
            <a:r>
              <a:rPr lang="ja-JP" altLang="en-US" sz="4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、</a:t>
            </a:r>
            <a:endParaRPr lang="en-US" altLang="ja-JP" sz="4800" dirty="0"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4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担当教員が指導可能なテーマは何か、</a:t>
            </a:r>
            <a:r>
              <a:rPr lang="ja-JP" altLang="ja-JP" sz="4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4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示した</a:t>
            </a:r>
            <a:r>
              <a:rPr lang="ja-JP" altLang="ja-JP" sz="4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もの</a:t>
            </a:r>
            <a:endParaRPr lang="ja-JP" altLang="en-US" sz="4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0025582-9481-7651-77A0-3BA619DE14CC}"/>
              </a:ext>
            </a:extLst>
          </p:cNvPr>
          <p:cNvSpPr txBox="1"/>
          <p:nvPr/>
        </p:nvSpPr>
        <p:spPr>
          <a:xfrm>
            <a:off x="1116624" y="1617754"/>
            <a:ext cx="4053253" cy="110799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ja-JP" sz="66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中テーマ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21753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7ABAC38-F432-1456-ED05-815F3338C809}"/>
              </a:ext>
            </a:extLst>
          </p:cNvPr>
          <p:cNvSpPr/>
          <p:nvPr/>
        </p:nvSpPr>
        <p:spPr>
          <a:xfrm>
            <a:off x="0" y="0"/>
            <a:ext cx="12192000" cy="102725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46DD6605-220B-9CC9-87E8-0BC849778FD8}"/>
              </a:ext>
            </a:extLst>
          </p:cNvPr>
          <p:cNvSpPr txBox="1">
            <a:spLocks/>
          </p:cNvSpPr>
          <p:nvPr/>
        </p:nvSpPr>
        <p:spPr>
          <a:xfrm>
            <a:off x="356692" y="0"/>
            <a:ext cx="9921164" cy="1027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中テーマを決めておくメリット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1503CE-C3DB-7A9D-7351-6A62BD2E9835}"/>
              </a:ext>
            </a:extLst>
          </p:cNvPr>
          <p:cNvSpPr txBox="1"/>
          <p:nvPr/>
        </p:nvSpPr>
        <p:spPr>
          <a:xfrm>
            <a:off x="653561" y="1892414"/>
            <a:ext cx="1088487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テーマをスムーズに決めることができ、研究に割く時間を確保できる。</a:t>
            </a:r>
            <a:endParaRPr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担当教員が指導できるテーマを知ることで、それを選んだ場合に深い指導を受けることができるようになる。</a:t>
            </a:r>
          </a:p>
        </p:txBody>
      </p:sp>
    </p:spTree>
    <p:extLst>
      <p:ext uri="{BB962C8B-B14F-4D97-AF65-F5344CB8AC3E}">
        <p14:creationId xmlns:p14="http://schemas.microsoft.com/office/powerpoint/2010/main" val="91468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CAB3A7E-C7F0-A6F6-708D-5AFAB77677A4}"/>
              </a:ext>
            </a:extLst>
          </p:cNvPr>
          <p:cNvSpPr/>
          <p:nvPr/>
        </p:nvSpPr>
        <p:spPr>
          <a:xfrm>
            <a:off x="0" y="0"/>
            <a:ext cx="12192000" cy="102725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D331EE6-43C5-2373-53F1-3C99B7D9B52A}"/>
              </a:ext>
            </a:extLst>
          </p:cNvPr>
          <p:cNvSpPr txBox="1">
            <a:spLocks/>
          </p:cNvSpPr>
          <p:nvPr/>
        </p:nvSpPr>
        <p:spPr>
          <a:xfrm>
            <a:off x="356692" y="0"/>
            <a:ext cx="10762412" cy="1027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プリントについて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E0443B6-C5FE-EE63-F235-029B7DC90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08" t="16907" r="37115" b="5876"/>
          <a:stretch/>
        </p:blipFill>
        <p:spPr>
          <a:xfrm>
            <a:off x="2274675" y="1101570"/>
            <a:ext cx="3914711" cy="555815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6DA935F-3DD6-EF65-5720-E3D2D36CDC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08" t="16907" r="37115" b="5876"/>
          <a:stretch/>
        </p:blipFill>
        <p:spPr>
          <a:xfrm>
            <a:off x="6189386" y="1081999"/>
            <a:ext cx="3914710" cy="555815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97060A7-FD45-2FF1-932A-4BAE7F9697D8}"/>
              </a:ext>
            </a:extLst>
          </p:cNvPr>
          <p:cNvSpPr/>
          <p:nvPr/>
        </p:nvSpPr>
        <p:spPr>
          <a:xfrm>
            <a:off x="2274676" y="1101569"/>
            <a:ext cx="7829420" cy="5538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906" y="2353635"/>
            <a:ext cx="3555022" cy="3255857"/>
          </a:xfrm>
          <a:solidFill>
            <a:srgbClr val="92D050">
              <a:alpha val="69804"/>
            </a:srgb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中テーマから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興味のある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ものについて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書きだそう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ahoma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D9A3D002-58FC-BD66-B875-A4E100E36C62}"/>
              </a:ext>
            </a:extLst>
          </p:cNvPr>
          <p:cNvSpPr txBox="1">
            <a:spLocks/>
          </p:cNvSpPr>
          <p:nvPr/>
        </p:nvSpPr>
        <p:spPr>
          <a:xfrm>
            <a:off x="6369442" y="2353635"/>
            <a:ext cx="3564000" cy="3255858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先輩の論文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から興味の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あるものに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ついて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まとめよう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127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22977" t="19805" r="26574" b="32479"/>
          <a:stretch/>
        </p:blipFill>
        <p:spPr>
          <a:xfrm>
            <a:off x="1518557" y="1392382"/>
            <a:ext cx="9295812" cy="49431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角丸四角形 3"/>
          <p:cNvSpPr/>
          <p:nvPr/>
        </p:nvSpPr>
        <p:spPr>
          <a:xfrm>
            <a:off x="2988129" y="4735286"/>
            <a:ext cx="3951514" cy="83275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4480560" y="3037114"/>
            <a:ext cx="7571232" cy="1453243"/>
          </a:xfrm>
          <a:prstGeom prst="wedgeRoundRectCallout">
            <a:avLst>
              <a:gd name="adj1" fmla="val -44165"/>
              <a:gd name="adj2" fmla="val 7485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err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LCⅠ</a:t>
            </a:r>
            <a:r>
              <a:rPr kumimoji="1" lang="ja-JP" altLang="en-US" sz="3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en-US" altLang="ja-JP" sz="3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Classroom</a:t>
            </a:r>
            <a:r>
              <a:rPr kumimoji="1" lang="ja-JP" altLang="en-US" sz="3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に掲載されている</a:t>
            </a:r>
            <a:endParaRPr kumimoji="1" lang="en-US" altLang="ja-JP" sz="32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3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中テーマ一覧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EF6C323-24EC-BE14-899D-35A496F81CA1}"/>
              </a:ext>
            </a:extLst>
          </p:cNvPr>
          <p:cNvSpPr/>
          <p:nvPr/>
        </p:nvSpPr>
        <p:spPr>
          <a:xfrm>
            <a:off x="0" y="0"/>
            <a:ext cx="12192000" cy="102725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9B57CE6-A94D-4508-995C-725624F2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92" y="0"/>
            <a:ext cx="10762412" cy="1027257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役立つ資料①</a:t>
            </a:r>
          </a:p>
        </p:txBody>
      </p:sp>
    </p:spTree>
    <p:extLst>
      <p:ext uri="{BB962C8B-B14F-4D97-AF65-F5344CB8AC3E}">
        <p14:creationId xmlns:p14="http://schemas.microsoft.com/office/powerpoint/2010/main" val="106659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27425" t="16678" r="50822" b="28163"/>
          <a:stretch/>
        </p:blipFill>
        <p:spPr>
          <a:xfrm>
            <a:off x="4206422" y="1392382"/>
            <a:ext cx="3572328" cy="5092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角丸四角形吹き出し 4"/>
          <p:cNvSpPr/>
          <p:nvPr/>
        </p:nvSpPr>
        <p:spPr>
          <a:xfrm>
            <a:off x="521284" y="3938810"/>
            <a:ext cx="8051652" cy="1453243"/>
          </a:xfrm>
          <a:prstGeom prst="wedgeRoundRectCallout">
            <a:avLst>
              <a:gd name="adj1" fmla="val -1635"/>
              <a:gd name="adj2" fmla="val -8578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先日配付された、１学年上の先輩方の要旨集。</a:t>
            </a:r>
            <a:endParaRPr kumimoji="1" lang="en-US" altLang="ja-JP" sz="28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先輩の実施内容が掲載されている。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5A72BA8-89A8-E6B7-DA1C-141238AD23EB}"/>
              </a:ext>
            </a:extLst>
          </p:cNvPr>
          <p:cNvSpPr/>
          <p:nvPr/>
        </p:nvSpPr>
        <p:spPr>
          <a:xfrm>
            <a:off x="0" y="0"/>
            <a:ext cx="12192000" cy="102725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A08FDCA-2D77-D4B5-5A1B-FA9E11FDC13D}"/>
              </a:ext>
            </a:extLst>
          </p:cNvPr>
          <p:cNvSpPr txBox="1">
            <a:spLocks/>
          </p:cNvSpPr>
          <p:nvPr/>
        </p:nvSpPr>
        <p:spPr>
          <a:xfrm>
            <a:off x="356692" y="0"/>
            <a:ext cx="10762412" cy="1027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役立つ資料②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8E9FBF-0A69-8F15-EDFC-530C6A502724}"/>
              </a:ext>
            </a:extLst>
          </p:cNvPr>
          <p:cNvSpPr txBox="1"/>
          <p:nvPr/>
        </p:nvSpPr>
        <p:spPr>
          <a:xfrm>
            <a:off x="8572936" y="5750169"/>
            <a:ext cx="3521509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グループ共有フォルダの</a:t>
            </a:r>
            <a:r>
              <a:rPr lang="en-US" altLang="ja-JP" sz="18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LCⅡ</a:t>
            </a:r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フォルダにも同じのがあります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18823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706" t="16617" r="6048" b="12996"/>
          <a:stretch/>
        </p:blipFill>
        <p:spPr>
          <a:xfrm>
            <a:off x="666427" y="1392382"/>
            <a:ext cx="10858904" cy="47616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角丸四角形 6"/>
          <p:cNvSpPr/>
          <p:nvPr/>
        </p:nvSpPr>
        <p:spPr>
          <a:xfrm>
            <a:off x="7197271" y="1416460"/>
            <a:ext cx="742043" cy="65908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7015842" y="2099621"/>
            <a:ext cx="923472" cy="65908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4978400" y="3729760"/>
            <a:ext cx="6197600" cy="1669554"/>
          </a:xfrm>
          <a:prstGeom prst="wedgeRoundRectCallout">
            <a:avLst>
              <a:gd name="adj1" fmla="val -10451"/>
              <a:gd name="adj2" fmla="val -11390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</a:t>
            </a:r>
            <a:r>
              <a:rPr kumimoji="1"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r>
              <a:rPr kumimoji="1"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の「課題研究」ページ。</a:t>
            </a:r>
            <a:endParaRPr kumimoji="1" lang="en-US" altLang="ja-JP" sz="28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kumimoji="1"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23</a:t>
            </a:r>
            <a:r>
              <a:rPr kumimoji="1"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年以降の先輩の実施内容が掲載されている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9190B44-AE59-0F6A-1366-CBC7F41B310F}"/>
              </a:ext>
            </a:extLst>
          </p:cNvPr>
          <p:cNvSpPr/>
          <p:nvPr/>
        </p:nvSpPr>
        <p:spPr>
          <a:xfrm>
            <a:off x="0" y="0"/>
            <a:ext cx="12192000" cy="102725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543B595F-D59A-62D2-EEA0-9651225FA46C}"/>
              </a:ext>
            </a:extLst>
          </p:cNvPr>
          <p:cNvSpPr txBox="1">
            <a:spLocks/>
          </p:cNvSpPr>
          <p:nvPr/>
        </p:nvSpPr>
        <p:spPr>
          <a:xfrm>
            <a:off x="356692" y="0"/>
            <a:ext cx="10762412" cy="1027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役立つ資料③</a:t>
            </a:r>
          </a:p>
        </p:txBody>
      </p:sp>
    </p:spTree>
    <p:extLst>
      <p:ext uri="{BB962C8B-B14F-4D97-AF65-F5344CB8AC3E}">
        <p14:creationId xmlns:p14="http://schemas.microsoft.com/office/powerpoint/2010/main" val="183877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3" y="1963554"/>
            <a:ext cx="11267945" cy="3457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講座ごと（国語，数学，物理，</a:t>
            </a:r>
            <a:r>
              <a:rPr lang="en-US" altLang="ja-JP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…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）に集める。</a:t>
            </a:r>
            <a:endParaRPr lang="en-US" altLang="ja-JP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ahoma"/>
            </a:endParaRPr>
          </a:p>
          <a:p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代表の生徒が、</a:t>
            </a:r>
            <a:r>
              <a:rPr lang="ja-JP" altLang="en-US" sz="44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本日中に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ahoma"/>
              </a:rPr>
              <a:t>次年度の担当予定の先生のもとに提出しに行く。</a:t>
            </a:r>
            <a:endParaRPr lang="en-US" altLang="ja-JP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ahom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CAB3A7E-C7F0-A6F6-708D-5AFAB77677A4}"/>
              </a:ext>
            </a:extLst>
          </p:cNvPr>
          <p:cNvSpPr/>
          <p:nvPr/>
        </p:nvSpPr>
        <p:spPr>
          <a:xfrm>
            <a:off x="0" y="0"/>
            <a:ext cx="12192000" cy="102725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D331EE6-43C5-2373-53F1-3C99B7D9B52A}"/>
              </a:ext>
            </a:extLst>
          </p:cNvPr>
          <p:cNvSpPr txBox="1">
            <a:spLocks/>
          </p:cNvSpPr>
          <p:nvPr/>
        </p:nvSpPr>
        <p:spPr>
          <a:xfrm>
            <a:off x="356692" y="0"/>
            <a:ext cx="10762412" cy="1027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提出方法</a:t>
            </a:r>
          </a:p>
        </p:txBody>
      </p:sp>
    </p:spTree>
    <p:extLst>
      <p:ext uri="{BB962C8B-B14F-4D97-AF65-F5344CB8AC3E}">
        <p14:creationId xmlns:p14="http://schemas.microsoft.com/office/powerpoint/2010/main" val="257869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093_TF33787325" id="{4AE4E785-44F8-42C0-BA63-A30777E8EB8A}" vid="{8B7E537E-CE0A-4405-84D1-22B86A22230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D5CBE8616B9BE4892A14A66220CA59A" ma:contentTypeVersion="14" ma:contentTypeDescription="新しいドキュメントを作成します。" ma:contentTypeScope="" ma:versionID="d4adb2e4b261233eca216aa9f0e6ca90">
  <xsd:schema xmlns:xsd="http://www.w3.org/2001/XMLSchema" xmlns:xs="http://www.w3.org/2001/XMLSchema" xmlns:p="http://schemas.microsoft.com/office/2006/metadata/properties" xmlns:ns2="17474dc8-6cde-450f-8a57-e9ddb98dd45e" xmlns:ns3="92c85782-91b6-4975-a634-e8e07eaefb77" targetNamespace="http://schemas.microsoft.com/office/2006/metadata/properties" ma:root="true" ma:fieldsID="750824485cb19f9c5f1813e978ce26c1" ns2:_="" ns3:_="">
    <xsd:import namespace="17474dc8-6cde-450f-8a57-e9ddb98dd45e"/>
    <xsd:import namespace="92c85782-91b6-4975-a634-e8e07eaef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74dc8-6cde-450f-8a57-e9ddb98dd4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5efb9172-ed01-4b15-a485-c06beb5524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85782-91b6-4975-a634-e8e07eaefb7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e2d2a6c-83bc-4418-934a-1370e02fb35a}" ma:internalName="TaxCatchAll" ma:showField="CatchAllData" ma:web="92c85782-91b6-4975-a634-e8e07eaef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474dc8-6cde-450f-8a57-e9ddb98dd45e">
      <Terms xmlns="http://schemas.microsoft.com/office/infopath/2007/PartnerControls"/>
    </lcf76f155ced4ddcb4097134ff3c332f>
    <TaxCatchAll xmlns="92c85782-91b6-4975-a634-e8e07eaefb77" xsi:nil="true"/>
    <_Flow_SignoffStatus xmlns="17474dc8-6cde-450f-8a57-e9ddb98dd45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49B089-D543-4B24-824D-DB10C70839E3}"/>
</file>

<file path=customXml/itemProps2.xml><?xml version="1.0" encoding="utf-8"?>
<ds:datastoreItem xmlns:ds="http://schemas.openxmlformats.org/officeDocument/2006/customXml" ds:itemID="{973885F8-880F-4BED-B068-6119AF658855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92c85782-91b6-4975-a634-e8e07eaefb77"/>
    <ds:schemaRef ds:uri="http://schemas.microsoft.com/office/infopath/2007/PartnerControls"/>
    <ds:schemaRef ds:uri="http://schemas.openxmlformats.org/package/2006/metadata/core-properties"/>
    <ds:schemaRef ds:uri="17474dc8-6cde-450f-8a57-e9ddb98dd45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F0CC4A-80B8-44FD-B98C-B6C9983874B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5ee6e94-d455-43df-b19e-97dde671e91e}" enabled="1" method="Standard" siteId="{12070d49-0d58-40e3-8d87-8f8077d1ef4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ラボの安全性</Template>
  <TotalTime>0</TotalTime>
  <Words>348</Words>
  <Application>Microsoft Office PowerPoint</Application>
  <PresentationFormat>ワイド画面</PresentationFormat>
  <Paragraphs>54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HG丸ｺﾞｼｯｸM-PRO</vt:lpstr>
      <vt:lpstr>Meiryo UI</vt:lpstr>
      <vt:lpstr>ＭＳ Ｐゴシック</vt:lpstr>
      <vt:lpstr>Arial</vt:lpstr>
      <vt:lpstr>Office テーマ</vt:lpstr>
      <vt:lpstr>LCⅡに向けて</vt:lpstr>
      <vt:lpstr>中テーマとは？</vt:lpstr>
      <vt:lpstr>中テーマとは？</vt:lpstr>
      <vt:lpstr>PowerPoint プレゼンテーション</vt:lpstr>
      <vt:lpstr>PowerPoint プレゼンテーション</vt:lpstr>
      <vt:lpstr>役立つ資料①</vt:lpstr>
      <vt:lpstr>PowerPoint プレゼンテーション</vt:lpstr>
      <vt:lpstr>PowerPoint プレゼンテーション</vt:lpstr>
      <vt:lpstr>PowerPoint プレゼンテーション</vt:lpstr>
      <vt:lpstr>最後の授業 はじめ！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2019-09-12T04:32:30Z</dcterms:created>
  <dcterms:modified xsi:type="dcterms:W3CDTF">2025-01-28T07:25:53Z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2018-08-20T20:18:53.6769504Z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0x0101005D5CBE8616B9BE4892A14A66220CA59A</vt:lpwstr>
  </property>
  <property fmtid="{D5CDD505-2E9C-101B-9397-08002B2CF9AE}" pid="11" name="Order">
    <vt:r8>22262400</vt:r8>
  </property>
  <property fmtid="{D5CDD505-2E9C-101B-9397-08002B2CF9AE}" pid="12" name="MediaServiceImageTags">
    <vt:lpwstr/>
  </property>
</Properties>
</file>