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0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6" r:id="rId9"/>
    <p:sldId id="277" r:id="rId10"/>
    <p:sldId id="279" r:id="rId11"/>
    <p:sldId id="291" r:id="rId12"/>
    <p:sldId id="280" r:id="rId13"/>
    <p:sldId id="282" r:id="rId14"/>
    <p:sldId id="283" r:id="rId15"/>
    <p:sldId id="284" r:id="rId16"/>
    <p:sldId id="285" r:id="rId17"/>
    <p:sldId id="286" r:id="rId18"/>
    <p:sldId id="290" r:id="rId19"/>
    <p:sldId id="293" r:id="rId20"/>
    <p:sldId id="288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5" roundtripDataSignature="AMtx7miFfbNMIqT8fb5NcmwHm8gwyaZ7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193" autoAdjust="0"/>
  </p:normalViewPr>
  <p:slideViewPr>
    <p:cSldViewPr snapToGrid="0">
      <p:cViewPr varScale="1">
        <p:scale>
          <a:sx n="62" d="100"/>
          <a:sy n="62" d="100"/>
        </p:scale>
        <p:origin x="10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7" Type="http://schemas.openxmlformats.org/officeDocument/2006/relationships/viewProps" Target="viewProps.xml"/><Relationship Id="rId50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52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7" name="Google Shape;467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7" name="Google Shape;467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27666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2" name="Google Shape;482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2" name="Google Shape;512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7" name="Google Shape;527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4" name="Google Shape;544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4" name="Google Shape;574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dirty="0"/>
              <a:t>■SDGsウォッシュとは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dirty="0"/>
              <a:t>「グリーンウォッシュ」とは、実態が伴っていないにも関わらず、「環境に良い」というイメージだけを自社PRに使用する行為を、揶揄する言葉。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dirty="0"/>
              <a:t>実際には効果のない環境配慮の写真やイメージを使用、過剰に環境効果を表現している、環境効果に根拠がない、より悪質なものとの比較でしかない、他の環境テーマでは負荷が大きい、そういった情報を意図的に隠ぺいしている、などが例として挙げられる。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dirty="0"/>
              <a:t>（「グリーンウォッシュ」という言葉自体は、「ホワイトウォッシュ：上辺だけ取り繕う」という英語からの造語）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dirty="0"/>
              <a:t>「SDGsウォッシュ」も同様に、実態が伴っていないのに、上辺だけSDGsへ対応しているように見せかけていることを指す。</a:t>
            </a:r>
            <a:endParaRPr dirty="0"/>
          </a:p>
        </p:txBody>
      </p:sp>
      <p:sp>
        <p:nvSpPr>
          <p:cNvPr id="575" name="Google Shape;575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9" name="Google Shape;589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dirty="0"/>
              <a:t>目標14　海の豊かさを守ろう　をテーマに仮説を立てていくなかで、ごみの回収船を増やし、マイクロプラスティックを減らす活動を推進する、とした場合、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dirty="0" smtClean="0"/>
              <a:t>目標</a:t>
            </a:r>
            <a:r>
              <a:rPr lang="en-US" altLang="ja-JP" dirty="0" smtClean="0"/>
              <a:t>13</a:t>
            </a:r>
            <a:r>
              <a:rPr lang="ja-JP" dirty="0"/>
              <a:t>　気候変動に具体的な対策</a:t>
            </a:r>
            <a:r>
              <a:rPr lang="ja-JP" dirty="0" smtClean="0"/>
              <a:t>を</a:t>
            </a:r>
            <a:r>
              <a:rPr lang="ja-JP" dirty="0" err="1" smtClean="0"/>
              <a:t>に</a:t>
            </a:r>
            <a:r>
              <a:rPr lang="ja-JP" dirty="0"/>
              <a:t>反する動きとなるので、その目標も解決できるような工夫が必要になる。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0" name="Google Shape;590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37810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0820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1" name="Google Shape;611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/>
              <a:t>20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2" name="Google Shape;332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2" name="Google Shape;35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4" name="Google Shape;424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1" name="Google Shape;441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 スライド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縦書きテキスト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縦書きタイトルと縦書きテキスト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セクション ヘッダー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段組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4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のみ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キャプション付きのコンテンツ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4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キャプション付きの図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5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E79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 descr="クリップボード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631394">
            <a:off x="3790715" y="4482751"/>
            <a:ext cx="3194131" cy="3194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 descr="顕微鏡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338607" flipH="1">
            <a:off x="-587261" y="1663257"/>
            <a:ext cx="2684499" cy="268449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>
            <a:spLocks noGrp="1"/>
          </p:cNvSpPr>
          <p:nvPr>
            <p:ph type="subTitle" idx="1"/>
          </p:nvPr>
        </p:nvSpPr>
        <p:spPr>
          <a:xfrm>
            <a:off x="1524000" y="333188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ja-JP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課題研究基礎</a:t>
            </a:r>
            <a:endParaRPr sz="2800">
              <a:solidFill>
                <a:schemeClr val="lt1"/>
              </a:solidFill>
            </a:endParaRPr>
          </a:p>
        </p:txBody>
      </p:sp>
      <p:cxnSp>
        <p:nvCxnSpPr>
          <p:cNvPr id="92" name="Google Shape;92;p1"/>
          <p:cNvCxnSpPr/>
          <p:nvPr/>
        </p:nvCxnSpPr>
        <p:spPr>
          <a:xfrm>
            <a:off x="3579677" y="3278339"/>
            <a:ext cx="49149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3" name="Google Shape;93;p1" descr="ビーカー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213697">
            <a:off x="-491837" y="3688628"/>
            <a:ext cx="3245427" cy="324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 descr="フラスコ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1148875">
            <a:off x="8514237" y="-118161"/>
            <a:ext cx="3005286" cy="3005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 descr="試験管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521031">
            <a:off x="1920309" y="4797205"/>
            <a:ext cx="2453456" cy="2453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 descr="定規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2710505">
            <a:off x="10171718" y="145767"/>
            <a:ext cx="1574403" cy="1574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" descr="鉛筆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1079210">
            <a:off x="10917677" y="783939"/>
            <a:ext cx="1488402" cy="1488402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"/>
          <p:cNvSpPr txBox="1"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</a:pPr>
            <a:r>
              <a:rPr lang="ja-JP" sz="7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Planの進行</a:t>
            </a:r>
            <a:endParaRPr sz="7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8"/>
          <p:cNvSpPr txBox="1">
            <a:spLocks noGrp="1"/>
          </p:cNvSpPr>
          <p:nvPr>
            <p:ph type="title"/>
          </p:nvPr>
        </p:nvSpPr>
        <p:spPr>
          <a:xfrm>
            <a:off x="521284" y="365125"/>
            <a:ext cx="837852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400"/>
              <a:buFont typeface="Arial"/>
              <a:buNone/>
            </a:pPr>
            <a:r>
              <a:rPr lang="ja-JP" dirty="0">
                <a:solidFill>
                  <a:schemeClr val="tx1"/>
                </a:solidFill>
              </a:rPr>
              <a:t>⑨仮説</a:t>
            </a:r>
            <a:r>
              <a:rPr lang="ja-JP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立案</a:t>
            </a:r>
            <a:r>
              <a:rPr lang="ja-JP" altLang="en-US" dirty="0">
                <a:solidFill>
                  <a:schemeClr val="tx1"/>
                </a:solidFill>
              </a:rPr>
              <a:t>　</a:t>
            </a:r>
            <a:r>
              <a:rPr lang="en-US" altLang="ja-JP" dirty="0" smtClean="0">
                <a:solidFill>
                  <a:schemeClr val="tx1"/>
                </a:solidFill>
              </a:rPr>
              <a:t>P.22</a:t>
            </a:r>
            <a:endParaRPr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28"/>
          <p:cNvSpPr txBox="1">
            <a:spLocks noGrp="1"/>
          </p:cNvSpPr>
          <p:nvPr>
            <p:ph type="body" idx="1"/>
          </p:nvPr>
        </p:nvSpPr>
        <p:spPr>
          <a:xfrm>
            <a:off x="521284" y="2364377"/>
            <a:ext cx="8378529" cy="3812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ja-JP" sz="4000" dirty="0"/>
              <a:t>課題解決のための仮説を立案する。</a:t>
            </a:r>
            <a:endParaRPr sz="4000" dirty="0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sz="4000" dirty="0"/>
          </a:p>
          <a:p>
            <a:pPr marL="228600" lvl="0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ja-JP" sz="4000" dirty="0"/>
              <a:t>オリジナルアイデアの仮説にする。</a:t>
            </a:r>
            <a:endParaRPr sz="4000" dirty="0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sz="4000" dirty="0"/>
          </a:p>
        </p:txBody>
      </p:sp>
      <p:grpSp>
        <p:nvGrpSpPr>
          <p:cNvPr id="472" name="Google Shape;472;p28"/>
          <p:cNvGrpSpPr/>
          <p:nvPr/>
        </p:nvGrpSpPr>
        <p:grpSpPr>
          <a:xfrm>
            <a:off x="9009186" y="0"/>
            <a:ext cx="3668917" cy="6941127"/>
            <a:chOff x="9009186" y="0"/>
            <a:chExt cx="3668917" cy="6941127"/>
          </a:xfrm>
        </p:grpSpPr>
        <p:grpSp>
          <p:nvGrpSpPr>
            <p:cNvPr id="473" name="Google Shape;473;p28"/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474" name="Google Shape;474;p28"/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rgbClr val="1E4E7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oogle Shape;475;p28"/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28"/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" name="Google Shape;477;p28"/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478;p28"/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479" name="Google Shape;479;p28" descr="クリップボード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09186" y="3272210"/>
              <a:ext cx="3668917" cy="366891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8"/>
          <p:cNvSpPr txBox="1">
            <a:spLocks noGrp="1"/>
          </p:cNvSpPr>
          <p:nvPr>
            <p:ph type="title"/>
          </p:nvPr>
        </p:nvSpPr>
        <p:spPr>
          <a:xfrm>
            <a:off x="521284" y="365125"/>
            <a:ext cx="837852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400"/>
              <a:buFont typeface="Arial"/>
              <a:buNone/>
            </a:pPr>
            <a:r>
              <a:rPr lang="ja-JP" altLang="en-US" sz="54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★</a:t>
            </a:r>
            <a:r>
              <a:rPr lang="ja-JP" altLang="en-US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今回の研究の目標</a:t>
            </a:r>
            <a:endParaRPr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2" name="Google Shape;472;p28"/>
          <p:cNvGrpSpPr/>
          <p:nvPr/>
        </p:nvGrpSpPr>
        <p:grpSpPr>
          <a:xfrm>
            <a:off x="9009186" y="0"/>
            <a:ext cx="3668917" cy="6941127"/>
            <a:chOff x="9009186" y="0"/>
            <a:chExt cx="3668917" cy="6941127"/>
          </a:xfrm>
        </p:grpSpPr>
        <p:grpSp>
          <p:nvGrpSpPr>
            <p:cNvPr id="473" name="Google Shape;473;p28"/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474" name="Google Shape;474;p28"/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rgbClr val="1E4E7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oogle Shape;475;p28"/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28"/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" name="Google Shape;477;p28"/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478;p28"/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479" name="Google Shape;479;p28" descr="クリップボード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09186" y="3272210"/>
              <a:ext cx="3668917" cy="36689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>
          <a:xfrm>
            <a:off x="521284" y="1968285"/>
            <a:ext cx="9413130" cy="3657600"/>
          </a:xfrm>
        </p:spPr>
        <p:txBody>
          <a:bodyPr/>
          <a:lstStyle/>
          <a:p>
            <a:pPr marL="114300" indent="0">
              <a:buNone/>
            </a:pPr>
            <a:r>
              <a:rPr lang="ja-JP" altLang="ja-JP" sz="3200" dirty="0" smtClean="0">
                <a:solidFill>
                  <a:srgbClr val="FF0000"/>
                </a:solidFill>
              </a:rPr>
              <a:t>「</a:t>
            </a:r>
            <a:r>
              <a:rPr lang="ja-JP" altLang="ja-JP" sz="3200" dirty="0">
                <a:solidFill>
                  <a:srgbClr val="FF0000"/>
                </a:solidFill>
              </a:rPr>
              <a:t>この研究を通じて</a:t>
            </a:r>
            <a:r>
              <a:rPr lang="en-US" altLang="ja-JP" sz="3200" dirty="0">
                <a:solidFill>
                  <a:srgbClr val="FF0000"/>
                </a:solidFill>
              </a:rPr>
              <a:t>SDGs</a:t>
            </a:r>
            <a:r>
              <a:rPr lang="ja-JP" altLang="ja-JP" sz="3200" dirty="0">
                <a:solidFill>
                  <a:srgbClr val="FF0000"/>
                </a:solidFill>
              </a:rPr>
              <a:t>の課題を解決する</a:t>
            </a:r>
            <a:r>
              <a:rPr lang="ja-JP" altLang="ja-JP" sz="3200" dirty="0" smtClean="0">
                <a:solidFill>
                  <a:srgbClr val="FF0000"/>
                </a:solidFill>
              </a:rPr>
              <a:t>」</a:t>
            </a:r>
            <a:endParaRPr lang="en-US" altLang="ja-JP" sz="3200" dirty="0" smtClean="0">
              <a:solidFill>
                <a:srgbClr val="FF0000"/>
              </a:solidFill>
            </a:endParaRPr>
          </a:p>
          <a:p>
            <a:pPr marL="11430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→この研究だけでの解決は非現実的</a:t>
            </a:r>
            <a:endParaRPr lang="en-US" altLang="ja-JP" dirty="0" smtClean="0"/>
          </a:p>
          <a:p>
            <a:pPr marL="114300" indent="0">
              <a:buNone/>
            </a:pPr>
            <a:endParaRPr lang="en-US" altLang="ja-JP" dirty="0"/>
          </a:p>
          <a:p>
            <a:pPr marL="114300" indent="0">
              <a:buNone/>
            </a:pPr>
            <a:r>
              <a:rPr lang="ja-JP" altLang="ja-JP" sz="3200" dirty="0" smtClean="0">
                <a:solidFill>
                  <a:srgbClr val="FF0000"/>
                </a:solidFill>
              </a:rPr>
              <a:t>「</a:t>
            </a:r>
            <a:r>
              <a:rPr lang="ja-JP" altLang="ja-JP" sz="3200" dirty="0">
                <a:solidFill>
                  <a:srgbClr val="FF0000"/>
                </a:solidFill>
              </a:rPr>
              <a:t>ここで立てる仮説の実現可能性を探る</a:t>
            </a:r>
            <a:r>
              <a:rPr lang="ja-JP" altLang="ja-JP" sz="3200" dirty="0" smtClean="0">
                <a:solidFill>
                  <a:srgbClr val="FF0000"/>
                </a:solidFill>
              </a:rPr>
              <a:t>」</a:t>
            </a:r>
            <a:endParaRPr lang="en-US" altLang="ja-JP" sz="3200" dirty="0" smtClean="0">
              <a:solidFill>
                <a:srgbClr val="FF0000"/>
              </a:solidFill>
            </a:endParaRPr>
          </a:p>
          <a:p>
            <a:pPr marL="114300" indent="0">
              <a:buNone/>
            </a:pPr>
            <a:r>
              <a:rPr lang="ja-JP" altLang="en-US" dirty="0" smtClean="0"/>
              <a:t>　→解決</a:t>
            </a:r>
            <a:r>
              <a:rPr lang="ja-JP" altLang="ja-JP" dirty="0" smtClean="0"/>
              <a:t>に</a:t>
            </a:r>
            <a:r>
              <a:rPr lang="ja-JP" altLang="ja-JP" dirty="0"/>
              <a:t>繋がる可能性の高い仮説を探ることで</a:t>
            </a:r>
            <a:r>
              <a:rPr lang="ja-JP" altLang="ja-JP" dirty="0" smtClean="0"/>
              <a:t>、</a:t>
            </a:r>
            <a:endParaRPr lang="en-US" altLang="ja-JP" dirty="0" smtClean="0"/>
          </a:p>
          <a:p>
            <a:pPr marL="11430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r>
              <a:rPr lang="ja-JP" altLang="ja-JP" dirty="0" smtClean="0"/>
              <a:t>今後</a:t>
            </a:r>
            <a:r>
              <a:rPr lang="ja-JP" altLang="ja-JP" dirty="0"/>
              <a:t>のアクションに</a:t>
            </a:r>
            <a:r>
              <a:rPr lang="ja-JP" altLang="ja-JP" dirty="0" smtClean="0"/>
              <a:t>発展</a:t>
            </a:r>
            <a:endParaRPr lang="ja-JP" altLang="ja-JP" dirty="0"/>
          </a:p>
        </p:txBody>
      </p:sp>
      <p:sp>
        <p:nvSpPr>
          <p:cNvPr id="3" name="乗算 2"/>
          <p:cNvSpPr/>
          <p:nvPr/>
        </p:nvSpPr>
        <p:spPr>
          <a:xfrm>
            <a:off x="-99956" y="1825625"/>
            <a:ext cx="1148964" cy="1119053"/>
          </a:xfrm>
          <a:prstGeom prst="mathMultiply">
            <a:avLst>
              <a:gd name="adj1" fmla="val 14949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4" name="ドーナツ 3"/>
          <p:cNvSpPr/>
          <p:nvPr/>
        </p:nvSpPr>
        <p:spPr>
          <a:xfrm>
            <a:off x="94817" y="3629334"/>
            <a:ext cx="759417" cy="743919"/>
          </a:xfrm>
          <a:prstGeom prst="donut">
            <a:avLst>
              <a:gd name="adj" fmla="val 20762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187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9"/>
          <p:cNvSpPr txBox="1">
            <a:spLocks noGrp="1"/>
          </p:cNvSpPr>
          <p:nvPr>
            <p:ph type="title"/>
          </p:nvPr>
        </p:nvSpPr>
        <p:spPr>
          <a:xfrm>
            <a:off x="521284" y="365125"/>
            <a:ext cx="8378529" cy="1027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400"/>
              <a:buFont typeface="Arial"/>
              <a:buNone/>
            </a:pPr>
            <a:r>
              <a:rPr lang="ja-JP" altLang="en-US" dirty="0" smtClean="0">
                <a:solidFill>
                  <a:srgbClr val="1E4E79"/>
                </a:solidFill>
              </a:rPr>
              <a:t>障壁の再確認</a:t>
            </a:r>
            <a:endParaRPr dirty="0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6" name="Google Shape;486;p29"/>
          <p:cNvGrpSpPr/>
          <p:nvPr/>
        </p:nvGrpSpPr>
        <p:grpSpPr>
          <a:xfrm>
            <a:off x="8899813" y="0"/>
            <a:ext cx="3884322" cy="6858000"/>
            <a:chOff x="8899813" y="0"/>
            <a:chExt cx="3884322" cy="6858000"/>
          </a:xfrm>
        </p:grpSpPr>
        <p:grpSp>
          <p:nvGrpSpPr>
            <p:cNvPr id="487" name="Google Shape;487;p29"/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488" name="Google Shape;488;p29"/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rgbClr val="1E4E7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489;p29"/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490;p29"/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29"/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" name="Google Shape;492;p29"/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493" name="Google Shape;493;p29" descr="ビーカー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899813" y="2973678"/>
              <a:ext cx="3884322" cy="38843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94" name="Google Shape;494;p29"/>
          <p:cNvSpPr txBox="1">
            <a:spLocks noGrp="1"/>
          </p:cNvSpPr>
          <p:nvPr>
            <p:ph type="body" idx="1"/>
          </p:nvPr>
        </p:nvSpPr>
        <p:spPr>
          <a:xfrm>
            <a:off x="258402" y="1620578"/>
            <a:ext cx="887001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SzPts val="4000"/>
              <a:buNone/>
            </a:pPr>
            <a:r>
              <a:rPr lang="en-US" altLang="ja-JP" sz="4000" dirty="0" smtClean="0"/>
              <a:t>(1)</a:t>
            </a:r>
            <a:r>
              <a:rPr lang="ja-JP" altLang="en-US" sz="4000" dirty="0" smtClean="0"/>
              <a:t>自分</a:t>
            </a:r>
            <a:r>
              <a:rPr lang="ja-JP" altLang="en-US" sz="4000" dirty="0"/>
              <a:t>が取り組む課題が解決す</a:t>
            </a:r>
            <a:r>
              <a:rPr lang="ja-JP" altLang="en-US" sz="4000" dirty="0" smtClean="0"/>
              <a:t>べき</a:t>
            </a:r>
            <a:endParaRPr lang="en-US" altLang="ja-JP" sz="4000" dirty="0" smtClean="0"/>
          </a:p>
          <a:p>
            <a:pPr marL="0" lvl="0" indent="0">
              <a:spcBef>
                <a:spcPts val="0"/>
              </a:spcBef>
              <a:buSzPts val="4000"/>
              <a:buNone/>
            </a:pPr>
            <a:r>
              <a:rPr lang="ja-JP" altLang="en-US" sz="4000" dirty="0"/>
              <a:t>　</a:t>
            </a:r>
            <a:r>
              <a:rPr lang="ja-JP" altLang="en-US" sz="4000" dirty="0" smtClean="0"/>
              <a:t> 障壁</a:t>
            </a:r>
            <a:endParaRPr lang="en-US" altLang="ja-JP" sz="4000" dirty="0" smtClean="0"/>
          </a:p>
          <a:p>
            <a:pPr marL="0" lvl="0" indent="0">
              <a:spcBef>
                <a:spcPts val="0"/>
              </a:spcBef>
              <a:buSzPts val="4000"/>
              <a:buNone/>
            </a:pPr>
            <a:r>
              <a:rPr lang="ja-JP" altLang="en-US" sz="4000" dirty="0"/>
              <a:t>　</a:t>
            </a:r>
            <a:r>
              <a:rPr lang="ja-JP" altLang="en-US" sz="4000" dirty="0" smtClean="0"/>
              <a:t> →</a:t>
            </a:r>
            <a:r>
              <a:rPr lang="en-US" altLang="ja-JP" sz="4000" dirty="0" smtClean="0"/>
              <a:t>P.14</a:t>
            </a:r>
            <a:r>
              <a:rPr lang="ja-JP" altLang="en-US" sz="4000" dirty="0" smtClean="0"/>
              <a:t>で設定したもの</a:t>
            </a:r>
            <a:endParaRPr lang="en-US" altLang="ja-JP" sz="3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31"/>
          <p:cNvSpPr txBox="1">
            <a:spLocks noGrp="1"/>
          </p:cNvSpPr>
          <p:nvPr>
            <p:ph type="title"/>
          </p:nvPr>
        </p:nvSpPr>
        <p:spPr>
          <a:xfrm>
            <a:off x="521284" y="365125"/>
            <a:ext cx="8378529" cy="1027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400"/>
              <a:buFont typeface="Arial"/>
              <a:buNone/>
            </a:pPr>
            <a:r>
              <a:rPr lang="ja-JP" dirty="0" smtClean="0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解決</a:t>
            </a:r>
            <a:r>
              <a:rPr lang="ja-JP" altLang="en-US" dirty="0" smtClean="0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方法</a:t>
            </a:r>
            <a:endParaRPr dirty="0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6" name="Google Shape;516;p31"/>
          <p:cNvGrpSpPr/>
          <p:nvPr/>
        </p:nvGrpSpPr>
        <p:grpSpPr>
          <a:xfrm>
            <a:off x="8899813" y="0"/>
            <a:ext cx="3884322" cy="6858000"/>
            <a:chOff x="8899813" y="0"/>
            <a:chExt cx="3884322" cy="6858000"/>
          </a:xfrm>
        </p:grpSpPr>
        <p:grpSp>
          <p:nvGrpSpPr>
            <p:cNvPr id="517" name="Google Shape;517;p31"/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518" name="Google Shape;518;p31"/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rgbClr val="1E4E7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9" name="Google Shape;519;p31"/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0" name="Google Shape;520;p31"/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1" name="Google Shape;521;p31"/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2" name="Google Shape;522;p31"/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523" name="Google Shape;523;p31" descr="ビーカー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899813" y="2973678"/>
              <a:ext cx="3884322" cy="38843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24" name="Google Shape;524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821747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ja-JP" sz="4000" dirty="0"/>
              <a:t>Google Scholar、</a:t>
            </a:r>
            <a:r>
              <a:rPr lang="ja-JP" sz="4000" dirty="0">
                <a:solidFill>
                  <a:schemeClr val="tx1"/>
                </a:solidFill>
              </a:rPr>
              <a:t>官公庁ＨＰ、</a:t>
            </a:r>
            <a:endParaRPr sz="4000" dirty="0">
              <a:solidFill>
                <a:schemeClr val="tx1"/>
              </a:solidFill>
            </a:endParaRPr>
          </a:p>
          <a:p>
            <a:pPr marL="0" lvl="0" indent="0">
              <a:lnSpc>
                <a:spcPct val="100000"/>
              </a:lnSpc>
              <a:buSzPts val="4000"/>
              <a:buNone/>
            </a:pPr>
            <a:r>
              <a:rPr lang="ja-JP" sz="4000" dirty="0">
                <a:solidFill>
                  <a:schemeClr val="tx1"/>
                </a:solidFill>
              </a:rPr>
              <a:t> 企業ＨＰなど</a:t>
            </a:r>
            <a:r>
              <a:rPr lang="ja-JP" sz="4000" dirty="0" smtClean="0">
                <a:solidFill>
                  <a:schemeClr val="tx1"/>
                </a:solidFill>
              </a:rPr>
              <a:t>から</a:t>
            </a:r>
            <a:r>
              <a:rPr lang="ja-JP" altLang="en-US" sz="4000" dirty="0" smtClean="0">
                <a:solidFill>
                  <a:schemeClr val="tx1"/>
                </a:solidFill>
              </a:rPr>
              <a:t>、先行</a:t>
            </a:r>
            <a:r>
              <a:rPr lang="ja-JP" altLang="ja-JP" sz="4000" dirty="0" smtClean="0">
                <a:solidFill>
                  <a:schemeClr val="tx1"/>
                </a:solidFill>
              </a:rPr>
              <a:t>研究</a:t>
            </a:r>
            <a:r>
              <a:rPr lang="ja-JP" altLang="ja-JP" sz="4000" dirty="0">
                <a:solidFill>
                  <a:schemeClr val="tx1"/>
                </a:solidFill>
              </a:rPr>
              <a:t>や施策の</a:t>
            </a:r>
            <a:r>
              <a:rPr lang="ja-JP" altLang="ja-JP" sz="4000" dirty="0" smtClean="0">
                <a:solidFill>
                  <a:schemeClr val="tx1"/>
                </a:solidFill>
              </a:rPr>
              <a:t>現状</a:t>
            </a:r>
            <a:r>
              <a:rPr lang="ja-JP" altLang="en-US" sz="4000" dirty="0" smtClean="0">
                <a:solidFill>
                  <a:schemeClr val="tx1"/>
                </a:solidFill>
              </a:rPr>
              <a:t>を</a:t>
            </a:r>
            <a:r>
              <a:rPr lang="ja-JP" altLang="ja-JP" sz="4000" dirty="0" smtClean="0">
                <a:solidFill>
                  <a:schemeClr val="tx1"/>
                </a:solidFill>
              </a:rPr>
              <a:t>調査</a:t>
            </a:r>
            <a:endParaRPr lang="en-US" altLang="ja-JP" sz="4000" dirty="0">
              <a:solidFill>
                <a:schemeClr val="tx1"/>
              </a:solidFill>
            </a:endParaRPr>
          </a:p>
          <a:p>
            <a:pPr marL="0" lvl="0" indent="0">
              <a:lnSpc>
                <a:spcPct val="100000"/>
              </a:lnSpc>
              <a:buSzPts val="4000"/>
              <a:buNone/>
            </a:pPr>
            <a:r>
              <a:rPr lang="ja-JP" altLang="en-US" sz="4000" dirty="0" smtClean="0">
                <a:solidFill>
                  <a:schemeClr val="tx1"/>
                </a:solidFill>
              </a:rPr>
              <a:t>　→最適と思われる方法</a:t>
            </a:r>
            <a:r>
              <a:rPr lang="ja-JP" altLang="en-US" sz="4000" dirty="0">
                <a:solidFill>
                  <a:schemeClr val="tx1"/>
                </a:solidFill>
              </a:rPr>
              <a:t>を</a:t>
            </a:r>
            <a:r>
              <a:rPr lang="ja-JP" sz="4000" dirty="0" smtClean="0">
                <a:solidFill>
                  <a:schemeClr val="tx1"/>
                </a:solidFill>
              </a:rPr>
              <a:t>探</a:t>
            </a:r>
            <a:r>
              <a:rPr lang="ja-JP" altLang="en-US" sz="4000" dirty="0" smtClean="0">
                <a:solidFill>
                  <a:schemeClr val="tx1"/>
                </a:solidFill>
              </a:rPr>
              <a:t>す</a:t>
            </a:r>
            <a:endParaRPr sz="4000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32"/>
          <p:cNvSpPr txBox="1">
            <a:spLocks noGrp="1"/>
          </p:cNvSpPr>
          <p:nvPr>
            <p:ph type="title"/>
          </p:nvPr>
        </p:nvSpPr>
        <p:spPr>
          <a:xfrm>
            <a:off x="202592" y="315756"/>
            <a:ext cx="9284308" cy="1027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400"/>
              <a:buFont typeface="Arial"/>
              <a:buNone/>
            </a:pPr>
            <a:r>
              <a:rPr lang="ja-JP" dirty="0">
                <a:solidFill>
                  <a:srgbClr val="1E4E79"/>
                </a:solidFill>
              </a:rPr>
              <a:t>課題解決のためのオリジナルアイデア</a:t>
            </a:r>
            <a:endParaRPr dirty="0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1" name="Google Shape;531;p32"/>
          <p:cNvGrpSpPr/>
          <p:nvPr/>
        </p:nvGrpSpPr>
        <p:grpSpPr>
          <a:xfrm>
            <a:off x="9055676" y="0"/>
            <a:ext cx="3136324" cy="7050231"/>
            <a:chOff x="9055676" y="0"/>
            <a:chExt cx="3136324" cy="7050231"/>
          </a:xfrm>
        </p:grpSpPr>
        <p:grpSp>
          <p:nvGrpSpPr>
            <p:cNvPr id="532" name="Google Shape;532;p32"/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533" name="Google Shape;533;p32"/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rgbClr val="1E4E7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" name="Google Shape;534;p32"/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5" name="Google Shape;535;p32"/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32"/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32"/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538" name="Google Shape;538;p32" descr="シャツ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712576">
              <a:off x="9541289" y="4083626"/>
              <a:ext cx="1951759" cy="19517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9" name="Google Shape;539;p32" descr="眼鏡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795024">
              <a:off x="11018693" y="3451676"/>
              <a:ext cx="1034563" cy="10345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0" name="Google Shape;540;p32" descr="ブーツ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697835" y="5595504"/>
              <a:ext cx="1454727" cy="145472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41" name="Google Shape;541;p32"/>
          <p:cNvSpPr txBox="1">
            <a:spLocks noGrp="1"/>
          </p:cNvSpPr>
          <p:nvPr>
            <p:ph type="body" idx="1"/>
          </p:nvPr>
        </p:nvSpPr>
        <p:spPr>
          <a:xfrm>
            <a:off x="443511" y="1449611"/>
            <a:ext cx="8259415" cy="5032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ja-JP" sz="4000" dirty="0">
                <a:solidFill>
                  <a:srgbClr val="FF0000"/>
                </a:solidFill>
              </a:rPr>
              <a:t>方法①</a:t>
            </a:r>
            <a:endParaRPr sz="400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ja-JP" sz="3200" dirty="0"/>
              <a:t>自分が考えた、まったく新しいアイデア</a:t>
            </a:r>
            <a:endParaRPr sz="32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ja-JP" sz="4000" dirty="0">
                <a:solidFill>
                  <a:srgbClr val="FF0000"/>
                </a:solidFill>
              </a:rPr>
              <a:t>方法②</a:t>
            </a:r>
            <a:endParaRPr sz="400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ja-JP" sz="3200" dirty="0"/>
              <a:t>先行研究や事例を参考に、方法や着眼点を少し変えたアイデア</a:t>
            </a:r>
            <a:endParaRPr sz="32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ja-JP" sz="4000" dirty="0">
                <a:solidFill>
                  <a:srgbClr val="FF0000"/>
                </a:solidFill>
              </a:rPr>
              <a:t>方法③</a:t>
            </a:r>
            <a:endParaRPr sz="400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ja-JP" sz="3200" dirty="0"/>
              <a:t>既存の方法をMIXしたアイデア</a:t>
            </a:r>
            <a:endParaRPr sz="4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33"/>
          <p:cNvSpPr txBox="1">
            <a:spLocks noGrp="1"/>
          </p:cNvSpPr>
          <p:nvPr>
            <p:ph type="title"/>
          </p:nvPr>
        </p:nvSpPr>
        <p:spPr>
          <a:xfrm>
            <a:off x="193963" y="433954"/>
            <a:ext cx="8934452" cy="1219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400"/>
              <a:buFont typeface="Arial"/>
              <a:buNone/>
            </a:pPr>
            <a:r>
              <a:rPr lang="ja-JP" altLang="en-US" dirty="0" smtClean="0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自身の考えた解決方法に効果があること（</a:t>
            </a:r>
            <a:r>
              <a:rPr lang="ja-JP" dirty="0" smtClean="0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実現可能性</a:t>
            </a:r>
            <a:r>
              <a:rPr lang="ja-JP" altLang="en-US" dirty="0" smtClean="0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）</a:t>
            </a:r>
            <a:r>
              <a:rPr lang="ja-JP" dirty="0" smtClean="0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を</a:t>
            </a:r>
            <a:r>
              <a:rPr lang="ja-JP" dirty="0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証明するには</a:t>
            </a:r>
            <a:endParaRPr dirty="0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8" name="Google Shape;548;p33"/>
          <p:cNvGrpSpPr/>
          <p:nvPr/>
        </p:nvGrpSpPr>
        <p:grpSpPr>
          <a:xfrm>
            <a:off x="8759536" y="0"/>
            <a:ext cx="4266669" cy="6858000"/>
            <a:chOff x="8759536" y="0"/>
            <a:chExt cx="4266669" cy="6858000"/>
          </a:xfrm>
        </p:grpSpPr>
        <p:grpSp>
          <p:nvGrpSpPr>
            <p:cNvPr id="549" name="Google Shape;549;p33"/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550" name="Google Shape;550;p33"/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rgbClr val="1E4E7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1" name="Google Shape;551;p33"/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2" name="Google Shape;552;p33"/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3" name="Google Shape;553;p33"/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4" name="Google Shape;554;p33"/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555" name="Google Shape;555;p33" descr="フラスコ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59536" y="2591331"/>
              <a:ext cx="4266669" cy="426666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56" name="Google Shape;556;p33"/>
          <p:cNvSpPr txBox="1">
            <a:spLocks noGrp="1"/>
          </p:cNvSpPr>
          <p:nvPr>
            <p:ph type="body" idx="1"/>
          </p:nvPr>
        </p:nvSpPr>
        <p:spPr>
          <a:xfrm>
            <a:off x="193963" y="1859797"/>
            <a:ext cx="9142269" cy="462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ja-JP" sz="3600" dirty="0"/>
              <a:t>①エビデンス（科学的根拠）がある</a:t>
            </a:r>
            <a:endParaRPr sz="36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ja-JP" sz="3600" dirty="0"/>
              <a:t>②数値や事例で客観的に実現可能性を</a:t>
            </a:r>
            <a:endParaRPr sz="36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ja-JP" sz="3600" dirty="0"/>
              <a:t>　証明できる</a:t>
            </a:r>
            <a:endParaRPr sz="36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ja-JP" altLang="en-US" sz="3600" dirty="0"/>
              <a:t>（</a:t>
            </a:r>
            <a:r>
              <a:rPr lang="ja-JP" sz="3600" dirty="0"/>
              <a:t>例）</a:t>
            </a:r>
            <a:endParaRPr lang="en-US" altLang="ja-JP" sz="36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ja-JP" altLang="en-US" sz="3600" dirty="0"/>
              <a:t>・</a:t>
            </a:r>
            <a:r>
              <a:rPr lang="ja-JP" sz="3600" dirty="0"/>
              <a:t>数値により明らかな変化を証明できる</a:t>
            </a:r>
            <a:endParaRPr sz="36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ja-JP" altLang="en-US" sz="3600" dirty="0"/>
              <a:t>・</a:t>
            </a:r>
            <a:r>
              <a:rPr lang="ja-JP" sz="3600" dirty="0"/>
              <a:t>似た事例で実際の成功取り組み例がある</a:t>
            </a:r>
            <a:endParaRPr sz="3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34"/>
          <p:cNvSpPr txBox="1">
            <a:spLocks noGrp="1"/>
          </p:cNvSpPr>
          <p:nvPr>
            <p:ph type="title"/>
          </p:nvPr>
        </p:nvSpPr>
        <p:spPr>
          <a:xfrm>
            <a:off x="521284" y="365125"/>
            <a:ext cx="8378529" cy="1027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400"/>
              <a:buFont typeface="Arial"/>
              <a:buNone/>
            </a:pPr>
            <a:r>
              <a:rPr lang="ja-JP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注意すること</a:t>
            </a:r>
            <a:endParaRPr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34"/>
          <p:cNvSpPr txBox="1">
            <a:spLocks noGrp="1"/>
          </p:cNvSpPr>
          <p:nvPr>
            <p:ph type="body" idx="1"/>
          </p:nvPr>
        </p:nvSpPr>
        <p:spPr>
          <a:xfrm>
            <a:off x="521284" y="1392382"/>
            <a:ext cx="837852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ct val="100000"/>
              <a:buNone/>
            </a:pPr>
            <a:r>
              <a:rPr lang="ja-JP" sz="4000" dirty="0">
                <a:latin typeface="Arial"/>
                <a:ea typeface="Arial"/>
                <a:cs typeface="Arial"/>
                <a:sym typeface="Arial"/>
              </a:rPr>
              <a:t>①先行研究と内容が重複していないか</a:t>
            </a:r>
            <a:endParaRPr sz="40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ct val="100000"/>
              <a:buNone/>
            </a:pPr>
            <a:r>
              <a:rPr lang="ja-JP" altLang="en-US" sz="3500" dirty="0" smtClean="0"/>
              <a:t>　</a:t>
            </a:r>
            <a:r>
              <a:rPr lang="ja-JP" sz="3600" dirty="0" smtClean="0"/>
              <a:t>＊</a:t>
            </a:r>
            <a:r>
              <a:rPr lang="ja-JP" sz="3600" dirty="0"/>
              <a:t>似ている場合は、違いを明確にする</a:t>
            </a:r>
            <a:endParaRPr sz="36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ct val="100000"/>
              <a:buNone/>
            </a:pPr>
            <a:r>
              <a:rPr lang="ja-JP" altLang="en-US" sz="3500" dirty="0"/>
              <a:t>　</a:t>
            </a:r>
            <a:r>
              <a:rPr lang="ja-JP" sz="3600" dirty="0" smtClean="0"/>
              <a:t>＊</a:t>
            </a:r>
            <a:r>
              <a:rPr lang="ja-JP" sz="3600" dirty="0"/>
              <a:t>数値を変えるだけではだめ</a:t>
            </a:r>
            <a:endParaRPr sz="36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ct val="100000"/>
              <a:buNone/>
            </a:pPr>
            <a:r>
              <a:rPr lang="ja-JP" sz="4000" dirty="0"/>
              <a:t>②実現不可能ではないか</a:t>
            </a:r>
            <a:endParaRPr sz="40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ct val="100000"/>
              <a:buNone/>
            </a:pPr>
            <a:r>
              <a:rPr lang="ja-JP" altLang="en-US" sz="3500" dirty="0"/>
              <a:t>　</a:t>
            </a:r>
            <a:r>
              <a:rPr lang="ja-JP" sz="3600" dirty="0" smtClean="0"/>
              <a:t>＊</a:t>
            </a:r>
            <a:r>
              <a:rPr lang="ja-JP" sz="3600" dirty="0"/>
              <a:t>机上の空論になってはいけない</a:t>
            </a:r>
            <a:endParaRPr sz="36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ct val="100000"/>
              <a:buNone/>
            </a:pPr>
            <a:r>
              <a:rPr lang="ja-JP" altLang="en-US" sz="3500" dirty="0"/>
              <a:t>　</a:t>
            </a:r>
            <a:r>
              <a:rPr lang="ja-JP" sz="3600" dirty="0" smtClean="0"/>
              <a:t>＊</a:t>
            </a:r>
            <a:r>
              <a:rPr lang="ja-JP" sz="3600" dirty="0"/>
              <a:t>裏付けが必要</a:t>
            </a:r>
            <a:endParaRPr sz="36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000" dirty="0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000" dirty="0"/>
          </a:p>
        </p:txBody>
      </p:sp>
      <p:grpSp>
        <p:nvGrpSpPr>
          <p:cNvPr id="564" name="Google Shape;564;p34"/>
          <p:cNvGrpSpPr/>
          <p:nvPr/>
        </p:nvGrpSpPr>
        <p:grpSpPr>
          <a:xfrm>
            <a:off x="9055676" y="0"/>
            <a:ext cx="3193476" cy="6954260"/>
            <a:chOff x="9055676" y="0"/>
            <a:chExt cx="3193476" cy="6954260"/>
          </a:xfrm>
        </p:grpSpPr>
        <p:grpSp>
          <p:nvGrpSpPr>
            <p:cNvPr id="565" name="Google Shape;565;p34"/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566" name="Google Shape;566;p34"/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rgbClr val="1E4E7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7" name="Google Shape;567;p34"/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8" name="Google Shape;568;p34"/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9" name="Google Shape;569;p34"/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0" name="Google Shape;570;p34"/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571" name="Google Shape;571;p34" descr="試験管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450534" y="4155643"/>
              <a:ext cx="2798617" cy="279861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35"/>
          <p:cNvSpPr txBox="1">
            <a:spLocks noGrp="1"/>
          </p:cNvSpPr>
          <p:nvPr>
            <p:ph type="title"/>
          </p:nvPr>
        </p:nvSpPr>
        <p:spPr>
          <a:xfrm>
            <a:off x="521284" y="365125"/>
            <a:ext cx="837852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400"/>
              <a:buFont typeface="Arial"/>
              <a:buNone/>
            </a:pPr>
            <a:r>
              <a:rPr lang="ja-JP" dirty="0"/>
              <a:t>⑩</a:t>
            </a:r>
            <a:r>
              <a:rPr lang="ja-JP" dirty="0">
                <a:latin typeface="Arial"/>
                <a:ea typeface="Arial"/>
                <a:cs typeface="Arial"/>
                <a:sym typeface="Arial"/>
              </a:rPr>
              <a:t>SDG</a:t>
            </a:r>
            <a:r>
              <a:rPr lang="ja-JP" dirty="0"/>
              <a:t>sウオッシュ　</a:t>
            </a:r>
            <a:r>
              <a:rPr lang="ja-JP" dirty="0" smtClean="0"/>
              <a:t>P</a:t>
            </a:r>
            <a:r>
              <a:rPr lang="en-US" altLang="ja-JP" dirty="0" smtClean="0"/>
              <a:t>.</a:t>
            </a:r>
            <a:r>
              <a:rPr lang="ja-JP" dirty="0" smtClean="0"/>
              <a:t>2</a:t>
            </a:r>
            <a:r>
              <a:rPr lang="en-US" altLang="ja-JP" dirty="0" smtClean="0"/>
              <a:t>3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35"/>
          <p:cNvSpPr txBox="1">
            <a:spLocks noGrp="1"/>
          </p:cNvSpPr>
          <p:nvPr>
            <p:ph type="body" idx="1"/>
          </p:nvPr>
        </p:nvSpPr>
        <p:spPr>
          <a:xfrm>
            <a:off x="521284" y="2364377"/>
            <a:ext cx="8378529" cy="3812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ja-JP" sz="3200" dirty="0"/>
              <a:t>ターゲット目標の達成が、他のSDGsの目標を阻害していないか、チェックする。</a:t>
            </a:r>
            <a:endParaRPr sz="3200" dirty="0"/>
          </a:p>
          <a:p>
            <a:pPr marL="22860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 dirty="0"/>
          </a:p>
        </p:txBody>
      </p:sp>
      <p:grpSp>
        <p:nvGrpSpPr>
          <p:cNvPr id="579" name="Google Shape;579;p35"/>
          <p:cNvGrpSpPr/>
          <p:nvPr/>
        </p:nvGrpSpPr>
        <p:grpSpPr>
          <a:xfrm>
            <a:off x="9009186" y="0"/>
            <a:ext cx="3668917" cy="6941127"/>
            <a:chOff x="9009186" y="0"/>
            <a:chExt cx="3668917" cy="6941127"/>
          </a:xfrm>
        </p:grpSpPr>
        <p:grpSp>
          <p:nvGrpSpPr>
            <p:cNvPr id="580" name="Google Shape;580;p35"/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581" name="Google Shape;581;p35"/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rgbClr val="1E4E7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2" name="Google Shape;582;p35"/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35"/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4" name="Google Shape;584;p35"/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5" name="Google Shape;585;p35"/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586" name="Google Shape;586;p35" descr="クリップボード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09186" y="3272210"/>
              <a:ext cx="3668917" cy="366891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387458" y="1844825"/>
            <a:ext cx="8512354" cy="418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2" name="Google Shape;592;p36"/>
          <p:cNvSpPr txBox="1">
            <a:spLocks noGrp="1"/>
          </p:cNvSpPr>
          <p:nvPr>
            <p:ph type="title"/>
          </p:nvPr>
        </p:nvSpPr>
        <p:spPr>
          <a:xfrm>
            <a:off x="977271" y="2034062"/>
            <a:ext cx="7501179" cy="100076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74283" tIns="37131" rIns="74283" bIns="37131" rtlCol="0" anchor="ctr" anchorCtr="0">
            <a:noAutofit/>
          </a:bodyPr>
          <a:lstStyle/>
          <a:p>
            <a:pPr>
              <a:buClr>
                <a:srgbClr val="1E4E79"/>
              </a:buClr>
              <a:buSzPts val="3960"/>
            </a:pPr>
            <a:r>
              <a:rPr lang="ja-JP" altLang="en-US" sz="2800" dirty="0">
                <a:solidFill>
                  <a:schemeClr val="tx1"/>
                </a:solidFill>
                <a:latin typeface="+mj-ea"/>
              </a:rPr>
              <a:t>海の豊かさを守るために</a:t>
            </a:r>
            <a:r>
              <a:rPr lang="ja-JP" altLang="en-US" sz="2800" dirty="0">
                <a:latin typeface="+mj-ea"/>
              </a:rPr>
              <a:t>海上ゴミを巡視船で回収！</a:t>
            </a:r>
            <a:r>
              <a:rPr lang="ja-JP" altLang="en-US" sz="2800" dirty="0" smtClean="0">
                <a:latin typeface="+mj-ea"/>
              </a:rPr>
              <a:t>！排気</a:t>
            </a:r>
            <a:r>
              <a:rPr lang="ja-JP" altLang="en-US" sz="2800" dirty="0">
                <a:latin typeface="+mj-ea"/>
              </a:rPr>
              <a:t>ガスは出まくるけどゴミは減らせる！！</a:t>
            </a:r>
            <a:endParaRPr sz="2800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23" name="タイトル 1"/>
          <p:cNvSpPr txBox="1">
            <a:spLocks/>
          </p:cNvSpPr>
          <p:nvPr/>
        </p:nvSpPr>
        <p:spPr>
          <a:xfrm>
            <a:off x="1162583" y="548681"/>
            <a:ext cx="7365295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/>
              <a:t>複雑に絡み合う目標</a:t>
            </a:r>
            <a:endParaRPr lang="ja-JP" altLang="en-US" dirty="0"/>
          </a:p>
        </p:txBody>
      </p:sp>
      <p:pic>
        <p:nvPicPr>
          <p:cNvPr id="25" name="image" descr="https://www.fujikon-hd.com/media-091/wp-content/uploads/2019/07/sdgs-img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8" t="74605" r="67003"/>
          <a:stretch/>
        </p:blipFill>
        <p:spPr bwMode="auto">
          <a:xfrm>
            <a:off x="1829866" y="3148692"/>
            <a:ext cx="2391044" cy="2123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" descr="https://www.fujikon-hd.com/media-091/wp-content/uploads/2019/07/sdgs-img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05" r="84567"/>
          <a:stretch/>
        </p:blipFill>
        <p:spPr bwMode="auto">
          <a:xfrm>
            <a:off x="5416612" y="3159784"/>
            <a:ext cx="2084568" cy="2112782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592;p36"/>
          <p:cNvSpPr txBox="1">
            <a:spLocks/>
          </p:cNvSpPr>
          <p:nvPr/>
        </p:nvSpPr>
        <p:spPr>
          <a:xfrm>
            <a:off x="2433170" y="5375388"/>
            <a:ext cx="1787740" cy="550631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vert="horz" wrap="square" lIns="74283" tIns="37131" rIns="74283" bIns="37131" rtlCol="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90000"/>
              </a:lnSpc>
              <a:spcBef>
                <a:spcPts val="0"/>
              </a:spcBef>
              <a:buClr>
                <a:srgbClr val="1E4E79"/>
              </a:buClr>
              <a:buSzPts val="3960"/>
            </a:pPr>
            <a:r>
              <a:rPr lang="ja-JP" altLang="en-US" sz="3600" dirty="0">
                <a:solidFill>
                  <a:srgbClr val="FF0000"/>
                </a:solidFill>
                <a:latin typeface="+mj-ea"/>
              </a:rPr>
              <a:t>達成！</a:t>
            </a:r>
            <a:endParaRPr lang="ja-JP" altLang="en-US" sz="3600" dirty="0">
              <a:solidFill>
                <a:srgbClr val="FF0000"/>
              </a:solidFill>
              <a:latin typeface="+mj-ea"/>
              <a:cs typeface="Arial"/>
            </a:endParaRPr>
          </a:p>
        </p:txBody>
      </p:sp>
      <p:sp>
        <p:nvSpPr>
          <p:cNvPr id="28" name="Google Shape;592;p36"/>
          <p:cNvSpPr txBox="1">
            <a:spLocks/>
          </p:cNvSpPr>
          <p:nvPr/>
        </p:nvSpPr>
        <p:spPr>
          <a:xfrm>
            <a:off x="5486394" y="5379148"/>
            <a:ext cx="2548757" cy="550631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vert="horz" wrap="square" lIns="74283" tIns="37131" rIns="74283" bIns="37131" rtlCol="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90000"/>
              </a:lnSpc>
              <a:spcBef>
                <a:spcPts val="0"/>
              </a:spcBef>
              <a:buClr>
                <a:srgbClr val="1E4E79"/>
              </a:buClr>
              <a:buSzPts val="3960"/>
            </a:pPr>
            <a:r>
              <a:rPr lang="ja-JP" altLang="en-US" sz="3600" dirty="0">
                <a:solidFill>
                  <a:srgbClr val="FF0000"/>
                </a:solidFill>
                <a:latin typeface="+mj-ea"/>
              </a:rPr>
              <a:t>状況悪化</a:t>
            </a:r>
            <a:r>
              <a:rPr lang="en-US" altLang="ja-JP" sz="3600" dirty="0">
                <a:solidFill>
                  <a:srgbClr val="FF0000"/>
                </a:solidFill>
                <a:latin typeface="+mj-ea"/>
              </a:rPr>
              <a:t>…</a:t>
            </a:r>
            <a:endParaRPr lang="ja-JP" altLang="en-US" sz="3600" dirty="0">
              <a:solidFill>
                <a:srgbClr val="FF0000"/>
              </a:solidFill>
              <a:latin typeface="+mj-ea"/>
              <a:cs typeface="Arial"/>
            </a:endParaRPr>
          </a:p>
        </p:txBody>
      </p:sp>
      <p:sp>
        <p:nvSpPr>
          <p:cNvPr id="2" name="乗算 1"/>
          <p:cNvSpPr/>
          <p:nvPr/>
        </p:nvSpPr>
        <p:spPr>
          <a:xfrm>
            <a:off x="2589034" y="2145708"/>
            <a:ext cx="4392488" cy="3528392"/>
          </a:xfrm>
          <a:prstGeom prst="mathMultiply">
            <a:avLst>
              <a:gd name="adj1" fmla="val 1166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" name="Google Shape;516;p31"/>
          <p:cNvGrpSpPr/>
          <p:nvPr/>
        </p:nvGrpSpPr>
        <p:grpSpPr>
          <a:xfrm>
            <a:off x="8899813" y="0"/>
            <a:ext cx="3884322" cy="6858000"/>
            <a:chOff x="8899813" y="0"/>
            <a:chExt cx="3884322" cy="6858000"/>
          </a:xfrm>
        </p:grpSpPr>
        <p:grpSp>
          <p:nvGrpSpPr>
            <p:cNvPr id="11" name="Google Shape;517;p31"/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13" name="Google Shape;518;p31"/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rgbClr val="1E4E7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519;p31"/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520;p31"/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521;p31"/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522;p31"/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2" name="Google Shape;523;p31" descr="ビーカー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899813" y="2973678"/>
              <a:ext cx="3884322" cy="388432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96139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34"/>
          <p:cNvSpPr txBox="1">
            <a:spLocks noGrp="1"/>
          </p:cNvSpPr>
          <p:nvPr>
            <p:ph type="title"/>
          </p:nvPr>
        </p:nvSpPr>
        <p:spPr>
          <a:xfrm>
            <a:off x="521284" y="365125"/>
            <a:ext cx="9490621" cy="1027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400"/>
              <a:buFont typeface="Arial"/>
              <a:buNone/>
            </a:pPr>
            <a:r>
              <a:rPr lang="ja-JP" altLang="en-US" sz="54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中間提出に</a:t>
            </a:r>
            <a:r>
              <a:rPr lang="ja-JP" altLang="en-US" sz="54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ついて（再）</a:t>
            </a:r>
            <a:endParaRPr sz="54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34"/>
          <p:cNvSpPr txBox="1">
            <a:spLocks noGrp="1"/>
          </p:cNvSpPr>
          <p:nvPr>
            <p:ph type="body" idx="1"/>
          </p:nvPr>
        </p:nvSpPr>
        <p:spPr>
          <a:xfrm>
            <a:off x="521284" y="1658319"/>
            <a:ext cx="11241930" cy="4085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571500" indent="-571500">
              <a:lnSpc>
                <a:spcPct val="110000"/>
              </a:lnSpc>
              <a:spcBef>
                <a:spcPts val="0"/>
              </a:spcBef>
              <a:buClr>
                <a:srgbClr val="1E4E79"/>
              </a:buClr>
              <a:buSzPct val="100000"/>
            </a:pPr>
            <a:r>
              <a:rPr lang="en-US" altLang="ja-JP" sz="6000" dirty="0" smtClean="0">
                <a:solidFill>
                  <a:srgbClr val="FF0000"/>
                </a:solidFill>
              </a:rPr>
              <a:t>11</a:t>
            </a:r>
            <a:r>
              <a:rPr lang="ja-JP" altLang="en-US" sz="6000" dirty="0">
                <a:solidFill>
                  <a:srgbClr val="FF0000"/>
                </a:solidFill>
              </a:rPr>
              <a:t>月最初</a:t>
            </a:r>
            <a:r>
              <a:rPr lang="ja-JP" altLang="en-US" sz="6000" dirty="0" smtClean="0">
                <a:solidFill>
                  <a:srgbClr val="FF0000"/>
                </a:solidFill>
              </a:rPr>
              <a:t>の授業終了時に</a:t>
            </a:r>
            <a:r>
              <a:rPr lang="en-US" altLang="ja-JP" sz="6000" dirty="0" smtClean="0">
                <a:solidFill>
                  <a:srgbClr val="FF0000"/>
                </a:solidFill>
                <a:sym typeface="Arial"/>
              </a:rPr>
              <a:t>P.14</a:t>
            </a:r>
            <a:r>
              <a:rPr lang="ja-JP" altLang="en-US" sz="6000" dirty="0" smtClean="0">
                <a:solidFill>
                  <a:srgbClr val="FF0000"/>
                </a:solidFill>
                <a:sym typeface="Arial"/>
              </a:rPr>
              <a:t>まで</a:t>
            </a:r>
            <a:endParaRPr lang="en-US" altLang="ja-JP" sz="6000" dirty="0" smtClean="0">
              <a:solidFill>
                <a:srgbClr val="FF0000"/>
              </a:solidFill>
              <a:sym typeface="Arial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1E4E79"/>
              </a:buClr>
              <a:buSzPct val="100000"/>
              <a:buNone/>
            </a:pPr>
            <a:endParaRPr lang="en-US" altLang="ja-JP" sz="6000" dirty="0" smtClean="0">
              <a:solidFill>
                <a:srgbClr val="FF0000"/>
              </a:solidFill>
              <a:sym typeface="Arial"/>
            </a:endParaRPr>
          </a:p>
          <a:p>
            <a:pPr marL="571500" indent="-571500">
              <a:lnSpc>
                <a:spcPct val="110000"/>
              </a:lnSpc>
              <a:spcBef>
                <a:spcPts val="0"/>
              </a:spcBef>
              <a:buClr>
                <a:srgbClr val="1E4E79"/>
              </a:buClr>
              <a:buSzPct val="100000"/>
            </a:pPr>
            <a:r>
              <a:rPr lang="en-US" altLang="ja-JP" sz="6000" dirty="0" smtClean="0">
                <a:solidFill>
                  <a:srgbClr val="FF0000"/>
                </a:solidFill>
              </a:rPr>
              <a:t>12</a:t>
            </a:r>
            <a:r>
              <a:rPr lang="ja-JP" altLang="en-US" sz="6000" dirty="0" smtClean="0">
                <a:solidFill>
                  <a:srgbClr val="FF0000"/>
                </a:solidFill>
              </a:rPr>
              <a:t>月</a:t>
            </a:r>
            <a:r>
              <a:rPr lang="ja-JP" altLang="en-US" sz="6000" dirty="0">
                <a:solidFill>
                  <a:srgbClr val="FF0000"/>
                </a:solidFill>
              </a:rPr>
              <a:t>最初の授業終了時</a:t>
            </a:r>
            <a:r>
              <a:rPr lang="ja-JP" altLang="en-US" sz="6000" dirty="0" smtClean="0">
                <a:solidFill>
                  <a:srgbClr val="FF0000"/>
                </a:solidFill>
              </a:rPr>
              <a:t>に</a:t>
            </a:r>
            <a:r>
              <a:rPr lang="en-US" altLang="ja-JP" sz="6000" dirty="0" smtClean="0">
                <a:solidFill>
                  <a:srgbClr val="FF0000"/>
                </a:solidFill>
              </a:rPr>
              <a:t>P.23</a:t>
            </a:r>
            <a:r>
              <a:rPr lang="ja-JP" altLang="en-US" sz="6000" dirty="0" smtClean="0">
                <a:solidFill>
                  <a:srgbClr val="FF0000"/>
                </a:solidFill>
              </a:rPr>
              <a:t>ま</a:t>
            </a:r>
            <a:r>
              <a:rPr lang="ja-JP" altLang="en-US" sz="6000" dirty="0">
                <a:solidFill>
                  <a:srgbClr val="FF0000"/>
                </a:solidFill>
              </a:rPr>
              <a:t>で</a:t>
            </a:r>
            <a:endParaRPr lang="en-US" altLang="ja-JP" sz="6000" dirty="0">
              <a:solidFill>
                <a:srgbClr val="FF0000"/>
              </a:solidFill>
            </a:endParaRPr>
          </a:p>
          <a:p>
            <a:pPr marL="1943100" lvl="3" indent="-571500">
              <a:lnSpc>
                <a:spcPct val="110000"/>
              </a:lnSpc>
              <a:spcBef>
                <a:spcPts val="0"/>
              </a:spcBef>
              <a:buClr>
                <a:srgbClr val="1E4E79"/>
              </a:buClr>
              <a:buSzPct val="100000"/>
            </a:pPr>
            <a:endParaRPr lang="en-US" sz="50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1E4E79"/>
              </a:buClr>
              <a:buSzPct val="100000"/>
              <a:buNone/>
            </a:pPr>
            <a:r>
              <a:rPr lang="en-US" altLang="ja-JP" sz="3900" dirty="0" smtClean="0"/>
              <a:t>※</a:t>
            </a:r>
            <a:r>
              <a:rPr lang="ja-JP" altLang="en-US" sz="3900" dirty="0" smtClean="0"/>
              <a:t>当然、成績に含めます。</a:t>
            </a:r>
            <a:endParaRPr lang="en-US" altLang="ja-JP" sz="39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1E4E79"/>
              </a:buClr>
              <a:buSzPct val="100000"/>
              <a:buNone/>
            </a:pPr>
            <a:r>
              <a:rPr lang="en-US" altLang="ja-JP" sz="3900" dirty="0"/>
              <a:t>※</a:t>
            </a:r>
            <a:r>
              <a:rPr lang="ja-JP" altLang="en-US" sz="3900" dirty="0" smtClean="0"/>
              <a:t>早く進められている人はドンドン進めて</a:t>
            </a:r>
            <a:r>
              <a:rPr lang="en-US" altLang="ja-JP" sz="3900" dirty="0" smtClean="0"/>
              <a:t>OK</a:t>
            </a:r>
            <a:r>
              <a:rPr lang="ja-JP" altLang="en-US" sz="3900" dirty="0" smtClean="0"/>
              <a:t>！</a:t>
            </a:r>
            <a:endParaRPr sz="3900" dirty="0"/>
          </a:p>
        </p:txBody>
      </p:sp>
    </p:spTree>
    <p:extLst>
      <p:ext uri="{BB962C8B-B14F-4D97-AF65-F5344CB8AC3E}">
        <p14:creationId xmlns:p14="http://schemas.microsoft.com/office/powerpoint/2010/main" val="2865244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4"/>
          <p:cNvSpPr txBox="1">
            <a:spLocks noGrp="1"/>
          </p:cNvSpPr>
          <p:nvPr>
            <p:ph type="title"/>
          </p:nvPr>
        </p:nvSpPr>
        <p:spPr>
          <a:xfrm>
            <a:off x="521284" y="365125"/>
            <a:ext cx="837852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400"/>
              <a:buFont typeface="Arial"/>
              <a:buNone/>
            </a:pPr>
            <a:r>
              <a:rPr lang="ja-JP" dirty="0"/>
              <a:t>⑧先行事例調査　</a:t>
            </a:r>
            <a:r>
              <a:rPr lang="ja-JP" dirty="0" smtClean="0"/>
              <a:t>P</a:t>
            </a:r>
            <a:r>
              <a:rPr lang="en-US" altLang="ja-JP" dirty="0" smtClean="0"/>
              <a:t>.</a:t>
            </a:r>
            <a:r>
              <a:rPr lang="ja-JP" dirty="0" smtClean="0"/>
              <a:t>18</a:t>
            </a:r>
            <a:r>
              <a:rPr lang="ja-JP" dirty="0"/>
              <a:t>〜</a:t>
            </a:r>
            <a:r>
              <a:rPr lang="ja-JP" dirty="0" smtClean="0"/>
              <a:t>2</a:t>
            </a:r>
            <a:r>
              <a:rPr lang="en-US" altLang="ja-JP" dirty="0" smtClean="0"/>
              <a:t>1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4"/>
          <p:cNvSpPr txBox="1">
            <a:spLocks noGrp="1"/>
          </p:cNvSpPr>
          <p:nvPr>
            <p:ph type="body" idx="1"/>
          </p:nvPr>
        </p:nvSpPr>
        <p:spPr>
          <a:xfrm>
            <a:off x="521284" y="2364377"/>
            <a:ext cx="8378529" cy="3812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ja-JP" sz="3200" dirty="0"/>
              <a:t>先行事例から研究のヒントを探す。</a:t>
            </a:r>
            <a:endParaRPr sz="32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ja-JP" sz="3200" dirty="0"/>
              <a:t>研究が重複していないかチェックする。</a:t>
            </a:r>
            <a:endParaRPr sz="32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 dirty="0"/>
          </a:p>
        </p:txBody>
      </p:sp>
      <p:grpSp>
        <p:nvGrpSpPr>
          <p:cNvPr id="276" name="Google Shape;276;p14"/>
          <p:cNvGrpSpPr/>
          <p:nvPr/>
        </p:nvGrpSpPr>
        <p:grpSpPr>
          <a:xfrm>
            <a:off x="9009186" y="0"/>
            <a:ext cx="3668917" cy="6941127"/>
            <a:chOff x="9009186" y="0"/>
            <a:chExt cx="3668917" cy="6941127"/>
          </a:xfrm>
        </p:grpSpPr>
        <p:grpSp>
          <p:nvGrpSpPr>
            <p:cNvPr id="277" name="Google Shape;277;p14"/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278" name="Google Shape;278;p14"/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rgbClr val="1E4E7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14"/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14"/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14"/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14"/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283" name="Google Shape;283;p14" descr="クリップボード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09186" y="3272210"/>
              <a:ext cx="3668917" cy="366891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E79"/>
        </a:solidFill>
        <a:effectLst/>
      </p:bgPr>
    </p:bg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" name="Google Shape;614;p40" descr="クリップボード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631394">
            <a:off x="3790715" y="4482751"/>
            <a:ext cx="3194131" cy="3194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40" descr="顕微鏡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338607" flipH="1">
            <a:off x="-587261" y="1663257"/>
            <a:ext cx="2684499" cy="2684499"/>
          </a:xfrm>
          <a:prstGeom prst="rect">
            <a:avLst/>
          </a:prstGeom>
          <a:noFill/>
          <a:ln>
            <a:noFill/>
          </a:ln>
        </p:spPr>
      </p:pic>
      <p:sp>
        <p:nvSpPr>
          <p:cNvPr id="616" name="Google Shape;616;p40"/>
          <p:cNvSpPr txBox="1"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</a:pPr>
            <a:r>
              <a:rPr lang="ja-JP" sz="6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では、はじめ！</a:t>
            </a:r>
            <a:endParaRPr sz="6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40"/>
          <p:cNvSpPr txBox="1">
            <a:spLocks noGrp="1"/>
          </p:cNvSpPr>
          <p:nvPr>
            <p:ph type="subTitle" idx="1"/>
          </p:nvPr>
        </p:nvSpPr>
        <p:spPr>
          <a:xfrm>
            <a:off x="1524000" y="333188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solidFill>
                <a:schemeClr val="lt1"/>
              </a:solidFill>
            </a:endParaRPr>
          </a:p>
        </p:txBody>
      </p:sp>
      <p:cxnSp>
        <p:nvCxnSpPr>
          <p:cNvPr id="618" name="Google Shape;618;p40"/>
          <p:cNvCxnSpPr/>
          <p:nvPr/>
        </p:nvCxnSpPr>
        <p:spPr>
          <a:xfrm>
            <a:off x="3579677" y="3278339"/>
            <a:ext cx="49149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19" name="Google Shape;619;p40" descr="ビーカー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213697">
            <a:off x="-491837" y="3688628"/>
            <a:ext cx="3245427" cy="324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Google Shape;620;p40" descr="フラスコ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1148875">
            <a:off x="8514237" y="-118161"/>
            <a:ext cx="3005286" cy="3005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40" descr="試験管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521031">
            <a:off x="1920309" y="4797205"/>
            <a:ext cx="2453456" cy="2453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40" descr="定規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2710505">
            <a:off x="10171718" y="145767"/>
            <a:ext cx="1574403" cy="1574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40" descr="鉛筆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1079210">
            <a:off x="10917677" y="783939"/>
            <a:ext cx="1488402" cy="1488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5"/>
          <p:cNvSpPr txBox="1">
            <a:spLocks noGrp="1"/>
          </p:cNvSpPr>
          <p:nvPr>
            <p:ph type="title"/>
          </p:nvPr>
        </p:nvSpPr>
        <p:spPr>
          <a:xfrm>
            <a:off x="521284" y="365125"/>
            <a:ext cx="8378529" cy="1027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400"/>
              <a:buFont typeface="Arial"/>
              <a:buNone/>
            </a:pPr>
            <a:r>
              <a:rPr lang="ja-JP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Google Scholarを利用する</a:t>
            </a:r>
            <a:endParaRPr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0" name="Google Shape;290;p15"/>
          <p:cNvGrpSpPr/>
          <p:nvPr/>
        </p:nvGrpSpPr>
        <p:grpSpPr>
          <a:xfrm>
            <a:off x="8899813" y="0"/>
            <a:ext cx="3884322" cy="6858000"/>
            <a:chOff x="8899813" y="0"/>
            <a:chExt cx="3884322" cy="6858000"/>
          </a:xfrm>
        </p:grpSpPr>
        <p:grpSp>
          <p:nvGrpSpPr>
            <p:cNvPr id="291" name="Google Shape;291;p15"/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292" name="Google Shape;292;p15"/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rgbClr val="1E4E7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15"/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15"/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15"/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15"/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297" name="Google Shape;297;p15" descr="ビーカー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899813" y="2973678"/>
              <a:ext cx="3884322" cy="388432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98" name="Google Shape;298;p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 l="12693" r="12297"/>
          <a:stretch/>
        </p:blipFill>
        <p:spPr>
          <a:xfrm>
            <a:off x="1131375" y="1237398"/>
            <a:ext cx="10368367" cy="55043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6"/>
          <p:cNvSpPr txBox="1">
            <a:spLocks noGrp="1"/>
          </p:cNvSpPr>
          <p:nvPr>
            <p:ph type="title"/>
          </p:nvPr>
        </p:nvSpPr>
        <p:spPr>
          <a:xfrm>
            <a:off x="521284" y="365125"/>
            <a:ext cx="8378529" cy="1027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400"/>
              <a:buFont typeface="Arial"/>
              <a:buNone/>
            </a:pPr>
            <a:r>
              <a:rPr lang="ja-JP" dirty="0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検索技術</a:t>
            </a:r>
            <a:endParaRPr dirty="0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5" name="Google Shape;305;p16"/>
          <p:cNvGrpSpPr/>
          <p:nvPr/>
        </p:nvGrpSpPr>
        <p:grpSpPr>
          <a:xfrm>
            <a:off x="8899813" y="0"/>
            <a:ext cx="3884322" cy="6858000"/>
            <a:chOff x="8899813" y="0"/>
            <a:chExt cx="3884322" cy="6858000"/>
          </a:xfrm>
        </p:grpSpPr>
        <p:grpSp>
          <p:nvGrpSpPr>
            <p:cNvPr id="306" name="Google Shape;306;p16"/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307" name="Google Shape;307;p16"/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rgbClr val="1E4E7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16"/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16"/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16"/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16"/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312" name="Google Shape;312;p16" descr="ビーカー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899813" y="2973678"/>
              <a:ext cx="3884322" cy="38843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3" name="Google Shape;313;p16"/>
          <p:cNvSpPr txBox="1">
            <a:spLocks noGrp="1"/>
          </p:cNvSpPr>
          <p:nvPr>
            <p:ph type="body" idx="1"/>
          </p:nvPr>
        </p:nvSpPr>
        <p:spPr>
          <a:xfrm>
            <a:off x="387925" y="1392382"/>
            <a:ext cx="10910455" cy="5163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n-US" altLang="ja-JP" sz="4000" dirty="0" smtClean="0">
                <a:solidFill>
                  <a:srgbClr val="FF0000"/>
                </a:solidFill>
              </a:rPr>
              <a:t>AND</a:t>
            </a:r>
            <a:r>
              <a:rPr lang="ja-JP" sz="4000" dirty="0" smtClean="0">
                <a:solidFill>
                  <a:srgbClr val="FF0000"/>
                </a:solidFill>
              </a:rPr>
              <a:t>検索</a:t>
            </a:r>
            <a:r>
              <a:rPr lang="ja-JP" altLang="en-US" sz="4000" dirty="0">
                <a:solidFill>
                  <a:srgbClr val="FF0000"/>
                </a:solidFill>
              </a:rPr>
              <a:t>　</a:t>
            </a:r>
            <a:r>
              <a:rPr lang="ja-JP" altLang="en-US" sz="4000" dirty="0" smtClean="0">
                <a:solidFill>
                  <a:srgbClr val="FF0000"/>
                </a:solidFill>
              </a:rPr>
              <a:t>「▲</a:t>
            </a:r>
            <a:r>
              <a:rPr lang="ja-JP" altLang="en-US" sz="4000" dirty="0">
                <a:solidFill>
                  <a:srgbClr val="FF0000"/>
                </a:solidFill>
              </a:rPr>
              <a:t>　</a:t>
            </a:r>
            <a:r>
              <a:rPr lang="ja-JP" sz="4000" dirty="0" smtClean="0">
                <a:solidFill>
                  <a:srgbClr val="FF0000"/>
                </a:solidFill>
              </a:rPr>
              <a:t>〇</a:t>
            </a:r>
            <a:r>
              <a:rPr lang="ja-JP" altLang="en-US" sz="4000" dirty="0" smtClean="0">
                <a:solidFill>
                  <a:srgbClr val="FF0000"/>
                </a:solidFill>
              </a:rPr>
              <a:t>」と検索</a:t>
            </a:r>
            <a:endParaRPr lang="en-US" altLang="ja-JP" sz="4000" dirty="0" smtClean="0">
              <a:solidFill>
                <a:srgbClr val="FF0000"/>
              </a:solidFill>
            </a:endParaRPr>
          </a:p>
          <a:p>
            <a:pPr marL="0" lvl="0" indent="0">
              <a:spcBef>
                <a:spcPts val="0"/>
              </a:spcBef>
              <a:buSzPts val="4000"/>
              <a:buNone/>
            </a:pPr>
            <a:r>
              <a:rPr lang="ja-JP" altLang="en-US" sz="4000" dirty="0">
                <a:solidFill>
                  <a:srgbClr val="FF0000"/>
                </a:solidFill>
              </a:rPr>
              <a:t>　</a:t>
            </a:r>
            <a:r>
              <a:rPr lang="ja-JP" altLang="ja-JP" dirty="0" smtClean="0"/>
              <a:t>「</a:t>
            </a:r>
            <a:r>
              <a:rPr lang="ja-JP" altLang="en-US" dirty="0" smtClean="0"/>
              <a:t>▲</a:t>
            </a:r>
            <a:r>
              <a:rPr lang="ja-JP" altLang="ja-JP" dirty="0" smtClean="0"/>
              <a:t>」</a:t>
            </a:r>
            <a:r>
              <a:rPr lang="ja-JP" altLang="ja-JP" dirty="0"/>
              <a:t>と</a:t>
            </a:r>
            <a:r>
              <a:rPr lang="ja-JP" altLang="ja-JP" dirty="0" smtClean="0"/>
              <a:t>「</a:t>
            </a:r>
            <a:r>
              <a:rPr lang="ja-JP" altLang="en-US" dirty="0"/>
              <a:t>〇</a:t>
            </a:r>
            <a:r>
              <a:rPr lang="ja-JP" altLang="ja-JP" dirty="0" smtClean="0"/>
              <a:t>」</a:t>
            </a:r>
            <a:r>
              <a:rPr lang="ja-JP" altLang="en-US" dirty="0" smtClean="0"/>
              <a:t>の両方を</a:t>
            </a:r>
            <a:r>
              <a:rPr lang="ja-JP" altLang="ja-JP" dirty="0" smtClean="0"/>
              <a:t>もつ</a:t>
            </a:r>
            <a:r>
              <a:rPr lang="ja-JP" altLang="ja-JP" dirty="0"/>
              <a:t>情報を検索します</a:t>
            </a:r>
            <a:r>
              <a:rPr lang="ja-JP" altLang="ja-JP" dirty="0" smtClean="0"/>
              <a:t>。</a:t>
            </a:r>
            <a:endParaRPr lang="en-US" altLang="ja-JP" dirty="0" smtClean="0"/>
          </a:p>
          <a:p>
            <a:pPr marL="0" lvl="0" indent="0">
              <a:spcBef>
                <a:spcPts val="0"/>
              </a:spcBef>
              <a:buSzPts val="4000"/>
              <a:buNone/>
            </a:pPr>
            <a:endParaRPr sz="2400" dirty="0">
              <a:solidFill>
                <a:srgbClr val="FF0000"/>
              </a:solidFill>
            </a:endParaRPr>
          </a:p>
          <a:p>
            <a:pPr marL="228600" lvl="0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n-US" altLang="ja-JP" sz="4000" dirty="0" smtClean="0">
                <a:solidFill>
                  <a:srgbClr val="FF0000"/>
                </a:solidFill>
              </a:rPr>
              <a:t>OR</a:t>
            </a:r>
            <a:r>
              <a:rPr lang="ja-JP" sz="4000" dirty="0" smtClean="0">
                <a:solidFill>
                  <a:srgbClr val="FF0000"/>
                </a:solidFill>
              </a:rPr>
              <a:t>検索</a:t>
            </a:r>
            <a:r>
              <a:rPr lang="en-US" altLang="ja-JP" sz="4000" dirty="0">
                <a:solidFill>
                  <a:srgbClr val="FF0000"/>
                </a:solidFill>
              </a:rPr>
              <a:t>	</a:t>
            </a:r>
            <a:r>
              <a:rPr lang="ja-JP" altLang="en-US" sz="4000" dirty="0" smtClean="0">
                <a:solidFill>
                  <a:srgbClr val="FF0000"/>
                </a:solidFill>
              </a:rPr>
              <a:t>「▲</a:t>
            </a:r>
            <a:r>
              <a:rPr lang="ja-JP" sz="4000" dirty="0">
                <a:solidFill>
                  <a:srgbClr val="FF0000"/>
                </a:solidFill>
              </a:rPr>
              <a:t>　</a:t>
            </a:r>
            <a:r>
              <a:rPr lang="en-US" altLang="ja-JP" sz="4000" dirty="0" smtClean="0">
                <a:solidFill>
                  <a:srgbClr val="FF0000"/>
                </a:solidFill>
              </a:rPr>
              <a:t>OR</a:t>
            </a:r>
            <a:r>
              <a:rPr lang="ja-JP" sz="4000" dirty="0">
                <a:solidFill>
                  <a:srgbClr val="FF0000"/>
                </a:solidFill>
              </a:rPr>
              <a:t>　</a:t>
            </a:r>
            <a:r>
              <a:rPr lang="ja-JP" sz="4000" dirty="0" smtClean="0">
                <a:solidFill>
                  <a:srgbClr val="FF0000"/>
                </a:solidFill>
              </a:rPr>
              <a:t>〇</a:t>
            </a:r>
            <a:r>
              <a:rPr lang="ja-JP" altLang="en-US" sz="4000" dirty="0" smtClean="0">
                <a:solidFill>
                  <a:srgbClr val="FF0000"/>
                </a:solidFill>
              </a:rPr>
              <a:t>」と検索</a:t>
            </a:r>
            <a:endParaRPr lang="en-US" altLang="ja-JP" sz="4000" dirty="0" smtClean="0">
              <a:solidFill>
                <a:srgbClr val="FF0000"/>
              </a:solidFill>
            </a:endParaRPr>
          </a:p>
          <a:p>
            <a:pPr marL="0" lvl="0" indent="0">
              <a:buSzPts val="4000"/>
              <a:buNone/>
            </a:pPr>
            <a:r>
              <a:rPr lang="ja-JP" altLang="en-US" dirty="0" smtClean="0"/>
              <a:t>　 </a:t>
            </a:r>
            <a:r>
              <a:rPr lang="ja-JP" altLang="ja-JP" dirty="0" smtClean="0"/>
              <a:t>「</a:t>
            </a:r>
            <a:r>
              <a:rPr lang="ja-JP" altLang="en-US" dirty="0" smtClean="0"/>
              <a:t>▲</a:t>
            </a:r>
            <a:r>
              <a:rPr lang="ja-JP" altLang="ja-JP" dirty="0" smtClean="0"/>
              <a:t>」</a:t>
            </a:r>
            <a:r>
              <a:rPr lang="ja-JP" altLang="ja-JP" dirty="0"/>
              <a:t>か</a:t>
            </a:r>
            <a:r>
              <a:rPr lang="ja-JP" altLang="ja-JP" dirty="0" smtClean="0"/>
              <a:t>「</a:t>
            </a:r>
            <a:r>
              <a:rPr lang="ja-JP" altLang="en-US" dirty="0" smtClean="0"/>
              <a:t>〇</a:t>
            </a:r>
            <a:r>
              <a:rPr lang="ja-JP" altLang="ja-JP" dirty="0" smtClean="0"/>
              <a:t>」</a:t>
            </a:r>
            <a:r>
              <a:rPr lang="ja-JP" altLang="ja-JP" dirty="0"/>
              <a:t>を含む情報を検索します</a:t>
            </a:r>
            <a:r>
              <a:rPr lang="ja-JP" altLang="ja-JP" dirty="0" smtClean="0"/>
              <a:t>。</a:t>
            </a:r>
            <a:endParaRPr lang="en-US" altLang="ja-JP" dirty="0" smtClean="0"/>
          </a:p>
          <a:p>
            <a:pPr marL="0" lvl="0" indent="0">
              <a:buSzPts val="4000"/>
              <a:buNone/>
            </a:pPr>
            <a:endParaRPr lang="en-US" altLang="ja-JP" sz="2400" dirty="0" smtClean="0"/>
          </a:p>
          <a:p>
            <a:pPr marL="228600" indent="-254000">
              <a:buSzPts val="4000"/>
            </a:pPr>
            <a:r>
              <a:rPr lang="en-US" altLang="ja-JP" sz="4000" dirty="0" smtClean="0">
                <a:solidFill>
                  <a:srgbClr val="FF0000"/>
                </a:solidFill>
              </a:rPr>
              <a:t>NOT</a:t>
            </a:r>
            <a:r>
              <a:rPr lang="ja-JP" sz="4000" dirty="0" smtClean="0">
                <a:solidFill>
                  <a:srgbClr val="FF0000"/>
                </a:solidFill>
              </a:rPr>
              <a:t>検索</a:t>
            </a:r>
            <a:r>
              <a:rPr lang="en-US" altLang="ja-JP" sz="4000" dirty="0">
                <a:solidFill>
                  <a:srgbClr val="FF0000"/>
                </a:solidFill>
              </a:rPr>
              <a:t>	</a:t>
            </a:r>
            <a:r>
              <a:rPr lang="ja-JP" altLang="en-US" sz="4000" dirty="0" smtClean="0">
                <a:solidFill>
                  <a:srgbClr val="FF0000"/>
                </a:solidFill>
              </a:rPr>
              <a:t>「▲</a:t>
            </a:r>
            <a:r>
              <a:rPr lang="ja-JP" sz="4000" dirty="0">
                <a:solidFill>
                  <a:srgbClr val="FF0000"/>
                </a:solidFill>
              </a:rPr>
              <a:t>　NOT　</a:t>
            </a:r>
            <a:r>
              <a:rPr lang="ja-JP" sz="4000" dirty="0" smtClean="0">
                <a:solidFill>
                  <a:srgbClr val="FF0000"/>
                </a:solidFill>
              </a:rPr>
              <a:t>〇</a:t>
            </a:r>
            <a:r>
              <a:rPr lang="ja-JP" altLang="en-US" sz="4000" dirty="0">
                <a:solidFill>
                  <a:srgbClr val="FF0000"/>
                </a:solidFill>
              </a:rPr>
              <a:t>」と検索</a:t>
            </a:r>
            <a:endParaRPr lang="en-US" altLang="ja-JP" sz="4000" dirty="0">
              <a:solidFill>
                <a:srgbClr val="FF0000"/>
              </a:solidFill>
            </a:endParaRPr>
          </a:p>
          <a:p>
            <a:pPr marL="0" lvl="0" indent="0">
              <a:buSzPts val="4000"/>
              <a:buNone/>
            </a:pPr>
            <a:r>
              <a:rPr lang="ja-JP" altLang="en-US" dirty="0" smtClean="0"/>
              <a:t>　 </a:t>
            </a:r>
            <a:r>
              <a:rPr lang="ja-JP" altLang="ja-JP" dirty="0" smtClean="0"/>
              <a:t>「</a:t>
            </a:r>
            <a:r>
              <a:rPr lang="ja-JP" altLang="en-US" dirty="0" smtClean="0"/>
              <a:t>▲</a:t>
            </a:r>
            <a:r>
              <a:rPr lang="ja-JP" altLang="ja-JP" dirty="0" smtClean="0"/>
              <a:t>」</a:t>
            </a:r>
            <a:r>
              <a:rPr lang="ja-JP" altLang="ja-JP" dirty="0"/>
              <a:t>の情報から</a:t>
            </a:r>
            <a:r>
              <a:rPr lang="ja-JP" altLang="ja-JP" dirty="0" smtClean="0"/>
              <a:t>「</a:t>
            </a:r>
            <a:r>
              <a:rPr lang="ja-JP" altLang="en-US" dirty="0" smtClean="0"/>
              <a:t>〇</a:t>
            </a:r>
            <a:r>
              <a:rPr lang="ja-JP" altLang="ja-JP" dirty="0" smtClean="0"/>
              <a:t>」</a:t>
            </a:r>
            <a:r>
              <a:rPr lang="ja-JP" altLang="ja-JP" dirty="0"/>
              <a:t>を含む情報</a:t>
            </a:r>
            <a:r>
              <a:rPr lang="ja-JP" altLang="ja-JP" dirty="0" smtClean="0"/>
              <a:t>を除いた</a:t>
            </a:r>
            <a:endParaRPr lang="en-US" altLang="ja-JP" dirty="0" smtClean="0"/>
          </a:p>
          <a:p>
            <a:pPr marL="0" lvl="0" indent="0">
              <a:buSzPts val="4000"/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r>
              <a:rPr lang="ja-JP" altLang="ja-JP" dirty="0" smtClean="0"/>
              <a:t>情報</a:t>
            </a:r>
            <a:r>
              <a:rPr lang="ja-JP" altLang="ja-JP" dirty="0"/>
              <a:t>を検索します。</a:t>
            </a:r>
            <a:endParaRPr sz="4000" dirty="0"/>
          </a:p>
        </p:txBody>
      </p: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7"/>
          <p:cNvSpPr txBox="1">
            <a:spLocks noGrp="1"/>
          </p:cNvSpPr>
          <p:nvPr>
            <p:ph type="title"/>
          </p:nvPr>
        </p:nvSpPr>
        <p:spPr>
          <a:xfrm>
            <a:off x="521284" y="365125"/>
            <a:ext cx="8378529" cy="1027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400"/>
              <a:buFont typeface="Arial"/>
              <a:buNone/>
            </a:pPr>
            <a:r>
              <a:rPr lang="ja-JP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検索技術</a:t>
            </a:r>
            <a:endParaRPr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0" name="Google Shape;320;p17"/>
          <p:cNvGrpSpPr/>
          <p:nvPr/>
        </p:nvGrpSpPr>
        <p:grpSpPr>
          <a:xfrm>
            <a:off x="8899813" y="0"/>
            <a:ext cx="3884322" cy="6858000"/>
            <a:chOff x="8899813" y="0"/>
            <a:chExt cx="3884322" cy="6858000"/>
          </a:xfrm>
        </p:grpSpPr>
        <p:grpSp>
          <p:nvGrpSpPr>
            <p:cNvPr id="321" name="Google Shape;321;p17"/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322" name="Google Shape;322;p17"/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rgbClr val="1E4E7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17"/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17"/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17"/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17"/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327" name="Google Shape;327;p17" descr="ビーカー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899813" y="2973678"/>
              <a:ext cx="3884322" cy="388432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28" name="Google Shape;328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0" y="1392381"/>
            <a:ext cx="12210906" cy="4649189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17"/>
          <p:cNvSpPr/>
          <p:nvPr/>
        </p:nvSpPr>
        <p:spPr>
          <a:xfrm>
            <a:off x="1110343" y="4303191"/>
            <a:ext cx="9437914" cy="229355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2773" y="-1646"/>
                </a:moveTo>
                <a:lnTo>
                  <a:pt x="27121" y="-30151"/>
                </a:lnTo>
              </a:path>
            </a:pathLst>
          </a:cu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✖　知りたいことをそのまま入力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　　⇒Googleでの検索が向いている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○　キーワードや調査方法を入力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　　⇒研究の方法や課題、問題点を知る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8"/>
          <p:cNvSpPr txBox="1">
            <a:spLocks noGrp="1"/>
          </p:cNvSpPr>
          <p:nvPr>
            <p:ph type="title"/>
          </p:nvPr>
        </p:nvSpPr>
        <p:spPr>
          <a:xfrm>
            <a:off x="521282" y="315756"/>
            <a:ext cx="8378529" cy="1027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6" name="Google Shape;336;p18"/>
          <p:cNvGrpSpPr/>
          <p:nvPr/>
        </p:nvGrpSpPr>
        <p:grpSpPr>
          <a:xfrm>
            <a:off x="9055676" y="0"/>
            <a:ext cx="3136324" cy="7050231"/>
            <a:chOff x="9055676" y="0"/>
            <a:chExt cx="3136324" cy="7050231"/>
          </a:xfrm>
        </p:grpSpPr>
        <p:grpSp>
          <p:nvGrpSpPr>
            <p:cNvPr id="337" name="Google Shape;337;p18"/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338" name="Google Shape;338;p18"/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rgbClr val="1E4E7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18"/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18"/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18"/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18"/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343" name="Google Shape;343;p18" descr="シャツ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712576">
              <a:off x="9541289" y="4083626"/>
              <a:ext cx="1951759" cy="19517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4" name="Google Shape;344;p18" descr="眼鏡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795024">
              <a:off x="11018693" y="3451676"/>
              <a:ext cx="1034563" cy="10345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5" name="Google Shape;345;p18" descr="ブーツ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697835" y="5595504"/>
              <a:ext cx="1454727" cy="145472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46" name="Google Shape;346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409575" y="-219075"/>
            <a:ext cx="13011150" cy="729615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18"/>
          <p:cNvSpPr/>
          <p:nvPr/>
        </p:nvSpPr>
        <p:spPr>
          <a:xfrm rot="10800000" flipH="1">
            <a:off x="1534886" y="579046"/>
            <a:ext cx="979714" cy="449653"/>
          </a:xfrm>
          <a:prstGeom prst="donut">
            <a:avLst>
              <a:gd name="adj" fmla="val 10626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18"/>
          <p:cNvSpPr/>
          <p:nvPr/>
        </p:nvSpPr>
        <p:spPr>
          <a:xfrm>
            <a:off x="8312726" y="1461192"/>
            <a:ext cx="1485899" cy="4446826"/>
          </a:xfrm>
          <a:prstGeom prst="frame">
            <a:avLst>
              <a:gd name="adj1" fmla="val 8152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18"/>
          <p:cNvSpPr/>
          <p:nvPr/>
        </p:nvSpPr>
        <p:spPr>
          <a:xfrm rot="8205950">
            <a:off x="9185604" y="1761482"/>
            <a:ext cx="1226041" cy="1624774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9"/>
          <p:cNvSpPr txBox="1">
            <a:spLocks noGrp="1"/>
          </p:cNvSpPr>
          <p:nvPr>
            <p:ph type="title"/>
          </p:nvPr>
        </p:nvSpPr>
        <p:spPr>
          <a:xfrm>
            <a:off x="529077" y="626382"/>
            <a:ext cx="8378529" cy="1027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400"/>
              <a:buFont typeface="Arial"/>
              <a:buNone/>
            </a:pPr>
            <a:r>
              <a:rPr lang="ja-JP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安全なラボの基準</a:t>
            </a:r>
            <a:endParaRPr/>
          </a:p>
        </p:txBody>
      </p:sp>
      <p:grpSp>
        <p:nvGrpSpPr>
          <p:cNvPr id="356" name="Google Shape;356;p19"/>
          <p:cNvGrpSpPr/>
          <p:nvPr/>
        </p:nvGrpSpPr>
        <p:grpSpPr>
          <a:xfrm>
            <a:off x="8759536" y="0"/>
            <a:ext cx="4266669" cy="6858000"/>
            <a:chOff x="8759536" y="0"/>
            <a:chExt cx="4266669" cy="6858000"/>
          </a:xfrm>
        </p:grpSpPr>
        <p:grpSp>
          <p:nvGrpSpPr>
            <p:cNvPr id="357" name="Google Shape;357;p19"/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358" name="Google Shape;358;p19"/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rgbClr val="1E4E7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19"/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19"/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19"/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19"/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363" name="Google Shape;363;p19" descr="フラスコ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59536" y="2591331"/>
              <a:ext cx="4266669" cy="426666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64" name="Google Shape;364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404813" y="-228600"/>
            <a:ext cx="13001625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4"/>
          <p:cNvSpPr txBox="1">
            <a:spLocks noGrp="1"/>
          </p:cNvSpPr>
          <p:nvPr>
            <p:ph type="title"/>
          </p:nvPr>
        </p:nvSpPr>
        <p:spPr>
          <a:xfrm>
            <a:off x="521282" y="315756"/>
            <a:ext cx="8378529" cy="1027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400"/>
              <a:buFont typeface="Arial"/>
              <a:buNone/>
            </a:pPr>
            <a:r>
              <a:rPr lang="ja-JP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論文情報を記録する方法</a:t>
            </a:r>
            <a:endParaRPr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8" name="Google Shape;428;p24"/>
          <p:cNvGrpSpPr/>
          <p:nvPr/>
        </p:nvGrpSpPr>
        <p:grpSpPr>
          <a:xfrm>
            <a:off x="9055676" y="0"/>
            <a:ext cx="3136324" cy="7050231"/>
            <a:chOff x="9055676" y="0"/>
            <a:chExt cx="3136324" cy="7050231"/>
          </a:xfrm>
        </p:grpSpPr>
        <p:grpSp>
          <p:nvGrpSpPr>
            <p:cNvPr id="429" name="Google Shape;429;p24"/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430" name="Google Shape;430;p24"/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rgbClr val="1E4E7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31;p24"/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" name="Google Shape;432;p24"/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" name="Google Shape;433;p24"/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24"/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435" name="Google Shape;435;p24" descr="シャツ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712576">
              <a:off x="9541289" y="4083626"/>
              <a:ext cx="1951759" cy="19517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6" name="Google Shape;436;p24" descr="眼鏡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795024">
              <a:off x="11018693" y="3451676"/>
              <a:ext cx="1034563" cy="10345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7" name="Google Shape;437;p24" descr="ブーツ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697835" y="5595504"/>
              <a:ext cx="1454727" cy="145472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38" name="Google Shape;438;p24"/>
          <p:cNvSpPr txBox="1">
            <a:spLocks noGrp="1"/>
          </p:cNvSpPr>
          <p:nvPr>
            <p:ph type="body" idx="1"/>
          </p:nvPr>
        </p:nvSpPr>
        <p:spPr>
          <a:xfrm>
            <a:off x="359229" y="1392382"/>
            <a:ext cx="912767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400"/>
              <a:buNone/>
            </a:pPr>
            <a:r>
              <a:rPr lang="ja-JP" altLang="en-US" sz="4000" dirty="0" smtClean="0">
                <a:solidFill>
                  <a:schemeClr val="tx1"/>
                </a:solidFill>
              </a:rPr>
              <a:t>方法１</a:t>
            </a:r>
            <a:endParaRPr lang="en-US" altLang="ja-JP" sz="4000" dirty="0" smtClean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400"/>
              <a:buNone/>
            </a:pPr>
            <a:r>
              <a:rPr lang="ja-JP" altLang="en-US" sz="4000" dirty="0" smtClean="0">
                <a:solidFill>
                  <a:schemeClr val="tx1"/>
                </a:solidFill>
              </a:rPr>
              <a:t>「</a:t>
            </a:r>
            <a:r>
              <a:rPr lang="ja-JP" sz="4000" dirty="0">
                <a:solidFill>
                  <a:schemeClr val="tx1"/>
                </a:solidFill>
              </a:rPr>
              <a:t>☆</a:t>
            </a:r>
            <a:r>
              <a:rPr lang="ja-JP" altLang="en-US" sz="4000" dirty="0">
                <a:solidFill>
                  <a:schemeClr val="tx1"/>
                </a:solidFill>
              </a:rPr>
              <a:t>」</a:t>
            </a:r>
            <a:r>
              <a:rPr lang="ja-JP" sz="4000" dirty="0">
                <a:solidFill>
                  <a:schemeClr val="tx1"/>
                </a:solidFill>
              </a:rPr>
              <a:t>マーク</a:t>
            </a:r>
            <a:r>
              <a:rPr lang="ja-JP" sz="4000" dirty="0" smtClean="0">
                <a:solidFill>
                  <a:schemeClr val="tx1"/>
                </a:solidFill>
              </a:rPr>
              <a:t>を</a:t>
            </a:r>
            <a:r>
              <a:rPr lang="ja-JP" altLang="en-US" sz="4000" dirty="0" smtClean="0">
                <a:solidFill>
                  <a:schemeClr val="tx1"/>
                </a:solidFill>
              </a:rPr>
              <a:t>押してお気に入りに</a:t>
            </a:r>
            <a:endParaRPr lang="en-US" altLang="ja-JP" sz="4000" dirty="0" smtClean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400"/>
              <a:buNone/>
            </a:pPr>
            <a:r>
              <a:rPr lang="ja-JP" altLang="en-US" sz="4000" dirty="0" smtClean="0">
                <a:solidFill>
                  <a:schemeClr val="tx1"/>
                </a:solidFill>
              </a:rPr>
              <a:t>登録</a:t>
            </a:r>
            <a:r>
              <a:rPr lang="ja-JP" sz="4000" dirty="0" smtClean="0">
                <a:solidFill>
                  <a:schemeClr val="tx1"/>
                </a:solidFill>
              </a:rPr>
              <a:t>する</a:t>
            </a:r>
            <a:r>
              <a:rPr lang="ja-JP" sz="4000" dirty="0">
                <a:solidFill>
                  <a:schemeClr val="tx1"/>
                </a:solidFill>
              </a:rPr>
              <a:t>。</a:t>
            </a:r>
            <a:endParaRPr sz="4000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4400"/>
              <a:buNone/>
            </a:pPr>
            <a:endParaRPr lang="en-US" altLang="ja-JP" sz="4000" dirty="0" smtClean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4400"/>
              <a:buNone/>
            </a:pPr>
            <a:r>
              <a:rPr lang="ja-JP" altLang="en-US" sz="4000" dirty="0" smtClean="0">
                <a:solidFill>
                  <a:schemeClr val="tx1"/>
                </a:solidFill>
              </a:rPr>
              <a:t>方法２</a:t>
            </a:r>
            <a:endParaRPr lang="en-US" altLang="ja-JP" sz="4000" dirty="0" smtClean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4400"/>
              <a:buNone/>
            </a:pPr>
            <a:r>
              <a:rPr lang="en-US" altLang="ja-JP" sz="4000" dirty="0" smtClean="0">
                <a:solidFill>
                  <a:schemeClr val="tx1"/>
                </a:solidFill>
              </a:rPr>
              <a:t>PDF</a:t>
            </a:r>
            <a:r>
              <a:rPr lang="ja-JP" altLang="en-US" sz="4000" dirty="0" smtClean="0">
                <a:solidFill>
                  <a:schemeClr val="tx1"/>
                </a:solidFill>
              </a:rPr>
              <a:t>をダウンロードする</a:t>
            </a:r>
            <a:r>
              <a:rPr lang="ja-JP" altLang="en-US" sz="3200" dirty="0" smtClean="0">
                <a:solidFill>
                  <a:schemeClr val="tx1"/>
                </a:solidFill>
              </a:rPr>
              <a:t>（できないものもあるので注意）</a:t>
            </a:r>
            <a:r>
              <a:rPr lang="ja-JP" sz="4000" dirty="0" smtClean="0">
                <a:solidFill>
                  <a:schemeClr val="tx1"/>
                </a:solidFill>
              </a:rPr>
              <a:t>。</a:t>
            </a:r>
            <a:endParaRPr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5" name="Google Shape;445;p26"/>
          <p:cNvGrpSpPr/>
          <p:nvPr/>
        </p:nvGrpSpPr>
        <p:grpSpPr>
          <a:xfrm>
            <a:off x="9055676" y="0"/>
            <a:ext cx="3136324" cy="7050231"/>
            <a:chOff x="9055676" y="0"/>
            <a:chExt cx="3136324" cy="7050231"/>
          </a:xfrm>
        </p:grpSpPr>
        <p:grpSp>
          <p:nvGrpSpPr>
            <p:cNvPr id="446" name="Google Shape;446;p26"/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447" name="Google Shape;447;p26"/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rgbClr val="1E4E7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" name="Google Shape;448;p26"/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" name="Google Shape;449;p26"/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" name="Google Shape;450;p26"/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" name="Google Shape;451;p26"/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452" name="Google Shape;452;p26" descr="シャツ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712576">
              <a:off x="9541289" y="4083626"/>
              <a:ext cx="1951759" cy="19517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3" name="Google Shape;453;p26" descr="眼鏡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795024">
              <a:off x="11018693" y="3451676"/>
              <a:ext cx="1034563" cy="10345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4" name="Google Shape;454;p26" descr="ブーツ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697835" y="5595504"/>
              <a:ext cx="1454727" cy="145472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56" name="Google Shape;456;p26"/>
          <p:cNvPicPr preferRelativeResize="0"/>
          <p:nvPr/>
        </p:nvPicPr>
        <p:blipFill rotWithShape="1">
          <a:blip r:embed="rId6">
            <a:alphaModFix/>
          </a:blip>
          <a:srcRect l="13381" t="10945" r="15423" b="15184"/>
          <a:stretch/>
        </p:blipFill>
        <p:spPr>
          <a:xfrm>
            <a:off x="670522" y="1011264"/>
            <a:ext cx="10519254" cy="5684004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26"/>
          <p:cNvSpPr txBox="1">
            <a:spLocks noGrp="1"/>
          </p:cNvSpPr>
          <p:nvPr>
            <p:ph type="title"/>
          </p:nvPr>
        </p:nvSpPr>
        <p:spPr>
          <a:xfrm>
            <a:off x="-1" y="-64675"/>
            <a:ext cx="10306373" cy="10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400"/>
              <a:buFont typeface="Arial"/>
              <a:buNone/>
            </a:pPr>
            <a:r>
              <a:rPr lang="ja-JP" dirty="0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日本の最新研究を参考に</a:t>
            </a:r>
            <a:r>
              <a:rPr lang="ja-JP" dirty="0" smtClean="0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する</a:t>
            </a:r>
            <a:r>
              <a:rPr lang="ja-JP" altLang="en-US" dirty="0" smtClean="0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　</a:t>
            </a:r>
            <a:r>
              <a:rPr lang="en-US" altLang="ja-JP" dirty="0" smtClean="0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P.21</a:t>
            </a:r>
            <a:endParaRPr dirty="0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5D5CBE8616B9BE4892A14A66220CA59A" ma:contentTypeVersion="14" ma:contentTypeDescription="新しいドキュメントを作成します。" ma:contentTypeScope="" ma:versionID="d4adb2e4b261233eca216aa9f0e6ca90">
  <xsd:schema xmlns:xsd="http://www.w3.org/2001/XMLSchema" xmlns:xs="http://www.w3.org/2001/XMLSchema" xmlns:p="http://schemas.microsoft.com/office/2006/metadata/properties" xmlns:ns2="17474dc8-6cde-450f-8a57-e9ddb98dd45e" xmlns:ns3="92c85782-91b6-4975-a634-e8e07eaefb77" targetNamespace="http://schemas.microsoft.com/office/2006/metadata/properties" ma:root="true" ma:fieldsID="750824485cb19f9c5f1813e978ce26c1" ns2:_="" ns3:_="">
    <xsd:import namespace="17474dc8-6cde-450f-8a57-e9ddb98dd45e"/>
    <xsd:import namespace="92c85782-91b6-4975-a634-e8e07eaefb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474dc8-6cde-450f-8a57-e9ddb98dd4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画像タグ" ma:readOnly="false" ma:fieldId="{5cf76f15-5ced-4ddc-b409-7134ff3c332f}" ma:taxonomyMulti="true" ma:sspId="5efb9172-ed01-4b15-a485-c06beb5524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_Flow_SignoffStatus" ma:index="21" nillable="true" ma:displayName="承認の状態" ma:internalName="_x0024_Resources_x003a_core_x002c_Signoff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c85782-91b6-4975-a634-e8e07eaefb77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be2d2a6c-83bc-4418-934a-1370e02fb35a}" ma:internalName="TaxCatchAll" ma:showField="CatchAllData" ma:web="92c85782-91b6-4975-a634-e8e07eaefb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7474dc8-6cde-450f-8a57-e9ddb98dd45e">
      <Terms xmlns="http://schemas.microsoft.com/office/infopath/2007/PartnerControls"/>
    </lcf76f155ced4ddcb4097134ff3c332f>
    <TaxCatchAll xmlns="92c85782-91b6-4975-a634-e8e07eaefb77" xsi:nil="true"/>
    <_Flow_SignoffStatus xmlns="17474dc8-6cde-450f-8a57-e9ddb98dd45e" xsi:nil="true"/>
  </documentManagement>
</p:properties>
</file>

<file path=customXml/itemProps1.xml><?xml version="1.0" encoding="utf-8"?>
<ds:datastoreItem xmlns:ds="http://schemas.openxmlformats.org/officeDocument/2006/customXml" ds:itemID="{25F0D77F-66C5-43D7-A015-FDD0F12EADBA}"/>
</file>

<file path=customXml/itemProps2.xml><?xml version="1.0" encoding="utf-8"?>
<ds:datastoreItem xmlns:ds="http://schemas.openxmlformats.org/officeDocument/2006/customXml" ds:itemID="{2D30A538-4500-40D4-8457-51B48DC060E2}"/>
</file>

<file path=customXml/itemProps3.xml><?xml version="1.0" encoding="utf-8"?>
<ds:datastoreItem xmlns:ds="http://schemas.openxmlformats.org/officeDocument/2006/customXml" ds:itemID="{28F527CF-B97C-4502-A6D8-1CC89928FD0A}"/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879</Words>
  <Application>Microsoft Office PowerPoint</Application>
  <PresentationFormat>ワイド画面</PresentationFormat>
  <Paragraphs>112</Paragraphs>
  <Slides>20</Slides>
  <Notes>20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4" baseType="lpstr">
      <vt:lpstr>Calibri</vt:lpstr>
      <vt:lpstr>Arial</vt:lpstr>
      <vt:lpstr>ＭＳ Ｐゴシック</vt:lpstr>
      <vt:lpstr>Office テーマ</vt:lpstr>
      <vt:lpstr>Planの進行</vt:lpstr>
      <vt:lpstr>⑧先行事例調査　P.18〜21</vt:lpstr>
      <vt:lpstr>Google Scholarを利用する</vt:lpstr>
      <vt:lpstr>検索技術</vt:lpstr>
      <vt:lpstr>検索技術</vt:lpstr>
      <vt:lpstr>PowerPoint プレゼンテーション</vt:lpstr>
      <vt:lpstr>安全なラボの基準</vt:lpstr>
      <vt:lpstr>論文情報を記録する方法</vt:lpstr>
      <vt:lpstr>日本の最新研究を参考にする　P.21</vt:lpstr>
      <vt:lpstr>⑨仮説立案　P.22</vt:lpstr>
      <vt:lpstr>★今回の研究の目標</vt:lpstr>
      <vt:lpstr>障壁の再確認</vt:lpstr>
      <vt:lpstr>解決方法</vt:lpstr>
      <vt:lpstr>課題解決のためのオリジナルアイデア</vt:lpstr>
      <vt:lpstr>自身の考えた解決方法に効果があること（実現可能性）を証明するには</vt:lpstr>
      <vt:lpstr>注意すること</vt:lpstr>
      <vt:lpstr>⑩SDGsウオッシュ　P.23</vt:lpstr>
      <vt:lpstr>海の豊かさを守るために海上ゴミを巡視船で回収！！排気ガスは出まくるけどゴミは減らせる！！</vt:lpstr>
      <vt:lpstr>中間提出について（再）</vt:lpstr>
      <vt:lpstr>では、はじめ！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Planの進行</dc:title>
  <cp:lastModifiedBy>T-MaegawaH</cp:lastModifiedBy>
  <cp:revision>18</cp:revision>
  <dcterms:created xsi:type="dcterms:W3CDTF">2019-09-12T04:32:30Z</dcterms:created>
  <dcterms:modified xsi:type="dcterms:W3CDTF">2024-03-06T04:14:03Z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2018-08-20T20:18:53.6769504Z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  <property fmtid="{D5CDD505-2E9C-101B-9397-08002B2CF9AE}" pid="10" name="ContentTypeId">
    <vt:lpwstr>0x0101005D5CBE8616B9BE4892A14A66220CA59A</vt:lpwstr>
  </property>
  <property fmtid="{D5CDD505-2E9C-101B-9397-08002B2CF9AE}" pid="11" name="Order">
    <vt:r8>22256800</vt:r8>
  </property>
  <property fmtid="{D5CDD505-2E9C-101B-9397-08002B2CF9AE}" pid="12" name="MediaServiceImageTags">
    <vt:lpwstr/>
  </property>
</Properties>
</file>