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8.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tags/tag1.xml" ContentType="application/vnd.openxmlformats-officedocument.presentationml.tag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70" r:id="rId2"/>
    <p:sldId id="298" r:id="rId3"/>
    <p:sldId id="346" r:id="rId4"/>
    <p:sldId id="347" r:id="rId5"/>
    <p:sldId id="299" r:id="rId6"/>
    <p:sldId id="322" r:id="rId7"/>
    <p:sldId id="323" r:id="rId8"/>
    <p:sldId id="342" r:id="rId9"/>
    <p:sldId id="343" r:id="rId10"/>
    <p:sldId id="338" r:id="rId11"/>
    <p:sldId id="340" r:id="rId12"/>
    <p:sldId id="341" r:id="rId13"/>
    <p:sldId id="344" r:id="rId14"/>
    <p:sldId id="337" r:id="rId15"/>
    <p:sldId id="324" r:id="rId16"/>
    <p:sldId id="325" r:id="rId17"/>
    <p:sldId id="352" r:id="rId18"/>
    <p:sldId id="354" r:id="rId19"/>
    <p:sldId id="355" r:id="rId20"/>
    <p:sldId id="356" r:id="rId21"/>
    <p:sldId id="357" r:id="rId22"/>
    <p:sldId id="353" r:id="rId23"/>
    <p:sldId id="350" r:id="rId24"/>
    <p:sldId id="351" r:id="rId25"/>
    <p:sldId id="329" r:id="rId26"/>
    <p:sldId id="326" r:id="rId27"/>
    <p:sldId id="349" r:id="rId28"/>
    <p:sldId id="335" r:id="rId29"/>
    <p:sldId id="331" r:id="rId30"/>
    <p:sldId id="336" r:id="rId31"/>
    <p:sldId id="334" r:id="rId32"/>
  </p:sldIdLst>
  <p:sldSz cx="12961938" cy="9721850"/>
  <p:notesSz cx="6807200" cy="9939338"/>
  <p:custDataLst>
    <p:tags r:id="rId35"/>
  </p:custDataLst>
  <p:defaultTextStyle>
    <a:defPPr rtl="0">
      <a:defRPr lang="ja-JP"/>
    </a:defPPr>
    <a:lvl1pPr marL="0" algn="l" defTabSz="1088569" rtl="0" eaLnBrk="1" latinLnBrk="0" hangingPunct="1">
      <a:defRPr sz="2100" kern="1200">
        <a:solidFill>
          <a:schemeClr val="tx1"/>
        </a:solidFill>
        <a:latin typeface="+mn-lt"/>
        <a:ea typeface="+mn-ea"/>
        <a:cs typeface="+mn-cs"/>
      </a:defRPr>
    </a:lvl1pPr>
    <a:lvl2pPr marL="544285" algn="l" defTabSz="1088569" rtl="0" eaLnBrk="1" latinLnBrk="0" hangingPunct="1">
      <a:defRPr sz="2100" kern="1200">
        <a:solidFill>
          <a:schemeClr val="tx1"/>
        </a:solidFill>
        <a:latin typeface="+mn-lt"/>
        <a:ea typeface="+mn-ea"/>
        <a:cs typeface="+mn-cs"/>
      </a:defRPr>
    </a:lvl2pPr>
    <a:lvl3pPr marL="1088569" algn="l" defTabSz="1088569" rtl="0" eaLnBrk="1" latinLnBrk="0" hangingPunct="1">
      <a:defRPr sz="2100" kern="1200">
        <a:solidFill>
          <a:schemeClr val="tx1"/>
        </a:solidFill>
        <a:latin typeface="+mn-lt"/>
        <a:ea typeface="+mn-ea"/>
        <a:cs typeface="+mn-cs"/>
      </a:defRPr>
    </a:lvl3pPr>
    <a:lvl4pPr marL="1632852" algn="l" defTabSz="1088569" rtl="0" eaLnBrk="1" latinLnBrk="0" hangingPunct="1">
      <a:defRPr sz="2100" kern="1200">
        <a:solidFill>
          <a:schemeClr val="tx1"/>
        </a:solidFill>
        <a:latin typeface="+mn-lt"/>
        <a:ea typeface="+mn-ea"/>
        <a:cs typeface="+mn-cs"/>
      </a:defRPr>
    </a:lvl4pPr>
    <a:lvl5pPr marL="2177135" algn="l" defTabSz="1088569" rtl="0" eaLnBrk="1" latinLnBrk="0" hangingPunct="1">
      <a:defRPr sz="2100" kern="1200">
        <a:solidFill>
          <a:schemeClr val="tx1"/>
        </a:solidFill>
        <a:latin typeface="+mn-lt"/>
        <a:ea typeface="+mn-ea"/>
        <a:cs typeface="+mn-cs"/>
      </a:defRPr>
    </a:lvl5pPr>
    <a:lvl6pPr marL="2721419" algn="l" defTabSz="1088569" rtl="0" eaLnBrk="1" latinLnBrk="0" hangingPunct="1">
      <a:defRPr sz="2100" kern="1200">
        <a:solidFill>
          <a:schemeClr val="tx1"/>
        </a:solidFill>
        <a:latin typeface="+mn-lt"/>
        <a:ea typeface="+mn-ea"/>
        <a:cs typeface="+mn-cs"/>
      </a:defRPr>
    </a:lvl6pPr>
    <a:lvl7pPr marL="3265705" algn="l" defTabSz="1088569" rtl="0" eaLnBrk="1" latinLnBrk="0" hangingPunct="1">
      <a:defRPr sz="2100" kern="1200">
        <a:solidFill>
          <a:schemeClr val="tx1"/>
        </a:solidFill>
        <a:latin typeface="+mn-lt"/>
        <a:ea typeface="+mn-ea"/>
        <a:cs typeface="+mn-cs"/>
      </a:defRPr>
    </a:lvl7pPr>
    <a:lvl8pPr marL="3809988" algn="l" defTabSz="1088569" rtl="0" eaLnBrk="1" latinLnBrk="0" hangingPunct="1">
      <a:defRPr sz="2100" kern="1200">
        <a:solidFill>
          <a:schemeClr val="tx1"/>
        </a:solidFill>
        <a:latin typeface="+mn-lt"/>
        <a:ea typeface="+mn-ea"/>
        <a:cs typeface="+mn-cs"/>
      </a:defRPr>
    </a:lvl8pPr>
    <a:lvl9pPr marL="4354272" algn="l" defTabSz="1088569"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2">
          <p15:clr>
            <a:srgbClr val="A4A3A4"/>
          </p15:clr>
        </p15:guide>
        <p15:guide id="2" pos="4083">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F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86322" autoAdjust="0"/>
  </p:normalViewPr>
  <p:slideViewPr>
    <p:cSldViewPr snapToGrid="0">
      <p:cViewPr varScale="1">
        <p:scale>
          <a:sx n="45" d="100"/>
          <a:sy n="45" d="100"/>
        </p:scale>
        <p:origin x="1548" y="48"/>
      </p:cViewPr>
      <p:guideLst>
        <p:guide orient="horz" pos="3062"/>
        <p:guide pos="4083"/>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4" d="100"/>
          <a:sy n="54" d="100"/>
        </p:scale>
        <p:origin x="-2796" y="-7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pPr rtl="0"/>
            <a:fld id="{3579AE43-1EF9-4D3A-915B-233629786334}" type="datetime1">
              <a:rPr lang="ja-JP" altLang="en-US" smtClean="0">
                <a:latin typeface="Meiryo UI" panose="020B0604030504040204" pitchFamily="50" charset="-128"/>
                <a:ea typeface="Meiryo UI" panose="020B0604030504040204" pitchFamily="50" charset="-128"/>
              </a:rPr>
              <a:t>2024/4/15</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pPr rtl="0"/>
            <a:fld id="{B2977E94-A6AB-4E02-8E43-E89F9CF4757F}" type="slidenum">
              <a:rPr lang="en-US" altLang="ja-JP" smtClean="0">
                <a:latin typeface="Meiryo UI" panose="020B0604030504040204" pitchFamily="50" charset="-128"/>
                <a:ea typeface="Meiryo UI" panose="020B0604030504040204" pitchFamily="50" charset="-128"/>
              </a:rPr>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A0A33820-951A-496C-BD65-E297CF67B2E8}" type="datetime1">
              <a:rPr lang="ja-JP" altLang="en-US" smtClean="0"/>
              <a:pPr/>
              <a:t>2024/4/15</a:t>
            </a:fld>
            <a:endParaRPr lang="ja-JP" altLang="en-US" dirty="0"/>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pPr rtl="0"/>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DED491D0-8E1B-49C7-849B-A28568D94497}" type="slidenum">
              <a:rPr lang="en-US" altLang="ja-JP" smtClean="0"/>
              <a:pPr/>
              <a:t>‹#›</a:t>
            </a:fld>
            <a:endParaRPr lang="ja-JP" alt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hf hdr="0" ftr="0" dt="0"/>
  <p:notesStyle>
    <a:lvl1pPr marL="0" algn="l" defTabSz="1088569"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544285" algn="l" defTabSz="1088569"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2pPr>
    <a:lvl3pPr marL="1088569" algn="l" defTabSz="1088569"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3pPr>
    <a:lvl4pPr marL="1632852" algn="l" defTabSz="1088569"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4pPr>
    <a:lvl5pPr marL="2177135" algn="l" defTabSz="1088569"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5pPr>
    <a:lvl6pPr marL="2721419" algn="l" defTabSz="1088569" rtl="0" eaLnBrk="1" latinLnBrk="0" hangingPunct="1">
      <a:defRPr sz="1400" kern="1200">
        <a:solidFill>
          <a:schemeClr val="tx1"/>
        </a:solidFill>
        <a:latin typeface="+mn-lt"/>
        <a:ea typeface="+mn-ea"/>
        <a:cs typeface="+mn-cs"/>
      </a:defRPr>
    </a:lvl6pPr>
    <a:lvl7pPr marL="3265705" algn="l" defTabSz="1088569" rtl="0" eaLnBrk="1" latinLnBrk="0" hangingPunct="1">
      <a:defRPr sz="1400" kern="1200">
        <a:solidFill>
          <a:schemeClr val="tx1"/>
        </a:solidFill>
        <a:latin typeface="+mn-lt"/>
        <a:ea typeface="+mn-ea"/>
        <a:cs typeface="+mn-cs"/>
      </a:defRPr>
    </a:lvl7pPr>
    <a:lvl8pPr marL="3809988" algn="l" defTabSz="1088569" rtl="0" eaLnBrk="1" latinLnBrk="0" hangingPunct="1">
      <a:defRPr sz="1400" kern="1200">
        <a:solidFill>
          <a:schemeClr val="tx1"/>
        </a:solidFill>
        <a:latin typeface="+mn-lt"/>
        <a:ea typeface="+mn-ea"/>
        <a:cs typeface="+mn-cs"/>
      </a:defRPr>
    </a:lvl8pPr>
    <a:lvl9pPr marL="4354272" algn="l" defTabSz="108856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□授業前から表示</a:t>
            </a:r>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1</a:t>
            </a:fld>
            <a:endParaRPr lang="ja-JP" altLang="en-US" dirty="0"/>
          </a:p>
        </p:txBody>
      </p:sp>
    </p:spTree>
    <p:extLst>
      <p:ext uri="{BB962C8B-B14F-4D97-AF65-F5344CB8AC3E}">
        <p14:creationId xmlns:p14="http://schemas.microsoft.com/office/powerpoint/2010/main" val="1780586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しかし、これからの社会に求められる力は課題解決や未知なる課題に対する答えを創造する力であり、論理的思考からさらに進んだ創造的思考力が求められる。</a:t>
            </a:r>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12</a:t>
            </a:fld>
            <a:endParaRPr lang="ja-JP" altLang="en-US" dirty="0"/>
          </a:p>
        </p:txBody>
      </p:sp>
    </p:spTree>
    <p:extLst>
      <p:ext uri="{BB962C8B-B14F-4D97-AF65-F5344CB8AC3E}">
        <p14:creationId xmlns:p14="http://schemas.microsoft.com/office/powerpoint/2010/main" val="1447913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課題研究は、創造的思考力を持つ人材を育成することである。</a:t>
            </a:r>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13</a:t>
            </a:fld>
            <a:endParaRPr lang="ja-JP" altLang="en-US" dirty="0"/>
          </a:p>
        </p:txBody>
      </p:sp>
    </p:spTree>
    <p:extLst>
      <p:ext uri="{BB962C8B-B14F-4D97-AF65-F5344CB8AC3E}">
        <p14:creationId xmlns:p14="http://schemas.microsoft.com/office/powerpoint/2010/main" val="2850911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そういった人材は、日本や世界が抱える</a:t>
            </a:r>
            <a:r>
              <a:rPr kumimoji="1" lang="en-US" altLang="ja-JP" dirty="0" smtClean="0"/>
              <a:t>SDGs</a:t>
            </a:r>
            <a:r>
              <a:rPr kumimoji="1" lang="ja-JP" altLang="en-US" dirty="0" err="1" smtClean="0"/>
              <a:t>のような</a:t>
            </a:r>
            <a:r>
              <a:rPr kumimoji="1" lang="ja-JP" altLang="en-US" dirty="0" smtClean="0"/>
              <a:t>課題の達成に必要です</a:t>
            </a:r>
            <a:endParaRPr kumimoji="1" lang="en-US" altLang="ja-JP" dirty="0" smtClean="0"/>
          </a:p>
          <a:p>
            <a:r>
              <a:rPr kumimoji="1" lang="ja-JP" altLang="en-US" dirty="0" smtClean="0"/>
              <a:t>例えば、大阪大学の総合型選抜（旧</a:t>
            </a:r>
            <a:r>
              <a:rPr kumimoji="1" lang="en-US" altLang="ja-JP" dirty="0" smtClean="0"/>
              <a:t>AO</a:t>
            </a:r>
            <a:r>
              <a:rPr kumimoji="1" lang="ja-JP" altLang="en-US" dirty="0" smtClean="0"/>
              <a:t>）の要項では、次のような表記があります。</a:t>
            </a:r>
            <a:endParaRPr kumimoji="1" lang="en-US" altLang="ja-JP" dirty="0" smtClean="0"/>
          </a:p>
          <a:p>
            <a:r>
              <a:rPr kumimoji="1" lang="ja-JP" altLang="en-US" dirty="0" smtClean="0"/>
              <a:t>課題研究の実績であるとか、</a:t>
            </a:r>
            <a:r>
              <a:rPr kumimoji="1" lang="en-US" altLang="ja-JP" dirty="0" smtClean="0"/>
              <a:t>SSH</a:t>
            </a:r>
            <a:r>
              <a:rPr kumimoji="1" lang="ja-JP" altLang="en-US" dirty="0" smtClean="0"/>
              <a:t>に関連した経験が入試資格となります。高津高校では、理系の進学志望者は全員</a:t>
            </a:r>
            <a:r>
              <a:rPr kumimoji="1" lang="en-US" altLang="ja-JP" dirty="0" smtClean="0"/>
              <a:t>SSH</a:t>
            </a:r>
            <a:r>
              <a:rPr kumimoji="1" lang="ja-JP" altLang="en-US" dirty="0" smtClean="0"/>
              <a:t>コースに認可されますし、文系も理系も全員が課題研究を行います。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14</a:t>
            </a:fld>
            <a:endParaRPr lang="ja-JP" altLang="en-US" dirty="0"/>
          </a:p>
        </p:txBody>
      </p:sp>
    </p:spTree>
    <p:extLst>
      <p:ext uri="{BB962C8B-B14F-4D97-AF65-F5344CB8AC3E}">
        <p14:creationId xmlns:p14="http://schemas.microsoft.com/office/powerpoint/2010/main" val="4062162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そこで、高津高校では、通常授業で学力を高めるのはもちろん、</a:t>
            </a:r>
            <a:endParaRPr kumimoji="1" lang="en-US" altLang="ja-JP" dirty="0"/>
          </a:p>
          <a:p>
            <a:r>
              <a:rPr kumimoji="1" lang="en-US" altLang="ja-JP" dirty="0"/>
              <a:t>LC</a:t>
            </a:r>
            <a:r>
              <a:rPr kumimoji="1" lang="ja-JP" altLang="en-US" dirty="0"/>
              <a:t>の授業で段階的に課題研究を行い、科学の素地を育成します。</a:t>
            </a:r>
            <a:endParaRPr kumimoji="1" lang="en-US" altLang="ja-JP" dirty="0"/>
          </a:p>
          <a:p>
            <a:r>
              <a:rPr kumimoji="1" lang="ja-JP" altLang="en-US" dirty="0"/>
              <a:t>さらに、創造探究事業で、学校の学びを超えた学びを推奨し、新しい発見や興味を引き出します。</a:t>
            </a:r>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15</a:t>
            </a:fld>
            <a:endParaRPr lang="ja-JP" altLang="en-US" dirty="0"/>
          </a:p>
        </p:txBody>
      </p:sp>
    </p:spTree>
    <p:extLst>
      <p:ext uri="{BB962C8B-B14F-4D97-AF65-F5344CB8AC3E}">
        <p14:creationId xmlns:p14="http://schemas.microsoft.com/office/powerpoint/2010/main" val="1864095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高津</a:t>
            </a:r>
            <a:r>
              <a:rPr kumimoji="1" lang="en-US" altLang="ja-JP" dirty="0"/>
              <a:t>LC</a:t>
            </a:r>
            <a:r>
              <a:rPr kumimoji="1" lang="ja-JP" altLang="en-US" dirty="0"/>
              <a:t>は</a:t>
            </a:r>
            <a:r>
              <a:rPr kumimoji="1" lang="en-US" altLang="ja-JP" dirty="0"/>
              <a:t>Ⅰ</a:t>
            </a:r>
            <a:r>
              <a:rPr kumimoji="1" lang="ja-JP" altLang="en-US" dirty="0"/>
              <a:t>～</a:t>
            </a:r>
            <a:r>
              <a:rPr kumimoji="1" lang="en-US" altLang="ja-JP" dirty="0"/>
              <a:t>Ⅲ</a:t>
            </a:r>
            <a:r>
              <a:rPr kumimoji="1" lang="ja-JP" altLang="en-US" dirty="0"/>
              <a:t>間であります。ローマ数字は学年とリンクしています。</a:t>
            </a:r>
            <a:endParaRPr kumimoji="1" lang="en-US" altLang="ja-JP" dirty="0"/>
          </a:p>
          <a:p>
            <a:r>
              <a:rPr kumimoji="1" lang="ja-JP" altLang="en-US" dirty="0"/>
              <a:t>高津</a:t>
            </a:r>
            <a:r>
              <a:rPr kumimoji="1" lang="en-US" altLang="ja-JP" dirty="0" err="1"/>
              <a:t>LCⅠ</a:t>
            </a:r>
            <a:r>
              <a:rPr kumimoji="1" lang="ja-JP" altLang="en-US" dirty="0"/>
              <a:t>では、課題研究を行うための素地を育成するため、高津高校が独自に設定した</a:t>
            </a:r>
            <a:r>
              <a:rPr kumimoji="1" lang="en-US" altLang="ja-JP" dirty="0"/>
              <a:t>21</a:t>
            </a:r>
            <a:r>
              <a:rPr kumimoji="1" lang="ja-JP" altLang="en-US" dirty="0"/>
              <a:t>世紀型スキルを</a:t>
            </a:r>
            <a:r>
              <a:rPr kumimoji="1" lang="en-US" altLang="ja-JP" dirty="0"/>
              <a:t>16</a:t>
            </a:r>
            <a:r>
              <a:rPr kumimoji="1" lang="ja-JP" altLang="en-US" dirty="0"/>
              <a:t>の</a:t>
            </a:r>
            <a:r>
              <a:rPr kumimoji="1" lang="ja-JP" altLang="en-US" dirty="0" smtClean="0"/>
              <a:t>サイエンティフィックスキルズ</a:t>
            </a:r>
            <a:r>
              <a:rPr kumimoji="1" lang="ja-JP" altLang="en-US" dirty="0"/>
              <a:t>と銘打って、経験を通じて学んでいきます。</a:t>
            </a:r>
            <a:endParaRPr kumimoji="1" lang="en-US" altLang="ja-JP" dirty="0"/>
          </a:p>
          <a:p>
            <a:r>
              <a:rPr kumimoji="1" lang="ja-JP" altLang="en-US" dirty="0"/>
              <a:t>高津</a:t>
            </a:r>
            <a:r>
              <a:rPr kumimoji="1" lang="en-US" altLang="ja-JP" dirty="0" err="1"/>
              <a:t>LCⅡ</a:t>
            </a:r>
            <a:r>
              <a:rPr kumimoji="1" lang="ja-JP" altLang="en-US" dirty="0"/>
              <a:t>では、科目別に班を作り、課題研究を実施します。</a:t>
            </a:r>
            <a:endParaRPr kumimoji="1" lang="en-US" altLang="ja-JP" dirty="0"/>
          </a:p>
          <a:p>
            <a:r>
              <a:rPr kumimoji="1" lang="ja-JP" altLang="en-US" dirty="0"/>
              <a:t>高津</a:t>
            </a:r>
            <a:r>
              <a:rPr kumimoji="1" lang="en-US" altLang="ja-JP" dirty="0" err="1"/>
              <a:t>LCⅢ</a:t>
            </a:r>
            <a:r>
              <a:rPr kumimoji="1" lang="ja-JP" altLang="en-US" dirty="0"/>
              <a:t>では、課題研究の成果を論文にします。</a:t>
            </a:r>
            <a:endParaRPr kumimoji="1" lang="en-US" altLang="ja-JP" dirty="0"/>
          </a:p>
          <a:p>
            <a:r>
              <a:rPr kumimoji="1" lang="ja-JP" altLang="en-US" dirty="0"/>
              <a:t>完成した論文は、推薦</a:t>
            </a:r>
            <a:r>
              <a:rPr kumimoji="1" lang="ja-JP" altLang="en-US" dirty="0" smtClean="0"/>
              <a:t>・総合型選抜の評価</a:t>
            </a:r>
            <a:r>
              <a:rPr kumimoji="1" lang="ja-JP" altLang="en-US" dirty="0"/>
              <a:t>対象になります。</a:t>
            </a:r>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16</a:t>
            </a:fld>
            <a:endParaRPr lang="ja-JP" altLang="en-US" dirty="0"/>
          </a:p>
        </p:txBody>
      </p:sp>
    </p:spTree>
    <p:extLst>
      <p:ext uri="{BB962C8B-B14F-4D97-AF65-F5344CB8AC3E}">
        <p14:creationId xmlns:p14="http://schemas.microsoft.com/office/powerpoint/2010/main" val="2010694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サイエンティフィックスキルズのアンケートを実施</a:t>
            </a:r>
            <a:endParaRPr kumimoji="1" lang="ja-JP" altLang="en-US" dirty="0"/>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17</a:t>
            </a:fld>
            <a:endParaRPr lang="ja-JP" altLang="en-US" dirty="0"/>
          </a:p>
        </p:txBody>
      </p:sp>
    </p:spTree>
    <p:extLst>
      <p:ext uri="{BB962C8B-B14F-4D97-AF65-F5344CB8AC3E}">
        <p14:creationId xmlns:p14="http://schemas.microsoft.com/office/powerpoint/2010/main" val="1576854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1c932b6468c94c4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1c932b6468c94c4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2268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1c932b6468c94c4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1c932b6468c94c4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4547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1c932b6468c94c4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1c932b6468c94c4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2414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1c932b6468c94c4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1c932b6468c94c4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8045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□各自が作成</a:t>
            </a:r>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2</a:t>
            </a:fld>
            <a:endParaRPr lang="ja-JP" altLang="en-US" dirty="0"/>
          </a:p>
        </p:txBody>
      </p:sp>
    </p:spTree>
    <p:extLst>
      <p:ext uri="{BB962C8B-B14F-4D97-AF65-F5344CB8AC3E}">
        <p14:creationId xmlns:p14="http://schemas.microsoft.com/office/powerpoint/2010/main" val="2405351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サイエンティフィックスキルズのアンケートを実施</a:t>
            </a:r>
            <a:endParaRPr kumimoji="1" lang="ja-JP" altLang="en-US" dirty="0"/>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22</a:t>
            </a:fld>
            <a:endParaRPr lang="ja-JP" altLang="en-US" dirty="0"/>
          </a:p>
        </p:txBody>
      </p:sp>
    </p:spTree>
    <p:extLst>
      <p:ext uri="{BB962C8B-B14F-4D97-AF65-F5344CB8AC3E}">
        <p14:creationId xmlns:p14="http://schemas.microsoft.com/office/powerpoint/2010/main" val="2290861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課題研究に取り組んで、最終的にはこういった発表ができるようになってほしい</a:t>
            </a:r>
            <a:endParaRPr kumimoji="1" lang="ja-JP" altLang="en-US" dirty="0"/>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23</a:t>
            </a:fld>
            <a:endParaRPr lang="ja-JP" altLang="en-US" dirty="0"/>
          </a:p>
        </p:txBody>
      </p:sp>
    </p:spTree>
    <p:extLst>
      <p:ext uri="{BB962C8B-B14F-4D97-AF65-F5344CB8AC3E}">
        <p14:creationId xmlns:p14="http://schemas.microsoft.com/office/powerpoint/2010/main" val="2029673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76</a:t>
            </a:r>
            <a:r>
              <a:rPr kumimoji="1" lang="ja-JP" altLang="en-US" dirty="0" smtClean="0"/>
              <a:t>期の学校代表者からのメッセージ</a:t>
            </a:r>
            <a:endParaRPr kumimoji="1" lang="ja-JP" altLang="en-US" dirty="0"/>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24</a:t>
            </a:fld>
            <a:endParaRPr lang="ja-JP" altLang="en-US" dirty="0"/>
          </a:p>
        </p:txBody>
      </p:sp>
    </p:spTree>
    <p:extLst>
      <p:ext uri="{BB962C8B-B14F-4D97-AF65-F5344CB8AC3E}">
        <p14:creationId xmlns:p14="http://schemas.microsoft.com/office/powerpoint/2010/main" val="173812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創造探究事業の具体例はワークシート内にあります。</a:t>
            </a:r>
            <a:endParaRPr kumimoji="1" lang="en-US" altLang="ja-JP" dirty="0"/>
          </a:p>
          <a:p>
            <a:r>
              <a:rPr kumimoji="1" lang="en-US" altLang="ja-JP" dirty="0"/>
              <a:t>1</a:t>
            </a:r>
            <a:r>
              <a:rPr kumimoji="1" lang="ja-JP" altLang="en-US" dirty="0"/>
              <a:t>年生は</a:t>
            </a:r>
            <a:r>
              <a:rPr kumimoji="1" lang="en-US" altLang="ja-JP" dirty="0"/>
              <a:t>3</a:t>
            </a:r>
            <a:r>
              <a:rPr kumimoji="1" lang="ja-JP" altLang="en-US" dirty="0"/>
              <a:t>回以上、</a:t>
            </a:r>
            <a:r>
              <a:rPr kumimoji="1" lang="en-US" altLang="ja-JP" dirty="0"/>
              <a:t>2</a:t>
            </a:r>
            <a:r>
              <a:rPr kumimoji="1" lang="ja-JP" altLang="en-US" dirty="0"/>
              <a:t>年生は</a:t>
            </a:r>
            <a:r>
              <a:rPr kumimoji="1" lang="en-US" altLang="ja-JP" dirty="0"/>
              <a:t>2</a:t>
            </a:r>
            <a:r>
              <a:rPr kumimoji="1" lang="ja-JP" altLang="en-US" dirty="0"/>
              <a:t>回以上の参加を義務付けています。</a:t>
            </a:r>
            <a:r>
              <a:rPr kumimoji="1" lang="en-US" altLang="ja-JP" dirty="0"/>
              <a:t>MUST</a:t>
            </a:r>
            <a:r>
              <a:rPr kumimoji="1" lang="ja-JP" altLang="en-US" dirty="0"/>
              <a:t>です。事業は参加するだけでなく、レポートを作成してもらいます。</a:t>
            </a:r>
            <a:endParaRPr kumimoji="1" lang="en-US" altLang="ja-JP" dirty="0"/>
          </a:p>
          <a:p>
            <a:r>
              <a:rPr kumimoji="1" lang="ja-JP" altLang="en-US" dirty="0"/>
              <a:t>事業の情報は、クラスで掲示したり、授業中に担当者から情報が来ることもありますが、たいていは</a:t>
            </a:r>
            <a:r>
              <a:rPr kumimoji="1" lang="en-US" altLang="ja-JP" dirty="0"/>
              <a:t>Classroom</a:t>
            </a:r>
            <a:r>
              <a:rPr kumimoji="1" lang="ja-JP" altLang="en-US" dirty="0"/>
              <a:t>で案内＆１階保健室前掲示板に掲示してあります。</a:t>
            </a:r>
            <a:endParaRPr kumimoji="1" lang="en-US" altLang="ja-JP" dirty="0"/>
          </a:p>
          <a:p>
            <a:r>
              <a:rPr kumimoji="1" lang="ja-JP" altLang="en-US" dirty="0"/>
              <a:t>申し込み記述や方法を守り、参加してください。</a:t>
            </a:r>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26</a:t>
            </a:fld>
            <a:endParaRPr lang="ja-JP" altLang="en-US" dirty="0"/>
          </a:p>
        </p:txBody>
      </p:sp>
    </p:spTree>
    <p:extLst>
      <p:ext uri="{BB962C8B-B14F-4D97-AF65-F5344CB8AC3E}">
        <p14:creationId xmlns:p14="http://schemas.microsoft.com/office/powerpoint/2010/main" val="3294813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創造探究事業の具体例はワークシート内にあります。</a:t>
            </a:r>
            <a:endParaRPr kumimoji="1" lang="en-US" altLang="ja-JP" dirty="0"/>
          </a:p>
          <a:p>
            <a:r>
              <a:rPr kumimoji="1" lang="en-US" altLang="ja-JP" dirty="0"/>
              <a:t>1</a:t>
            </a:r>
            <a:r>
              <a:rPr kumimoji="1" lang="ja-JP" altLang="en-US" dirty="0"/>
              <a:t>年生は</a:t>
            </a:r>
            <a:r>
              <a:rPr kumimoji="1" lang="en-US" altLang="ja-JP" dirty="0"/>
              <a:t>3</a:t>
            </a:r>
            <a:r>
              <a:rPr kumimoji="1" lang="ja-JP" altLang="en-US" dirty="0"/>
              <a:t>つ以上、</a:t>
            </a:r>
            <a:r>
              <a:rPr kumimoji="1" lang="en-US" altLang="ja-JP" dirty="0"/>
              <a:t>2</a:t>
            </a:r>
            <a:r>
              <a:rPr kumimoji="1" lang="ja-JP" altLang="en-US" dirty="0"/>
              <a:t>年生は</a:t>
            </a:r>
            <a:r>
              <a:rPr kumimoji="1" lang="en-US" altLang="ja-JP" dirty="0"/>
              <a:t>2</a:t>
            </a:r>
            <a:r>
              <a:rPr kumimoji="1" lang="ja-JP" altLang="en-US" dirty="0"/>
              <a:t>つ以上の事業への参加を義務付けています。</a:t>
            </a:r>
            <a:r>
              <a:rPr kumimoji="1" lang="en-US" altLang="ja-JP" dirty="0"/>
              <a:t>MUST</a:t>
            </a:r>
            <a:r>
              <a:rPr kumimoji="1" lang="ja-JP" altLang="en-US" dirty="0"/>
              <a:t>です。事業は参加するだけでなく、レポートを作成してもらいます。</a:t>
            </a:r>
            <a:endParaRPr kumimoji="1" lang="en-US" altLang="ja-JP" dirty="0"/>
          </a:p>
          <a:p>
            <a:r>
              <a:rPr kumimoji="1" lang="ja-JP" altLang="en-US" dirty="0"/>
              <a:t>事業の情報は、クラスで掲示したりすることもありますが、たいていは</a:t>
            </a:r>
            <a:r>
              <a:rPr kumimoji="1" lang="en-US" altLang="ja-JP" dirty="0"/>
              <a:t>Classroom</a:t>
            </a:r>
            <a:r>
              <a:rPr kumimoji="1" lang="ja-JP" altLang="en-US" dirty="0"/>
              <a:t>で案内＆１階保健室前掲示板に掲示してあります。</a:t>
            </a:r>
            <a:endParaRPr kumimoji="1" lang="en-US" altLang="ja-JP" dirty="0"/>
          </a:p>
          <a:p>
            <a:r>
              <a:rPr kumimoji="1" lang="ja-JP" altLang="en-US" dirty="0"/>
              <a:t>申し込み記述や方法を守り、参加してください。</a:t>
            </a:r>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27</a:t>
            </a:fld>
            <a:endParaRPr lang="ja-JP" altLang="en-US" dirty="0"/>
          </a:p>
        </p:txBody>
      </p:sp>
    </p:spTree>
    <p:extLst>
      <p:ext uri="{BB962C8B-B14F-4D97-AF65-F5344CB8AC3E}">
        <p14:creationId xmlns:p14="http://schemas.microsoft.com/office/powerpoint/2010/main" val="3205620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創造探究事業で作成したレポートは、ポートフォリオとして電子データで蓄積していき、大学入試に関する調査書等に利用します。</a:t>
            </a:r>
            <a:endParaRPr kumimoji="1" lang="en-US" altLang="ja-JP" dirty="0"/>
          </a:p>
          <a:p>
            <a:r>
              <a:rPr kumimoji="1" lang="ja-JP" altLang="en-US" dirty="0"/>
              <a:t>高校での、教科外の学びは、あなた方の</a:t>
            </a:r>
            <a:r>
              <a:rPr kumimoji="1" lang="en-US" altLang="ja-JP" dirty="0"/>
              <a:t>『</a:t>
            </a:r>
            <a:r>
              <a:rPr kumimoji="1" lang="ja-JP" altLang="en-US" dirty="0"/>
              <a:t>学習歴</a:t>
            </a:r>
            <a:r>
              <a:rPr kumimoji="1" lang="en-US" altLang="ja-JP" dirty="0"/>
              <a:t>』</a:t>
            </a:r>
            <a:r>
              <a:rPr kumimoji="1" lang="ja-JP" altLang="en-US" dirty="0"/>
              <a:t>として蓄積していきます。</a:t>
            </a:r>
            <a:endParaRPr kumimoji="1" lang="en-US" altLang="ja-JP" dirty="0"/>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28</a:t>
            </a:fld>
            <a:endParaRPr lang="ja-JP" altLang="en-US" dirty="0"/>
          </a:p>
        </p:txBody>
      </p:sp>
    </p:spTree>
    <p:extLst>
      <p:ext uri="{BB962C8B-B14F-4D97-AF65-F5344CB8AC3E}">
        <p14:creationId xmlns:p14="http://schemas.microsoft.com/office/powerpoint/2010/main" val="3294813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何か質問があれば、受け付けます。</a:t>
            </a:r>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31</a:t>
            </a:fld>
            <a:endParaRPr lang="ja-JP" altLang="en-US" dirty="0"/>
          </a:p>
        </p:txBody>
      </p:sp>
    </p:spTree>
    <p:extLst>
      <p:ext uri="{BB962C8B-B14F-4D97-AF65-F5344CB8AC3E}">
        <p14:creationId xmlns:p14="http://schemas.microsoft.com/office/powerpoint/2010/main" val="3021092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□今日の授業内容を紹介</a:t>
            </a:r>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5</a:t>
            </a:fld>
            <a:endParaRPr lang="ja-JP" altLang="en-US" dirty="0"/>
          </a:p>
        </p:txBody>
      </p:sp>
    </p:spTree>
    <p:extLst>
      <p:ext uri="{BB962C8B-B14F-4D97-AF65-F5344CB8AC3E}">
        <p14:creationId xmlns:p14="http://schemas.microsoft.com/office/powerpoint/2010/main" val="495912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a:t>
            </a:r>
            <a:r>
              <a:rPr kumimoji="1" lang="ja-JP" altLang="en-US" dirty="0"/>
              <a:t>発問</a:t>
            </a:r>
            <a:r>
              <a:rPr kumimoji="1" lang="en-US" altLang="ja-JP" dirty="0"/>
              <a:t>】LC</a:t>
            </a:r>
            <a:r>
              <a:rPr kumimoji="1" lang="ja-JP" altLang="en-US" dirty="0"/>
              <a:t>とは、高津高校独自のことば　由来は何でしょう？</a:t>
            </a:r>
            <a:endParaRPr kumimoji="1" lang="en-US" altLang="ja-JP" dirty="0"/>
          </a:p>
          <a:p>
            <a:r>
              <a:rPr kumimoji="1" lang="ja-JP" altLang="en-US" dirty="0"/>
              <a:t>　３人ほど当ててから解答する</a:t>
            </a:r>
            <a:endParaRPr kumimoji="1" lang="en-US" altLang="ja-JP" dirty="0"/>
          </a:p>
          <a:p>
            <a:r>
              <a:rPr kumimoji="1" lang="ja-JP" altLang="en-US" dirty="0"/>
              <a:t>・高津</a:t>
            </a:r>
            <a:r>
              <a:rPr kumimoji="1" lang="en-US" altLang="ja-JP" dirty="0"/>
              <a:t>LC</a:t>
            </a:r>
            <a:r>
              <a:rPr kumimoji="1" lang="ja-JP" altLang="en-US" dirty="0"/>
              <a:t>とは、課題研究に関する授業の総称</a:t>
            </a:r>
            <a:endParaRPr kumimoji="1" lang="en-US" altLang="ja-JP" dirty="0"/>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6</a:t>
            </a:fld>
            <a:endParaRPr lang="ja-JP" altLang="en-US" dirty="0"/>
          </a:p>
        </p:txBody>
      </p:sp>
    </p:spTree>
    <p:extLst>
      <p:ext uri="{BB962C8B-B14F-4D97-AF65-F5344CB8AC3E}">
        <p14:creationId xmlns:p14="http://schemas.microsoft.com/office/powerpoint/2010/main" val="2018673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課題研究メソッド</a:t>
            </a:r>
            <a:r>
              <a:rPr kumimoji="1" lang="en-US" altLang="ja-JP" dirty="0"/>
              <a:t>P8</a:t>
            </a:r>
            <a:r>
              <a:rPr kumimoji="1" lang="ja-JP" altLang="en-US" dirty="0"/>
              <a:t>参照</a:t>
            </a:r>
            <a:endParaRPr kumimoji="1" lang="en-US" altLang="ja-JP" dirty="0"/>
          </a:p>
          <a:p>
            <a:r>
              <a:rPr kumimoji="1" lang="ja-JP" altLang="en-US" dirty="0"/>
              <a:t>調べ学習とは、</a:t>
            </a:r>
            <a:r>
              <a:rPr kumimoji="1" lang="en-US" altLang="ja-JP" dirty="0"/>
              <a:t>『</a:t>
            </a:r>
            <a:r>
              <a:rPr kumimoji="1" lang="ja-JP" altLang="en-US" dirty="0"/>
              <a:t>あさがお野観察記録</a:t>
            </a:r>
            <a:r>
              <a:rPr kumimoji="1" lang="en-US" altLang="ja-JP" dirty="0"/>
              <a:t>』</a:t>
            </a:r>
            <a:r>
              <a:rPr kumimoji="1" lang="ja-JP" altLang="en-US" dirty="0"/>
              <a:t>や</a:t>
            </a:r>
            <a:r>
              <a:rPr kumimoji="1" lang="en-US" altLang="ja-JP" dirty="0"/>
              <a:t>『</a:t>
            </a:r>
            <a:r>
              <a:rPr kumimoji="1" lang="ja-JP" altLang="en-US" dirty="0"/>
              <a:t>○○という職業を調べてみよう</a:t>
            </a:r>
            <a:r>
              <a:rPr kumimoji="1" lang="en-US" altLang="ja-JP" dirty="0"/>
              <a:t>』</a:t>
            </a:r>
            <a:r>
              <a:rPr kumimoji="1" lang="ja-JP" altLang="en-US" dirty="0"/>
              <a:t>など、今まで経験してきているはず。</a:t>
            </a:r>
            <a:endParaRPr kumimoji="1" lang="en-US" altLang="ja-JP" dirty="0"/>
          </a:p>
          <a:p>
            <a:r>
              <a:rPr kumimoji="1" lang="ja-JP" altLang="en-US" dirty="0"/>
              <a:t>課題研究とは、調べ学習後に出てくる</a:t>
            </a:r>
            <a:r>
              <a:rPr kumimoji="1" lang="en-US" altLang="ja-JP" dirty="0"/>
              <a:t>『</a:t>
            </a:r>
            <a:r>
              <a:rPr kumimoji="1" lang="ja-JP" altLang="en-US" dirty="0"/>
              <a:t>課題</a:t>
            </a:r>
            <a:r>
              <a:rPr kumimoji="1" lang="en-US" altLang="ja-JP" dirty="0"/>
              <a:t>』</a:t>
            </a:r>
            <a:r>
              <a:rPr kumimoji="1" lang="ja-JP" altLang="en-US" dirty="0" err="1"/>
              <a:t>を解</a:t>
            </a:r>
            <a:r>
              <a:rPr kumimoji="1" lang="ja-JP" altLang="en-US" dirty="0"/>
              <a:t>決し、論文にまとめる活動のこと。</a:t>
            </a:r>
            <a:endParaRPr kumimoji="1" lang="en-US" altLang="ja-JP" dirty="0"/>
          </a:p>
          <a:p>
            <a:r>
              <a:rPr kumimoji="1" lang="en-US" altLang="ja-JP" dirty="0"/>
              <a:t>TBS</a:t>
            </a:r>
            <a:r>
              <a:rPr kumimoji="1" lang="ja-JP" altLang="en-US" dirty="0"/>
              <a:t>系</a:t>
            </a:r>
            <a:r>
              <a:rPr kumimoji="1" lang="en-US" altLang="ja-JP" dirty="0"/>
              <a:t>『</a:t>
            </a:r>
            <a:r>
              <a:rPr kumimoji="1" lang="ja-JP" altLang="en-US" dirty="0"/>
              <a:t>水曜日のダウンタウン</a:t>
            </a:r>
            <a:r>
              <a:rPr kumimoji="1" lang="en-US" altLang="ja-JP" dirty="0"/>
              <a:t>』</a:t>
            </a:r>
            <a:r>
              <a:rPr kumimoji="1" lang="ja-JP" altLang="en-US" dirty="0"/>
              <a:t>は、課題研究の段取りで番組が構成されている。まず、不思議に思ったことを調査し（調べ学習）、課題を立て、仮説を検証内容として提示し、調査・実験を行い、考察して、放映（論文提出）している。</a:t>
            </a:r>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7</a:t>
            </a:fld>
            <a:endParaRPr lang="ja-JP" altLang="en-US" dirty="0"/>
          </a:p>
        </p:txBody>
      </p:sp>
    </p:spTree>
    <p:extLst>
      <p:ext uri="{BB962C8B-B14F-4D97-AF65-F5344CB8AC3E}">
        <p14:creationId xmlns:p14="http://schemas.microsoft.com/office/powerpoint/2010/main" val="891173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突然ですが、今からペアトークをしてもらいます。</a:t>
            </a:r>
            <a:endParaRPr kumimoji="1" lang="en-US" altLang="ja-JP" dirty="0"/>
          </a:p>
          <a:p>
            <a:r>
              <a:rPr kumimoji="1" lang="ja-JP" altLang="en-US" dirty="0"/>
              <a:t>自分の意見を伝えることを前提で作ること、質問することを前提で話を聞くことで、論理的思考トレーニングになります。</a:t>
            </a:r>
            <a:endParaRPr kumimoji="1" lang="en-US" altLang="ja-JP" dirty="0"/>
          </a:p>
          <a:p>
            <a:r>
              <a:rPr kumimoji="1" lang="ja-JP" altLang="en-US" dirty="0"/>
              <a:t>方法は、テーマについて、</a:t>
            </a:r>
            <a:r>
              <a:rPr kumimoji="1" lang="en-US" altLang="ja-JP" dirty="0"/>
              <a:t>1</a:t>
            </a:r>
            <a:r>
              <a:rPr kumimoji="1" lang="ja-JP" altLang="en-US" dirty="0"/>
              <a:t>分間、思考時間を取ります。話す順番を決め</a:t>
            </a:r>
            <a:r>
              <a:rPr kumimoji="1" lang="ja-JP" altLang="en-US" dirty="0" smtClean="0"/>
              <a:t>、</a:t>
            </a:r>
            <a:r>
              <a:rPr kumimoji="1" lang="en-US" altLang="ja-JP" dirty="0" smtClean="0"/>
              <a:t>30</a:t>
            </a:r>
            <a:r>
              <a:rPr kumimoji="1" lang="ja-JP" altLang="en-US" dirty="0" smtClean="0"/>
              <a:t>秒間</a:t>
            </a:r>
            <a:r>
              <a:rPr kumimoji="1" lang="ja-JP" altLang="en-US" dirty="0"/>
              <a:t>で意見を伝えます。聴衆役は</a:t>
            </a:r>
            <a:r>
              <a:rPr kumimoji="1" lang="en-US" altLang="ja-JP" dirty="0"/>
              <a:t>30</a:t>
            </a:r>
            <a:r>
              <a:rPr kumimoji="1" lang="ja-JP" altLang="en-US" dirty="0"/>
              <a:t>秒で必ず質問と意見に対する評価を伝えてください。</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8</a:t>
            </a:fld>
            <a:endParaRPr lang="ja-JP" altLang="en-US" dirty="0"/>
          </a:p>
        </p:txBody>
      </p:sp>
    </p:spTree>
    <p:extLst>
      <p:ext uri="{BB962C8B-B14F-4D97-AF65-F5344CB8AC3E}">
        <p14:creationId xmlns:p14="http://schemas.microsoft.com/office/powerpoint/2010/main" val="50770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時間はこちらでコントロールします。</a:t>
            </a:r>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9</a:t>
            </a:fld>
            <a:endParaRPr lang="ja-JP" altLang="en-US" dirty="0"/>
          </a:p>
        </p:txBody>
      </p:sp>
    </p:spTree>
    <p:extLst>
      <p:ext uri="{BB962C8B-B14F-4D97-AF65-F5344CB8AC3E}">
        <p14:creationId xmlns:p14="http://schemas.microsoft.com/office/powerpoint/2010/main" val="2411766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課題研究の意義はその成果が今までの学びを超え、創造的思考力を育てる可能性があるということである。</a:t>
            </a:r>
            <a:endParaRPr kumimoji="1" lang="en-US" altLang="ja-JP" dirty="0"/>
          </a:p>
          <a:p>
            <a:r>
              <a:rPr kumimoji="1" lang="ja-JP" altLang="en-US" dirty="0"/>
              <a:t>例えば、エジソンの写真から以下の問いに答えることは勉強して得た知識や理解で答えることができる。</a:t>
            </a:r>
            <a:endParaRPr kumimoji="1" lang="en-US" altLang="ja-JP" dirty="0"/>
          </a:p>
          <a:p>
            <a:r>
              <a:rPr kumimoji="1" lang="ja-JP" altLang="en-US" dirty="0"/>
              <a:t>これは知識・理解力を試している問題。</a:t>
            </a:r>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10</a:t>
            </a:fld>
            <a:endParaRPr lang="ja-JP" altLang="en-US" dirty="0"/>
          </a:p>
        </p:txBody>
      </p:sp>
    </p:spTree>
    <p:extLst>
      <p:ext uri="{BB962C8B-B14F-4D97-AF65-F5344CB8AC3E}">
        <p14:creationId xmlns:p14="http://schemas.microsoft.com/office/powerpoint/2010/main" val="724920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先ほどの問いから進むと、論理的に説明したり、読解したりする力が必要になる論理的思考を図る問題になる。</a:t>
            </a:r>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11</a:t>
            </a:fld>
            <a:endParaRPr lang="ja-JP" altLang="en-US" dirty="0"/>
          </a:p>
        </p:txBody>
      </p:sp>
    </p:spTree>
    <p:extLst>
      <p:ext uri="{BB962C8B-B14F-4D97-AF65-F5344CB8AC3E}">
        <p14:creationId xmlns:p14="http://schemas.microsoft.com/office/powerpoint/2010/main" val="2881178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長方形 8"/>
          <p:cNvSpPr/>
          <p:nvPr/>
        </p:nvSpPr>
        <p:spPr>
          <a:xfrm>
            <a:off x="3011411" y="1944370"/>
            <a:ext cx="9950527" cy="4212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0" name="長方形 9"/>
          <p:cNvSpPr/>
          <p:nvPr/>
        </p:nvSpPr>
        <p:spPr>
          <a:xfrm>
            <a:off x="3011411" y="6325684"/>
            <a:ext cx="9950527" cy="14647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bwMode="black">
          <a:xfrm>
            <a:off x="3375716" y="2755576"/>
            <a:ext cx="9036850" cy="3384644"/>
          </a:xfrm>
        </p:spPr>
        <p:txBody>
          <a:bodyPr rtlCol="0" anchor="b"/>
          <a:lstStyle>
            <a:lvl1pPr algn="l" rtl="0">
              <a:lnSpc>
                <a:spcPct val="90000"/>
              </a:lnSpc>
              <a:defRPr sz="7100" b="1">
                <a:solidFill>
                  <a:schemeClr val="tx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サブタイトル 2"/>
          <p:cNvSpPr>
            <a:spLocks noGrp="1"/>
          </p:cNvSpPr>
          <p:nvPr>
            <p:ph type="subTitle" idx="1"/>
          </p:nvPr>
        </p:nvSpPr>
        <p:spPr>
          <a:xfrm>
            <a:off x="3375716" y="6433970"/>
            <a:ext cx="9036850" cy="1226673"/>
          </a:xfrm>
        </p:spPr>
        <p:txBody>
          <a:bodyPr rtlCol="0"/>
          <a:lstStyle>
            <a:lvl1pPr marL="0" indent="0" algn="l">
              <a:spcBef>
                <a:spcPts val="0"/>
              </a:spcBef>
              <a:buNone/>
              <a:defRPr sz="2900">
                <a:latin typeface="Meiryo UI" panose="020B0604030504040204" pitchFamily="50" charset="-128"/>
                <a:ea typeface="Meiryo UI" panose="020B0604030504040204" pitchFamily="50" charset="-128"/>
              </a:defRPr>
            </a:lvl1pPr>
            <a:lvl2pPr marL="544388" indent="0" algn="ctr">
              <a:buNone/>
              <a:defRPr sz="2400"/>
            </a:lvl2pPr>
            <a:lvl3pPr marL="1088776" indent="0" algn="ctr">
              <a:buNone/>
              <a:defRPr sz="2100"/>
            </a:lvl3pPr>
            <a:lvl4pPr marL="1633164" indent="0" algn="ctr">
              <a:buNone/>
              <a:defRPr sz="1900"/>
            </a:lvl4pPr>
            <a:lvl5pPr marL="2177552" indent="0" algn="ctr">
              <a:buNone/>
              <a:defRPr sz="1900"/>
            </a:lvl5pPr>
            <a:lvl6pPr marL="2721940" indent="0" algn="ctr">
              <a:buNone/>
              <a:defRPr sz="1900"/>
            </a:lvl6pPr>
            <a:lvl7pPr marL="3266328" indent="0" algn="ctr">
              <a:buNone/>
              <a:defRPr sz="1900"/>
            </a:lvl7pPr>
            <a:lvl8pPr marL="3810716" indent="0" algn="ctr">
              <a:buNone/>
              <a:defRPr sz="1900"/>
            </a:lvl8pPr>
            <a:lvl9pPr marL="4355104" indent="0" algn="ctr">
              <a:buNone/>
              <a:defRPr sz="1900"/>
            </a:lvl9pPr>
          </a:lstStyle>
          <a:p>
            <a:r>
              <a:rPr kumimoji="1" lang="ja-JP" altLang="en-US"/>
              <a:t>マスター サブタイトルの書式設定</a:t>
            </a:r>
            <a:endParaRPr kumimoji="1" lang="ja-JP" altLang="en-US" dirty="0"/>
          </a:p>
        </p:txBody>
      </p:sp>
      <p:sp>
        <p:nvSpPr>
          <p:cNvPr id="11" name="日付プレースホルダー 3"/>
          <p:cNvSpPr>
            <a:spLocks noGrp="1"/>
          </p:cNvSpPr>
          <p:nvPr>
            <p:ph type="dt" sz="half" idx="10"/>
          </p:nvPr>
        </p:nvSpPr>
        <p:spPr/>
        <p:txBody>
          <a:bodyPr rtlCol="0"/>
          <a:lstStyle>
            <a:lvl1pPr>
              <a:defRPr>
                <a:solidFill>
                  <a:schemeClr val="bg2"/>
                </a:solidFill>
                <a:latin typeface="Meiryo UI" panose="020B0604030504040204" pitchFamily="50" charset="-128"/>
                <a:ea typeface="Meiryo UI" panose="020B0604030504040204" pitchFamily="50" charset="-128"/>
              </a:defRPr>
            </a:lvl1pPr>
          </a:lstStyle>
          <a:p>
            <a:fld id="{BDFBCE41-CF23-4B3F-B10D-821CC505727B}" type="datetime1">
              <a:rPr lang="ja-JP" altLang="en-US" noProof="0" smtClean="0"/>
              <a:t>2024/4/15</a:t>
            </a:fld>
            <a:endParaRPr lang="ja-JP" altLang="en-US" noProof="0" dirty="0"/>
          </a:p>
        </p:txBody>
      </p:sp>
      <p:sp>
        <p:nvSpPr>
          <p:cNvPr id="12" name="フッター プレースホルダー 4"/>
          <p:cNvSpPr>
            <a:spLocks noGrp="1"/>
          </p:cNvSpPr>
          <p:nvPr>
            <p:ph type="ftr" sz="quarter" idx="11"/>
          </p:nvPr>
        </p:nvSpPr>
        <p:spPr/>
        <p:txBody>
          <a:bodyPr rtlCol="0"/>
          <a:lstStyle>
            <a:lvl1pPr>
              <a:defRPr>
                <a:solidFill>
                  <a:schemeClr val="bg2"/>
                </a:solidFill>
                <a:latin typeface="Meiryo UI" panose="020B0604030504040204" pitchFamily="50" charset="-128"/>
                <a:ea typeface="Meiryo UI" panose="020B0604030504040204" pitchFamily="50" charset="-128"/>
              </a:defRPr>
            </a:lvl1pPr>
          </a:lstStyle>
          <a:p>
            <a:endParaRPr lang="ja-JP" altLang="en-US" noProof="0" dirty="0"/>
          </a:p>
        </p:txBody>
      </p:sp>
      <p:sp>
        <p:nvSpPr>
          <p:cNvPr id="13" name="スライド番号プレースホルダー 5"/>
          <p:cNvSpPr>
            <a:spLocks noGrp="1"/>
          </p:cNvSpPr>
          <p:nvPr>
            <p:ph type="sldNum" sz="quarter" idx="12"/>
          </p:nvPr>
        </p:nvSpPr>
        <p:spPr/>
        <p:txBody>
          <a:bodyPr rtlCol="0"/>
          <a:lstStyle>
            <a:lvl1pPr>
              <a:defRPr>
                <a:solidFill>
                  <a:schemeClr val="bg2"/>
                </a:solidFill>
                <a:latin typeface="Meiryo UI" panose="020B0604030504040204" pitchFamily="50" charset="-128"/>
                <a:ea typeface="Meiryo UI" panose="020B0604030504040204" pitchFamily="50" charset="-128"/>
              </a:defRPr>
            </a:lvl1pPr>
          </a:lstStyle>
          <a:p>
            <a:fld id="{BD266BE7-899D-4075-917F-DBDE33B6B692}" type="slidenum">
              <a:rPr lang="en-US" altLang="ja-JP" noProof="0" smtClean="0"/>
              <a:pPr/>
              <a:t>‹#›</a:t>
            </a:fld>
            <a:endParaRPr lang="ja-JP" altLang="en-US" noProof="0"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kumimoji="1" lang="ja-JP" altLang="en-US" dirty="0"/>
          </a:p>
        </p:txBody>
      </p:sp>
      <p:sp>
        <p:nvSpPr>
          <p:cNvPr id="4" name="日付プレースホルダー 3"/>
          <p:cNvSpPr>
            <a:spLocks noGrp="1"/>
          </p:cNvSpPr>
          <p:nvPr>
            <p:ph type="dt" sz="half" idx="10"/>
          </p:nvPr>
        </p:nvSpPr>
        <p:spPr/>
        <p:txBody>
          <a:bodyPr rtlCol="0"/>
          <a:lstStyle/>
          <a:p>
            <a:pPr rtl="0"/>
            <a:fld id="{D3DB683D-7EAE-4ED2-A162-9187B31FFC75}" type="datetime1">
              <a:rPr lang="ja-JP" altLang="en-US" smtClean="0"/>
              <a:t>2024/4/15</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6" name="スライド番号プレースホルダー 5"/>
          <p:cNvSpPr>
            <a:spLocks noGrp="1"/>
          </p:cNvSpPr>
          <p:nvPr>
            <p:ph type="sldNum" sz="quarter" idx="12"/>
          </p:nvPr>
        </p:nvSpPr>
        <p:spPr/>
        <p:txBody>
          <a:bodyPr rtlCol="0"/>
          <a:lstStyle/>
          <a:p>
            <a:pPr rtl="0"/>
            <a:fld id="{BD266BE7-899D-4075-917F-DBDE33B6B692}" type="slidenum">
              <a:rPr lang="en-US" altLang="ja-JP" smtClean="0"/>
              <a:t>‹#›</a:t>
            </a:fld>
            <a:endParaRPr lang="ja-JP" altLang="en-US"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10" name="長方形 9"/>
          <p:cNvSpPr/>
          <p:nvPr/>
        </p:nvSpPr>
        <p:spPr>
          <a:xfrm rot="5400000">
            <a:off x="7574403" y="4798539"/>
            <a:ext cx="9721850" cy="1263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rtl="0"/>
            <a:endParaRPr lang="ja-JP" altLang="en-US" dirty="0">
              <a:latin typeface="Meiryo UI" panose="020B0604030504040204" pitchFamily="50" charset="-128"/>
              <a:ea typeface="Meiryo UI" panose="020B0604030504040204" pitchFamily="50" charset="-128"/>
            </a:endParaRPr>
          </a:p>
        </p:txBody>
      </p:sp>
      <p:pic>
        <p:nvPicPr>
          <p:cNvPr id="7" name="画像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6783205" y="4132279"/>
            <a:ext cx="9721046" cy="1458098"/>
          </a:xfrm>
          <a:prstGeom prst="rect">
            <a:avLst/>
          </a:prstGeom>
        </p:spPr>
      </p:pic>
      <p:sp>
        <p:nvSpPr>
          <p:cNvPr id="2" name="縦書きタイトル 1"/>
          <p:cNvSpPr>
            <a:spLocks noGrp="1"/>
          </p:cNvSpPr>
          <p:nvPr>
            <p:ph type="title" orient="vert"/>
          </p:nvPr>
        </p:nvSpPr>
        <p:spPr>
          <a:xfrm>
            <a:off x="10914679" y="655281"/>
            <a:ext cx="1457459" cy="8101136"/>
          </a:xfrm>
        </p:spPr>
        <p:txBody>
          <a:bodyPr vert="eaVert" rtlCol="0"/>
          <a:lstStyle>
            <a:lvl1pPr rtl="0">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dirty="0"/>
          </a:p>
        </p:txBody>
      </p:sp>
      <p:sp>
        <p:nvSpPr>
          <p:cNvPr id="3" name="縦書きテキスト プレースホルダー 2"/>
          <p:cNvSpPr>
            <a:spLocks noGrp="1"/>
          </p:cNvSpPr>
          <p:nvPr>
            <p:ph type="body" orient="vert" idx="1"/>
          </p:nvPr>
        </p:nvSpPr>
        <p:spPr>
          <a:xfrm>
            <a:off x="402083" y="655281"/>
            <a:ext cx="10305217" cy="8101136"/>
          </a:xfrm>
        </p:spPr>
        <p:txBody>
          <a:bodyPr vert="eaVert"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kumimoji="1" lang="ja-JP" altLang="en-US" dirty="0"/>
          </a:p>
        </p:txBody>
      </p:sp>
      <p:sp>
        <p:nvSpPr>
          <p:cNvPr id="4" name="日付プレースホルダー 3"/>
          <p:cNvSpPr>
            <a:spLocks noGrp="1"/>
          </p:cNvSpPr>
          <p:nvPr>
            <p:ph type="dt" sz="half" idx="10"/>
          </p:nvPr>
        </p:nvSpPr>
        <p:spPr>
          <a:xfrm>
            <a:off x="402083" y="9010716"/>
            <a:ext cx="2096478" cy="517598"/>
          </a:xfrm>
        </p:spPr>
        <p:txBody>
          <a:bodyPr rtlCol="0"/>
          <a:lstStyle>
            <a:lvl1pPr>
              <a:defRPr>
                <a:latin typeface="Meiryo UI" panose="020B0604030504040204" pitchFamily="50" charset="-128"/>
                <a:ea typeface="Meiryo UI" panose="020B0604030504040204" pitchFamily="50" charset="-128"/>
              </a:defRPr>
            </a:lvl1pPr>
          </a:lstStyle>
          <a:p>
            <a:fld id="{12C2866F-73A9-43AE-9AAC-B1D449B1B71B}" type="datetime1">
              <a:rPr lang="ja-JP" altLang="en-US" smtClean="0"/>
              <a:pPr/>
              <a:t>2024/4/15</a:t>
            </a:fld>
            <a:endParaRPr lang="ja-JP" altLang="en-US" dirty="0"/>
          </a:p>
        </p:txBody>
      </p:sp>
      <p:sp>
        <p:nvSpPr>
          <p:cNvPr id="5" name="フッター プレースホルダー 4"/>
          <p:cNvSpPr>
            <a:spLocks noGrp="1"/>
          </p:cNvSpPr>
          <p:nvPr>
            <p:ph type="ftr" sz="quarter" idx="11"/>
          </p:nvPr>
        </p:nvSpPr>
        <p:spPr>
          <a:xfrm>
            <a:off x="2532823" y="9010716"/>
            <a:ext cx="6046976" cy="517598"/>
          </a:xfrm>
        </p:spPr>
        <p:txBody>
          <a:bodyPr rtlCol="0"/>
          <a:lstStyle>
            <a:lvl1pPr>
              <a:defRPr>
                <a:latin typeface="Meiryo UI" panose="020B0604030504040204" pitchFamily="50" charset="-128"/>
                <a:ea typeface="Meiryo UI" panose="020B0604030504040204" pitchFamily="50" charset="-128"/>
              </a:defRPr>
            </a:lvl1pPr>
          </a:lstStyle>
          <a:p>
            <a:endParaRPr lang="ja-JP" altLang="en-US" dirty="0"/>
          </a:p>
        </p:txBody>
      </p:sp>
      <p:sp>
        <p:nvSpPr>
          <p:cNvPr id="6" name="スライド番号プレースホルダー 5"/>
          <p:cNvSpPr>
            <a:spLocks noGrp="1"/>
          </p:cNvSpPr>
          <p:nvPr>
            <p:ph type="sldNum" sz="quarter" idx="12"/>
          </p:nvPr>
        </p:nvSpPr>
        <p:spPr>
          <a:xfrm>
            <a:off x="8614064" y="9010716"/>
            <a:ext cx="2093236" cy="517598"/>
          </a:xfrm>
        </p:spPr>
        <p:txBody>
          <a:bodyPr rtlCol="0"/>
          <a:lstStyle>
            <a:lvl1pPr>
              <a:defRPr>
                <a:latin typeface="Meiryo UI" panose="020B0604030504040204" pitchFamily="50" charset="-128"/>
                <a:ea typeface="Meiryo UI" panose="020B0604030504040204" pitchFamily="50" charset="-128"/>
              </a:defRPr>
            </a:lvl1pPr>
          </a:lstStyle>
          <a:p>
            <a:fld id="{BD266BE7-899D-4075-917F-DBDE33B6B692}" type="slidenum">
              <a:rPr lang="en-US" altLang="ja-JP" smtClean="0"/>
              <a:pPr/>
              <a:t>‹#›</a:t>
            </a:fld>
            <a:endParaRPr lang="ja-JP" altLang="en-US"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p:cNvSpPr>
            <a:spLocks noGrp="1"/>
          </p:cNvSpPr>
          <p:nvPr>
            <p:ph type="dt" sz="half" idx="10"/>
          </p:nvPr>
        </p:nvSpPr>
        <p:spPr/>
        <p:txBody>
          <a:bodyPr rtlCol="0"/>
          <a:lstStyle/>
          <a:p>
            <a:pPr rtl="0"/>
            <a:fld id="{2E73276A-8F57-4251-86FA-CD52CDA9BFAA}" type="datetime1">
              <a:rPr lang="ja-JP" altLang="en-US" noProof="0" smtClean="0"/>
              <a:t>2024/4/15</a:t>
            </a:fld>
            <a:endParaRPr lang="ja-JP" altLang="en-US" noProof="0"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rtl="0"/>
            <a:fld id="{BD266BE7-899D-4075-917F-DBDE33B6B692}" type="slidenum">
              <a:rPr lang="en-US" altLang="ja-JP" noProof="0" smtClean="0"/>
              <a:t>‹#›</a:t>
            </a:fld>
            <a:endParaRPr lang="ja-JP" altLang="en-US" noProof="0"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長方形 7"/>
          <p:cNvSpPr/>
          <p:nvPr/>
        </p:nvSpPr>
        <p:spPr>
          <a:xfrm>
            <a:off x="3723317" y="-29255"/>
            <a:ext cx="7777163" cy="6157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9" name="長方形 8"/>
          <p:cNvSpPr/>
          <p:nvPr/>
        </p:nvSpPr>
        <p:spPr>
          <a:xfrm>
            <a:off x="3723317" y="6325684"/>
            <a:ext cx="7777163" cy="24369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bwMode="black">
          <a:xfrm>
            <a:off x="4080390" y="933267"/>
            <a:ext cx="7014101" cy="5194650"/>
          </a:xfrm>
        </p:spPr>
        <p:txBody>
          <a:bodyPr rtlCol="0" anchor="b">
            <a:normAutofit/>
          </a:bodyPr>
          <a:lstStyle>
            <a:lvl1pPr rtl="0">
              <a:lnSpc>
                <a:spcPct val="90000"/>
              </a:lnSpc>
              <a:defRPr sz="6000" b="1">
                <a:solidFill>
                  <a:schemeClr val="tx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dirty="0"/>
          </a:p>
        </p:txBody>
      </p:sp>
      <p:sp>
        <p:nvSpPr>
          <p:cNvPr id="3" name="テキスト プレースホルダー 2"/>
          <p:cNvSpPr>
            <a:spLocks noGrp="1"/>
          </p:cNvSpPr>
          <p:nvPr>
            <p:ph type="body" idx="1"/>
          </p:nvPr>
        </p:nvSpPr>
        <p:spPr>
          <a:xfrm>
            <a:off x="4080389" y="6505989"/>
            <a:ext cx="7014102" cy="2126654"/>
          </a:xfrm>
        </p:spPr>
        <p:txBody>
          <a:bodyPr rtlCol="0"/>
          <a:lstStyle>
            <a:lvl1pPr marL="0" indent="0">
              <a:spcBef>
                <a:spcPts val="0"/>
              </a:spcBef>
              <a:buNone/>
              <a:defRPr sz="2900">
                <a:solidFill>
                  <a:schemeClr val="tx1"/>
                </a:solidFill>
                <a:latin typeface="Meiryo UI" panose="020B0604030504040204" pitchFamily="50" charset="-128"/>
                <a:ea typeface="Meiryo UI" panose="020B0604030504040204" pitchFamily="50" charset="-128"/>
              </a:defRPr>
            </a:lvl1pPr>
            <a:lvl2pPr marL="544388" indent="0">
              <a:buNone/>
              <a:defRPr sz="2400">
                <a:solidFill>
                  <a:schemeClr val="tx1">
                    <a:tint val="75000"/>
                  </a:schemeClr>
                </a:solidFill>
              </a:defRPr>
            </a:lvl2pPr>
            <a:lvl3pPr marL="1088776" indent="0">
              <a:buNone/>
              <a:defRPr sz="2100">
                <a:solidFill>
                  <a:schemeClr val="tx1">
                    <a:tint val="75000"/>
                  </a:schemeClr>
                </a:solidFill>
              </a:defRPr>
            </a:lvl3pPr>
            <a:lvl4pPr marL="1633164" indent="0">
              <a:buNone/>
              <a:defRPr sz="1900">
                <a:solidFill>
                  <a:schemeClr val="tx1">
                    <a:tint val="75000"/>
                  </a:schemeClr>
                </a:solidFill>
              </a:defRPr>
            </a:lvl4pPr>
            <a:lvl5pPr marL="2177552" indent="0">
              <a:buNone/>
              <a:defRPr sz="1900">
                <a:solidFill>
                  <a:schemeClr val="tx1">
                    <a:tint val="75000"/>
                  </a:schemeClr>
                </a:solidFill>
              </a:defRPr>
            </a:lvl5pPr>
            <a:lvl6pPr marL="2721940" indent="0">
              <a:buNone/>
              <a:defRPr sz="1900">
                <a:solidFill>
                  <a:schemeClr val="tx1">
                    <a:tint val="75000"/>
                  </a:schemeClr>
                </a:solidFill>
              </a:defRPr>
            </a:lvl6pPr>
            <a:lvl7pPr marL="3266328" indent="0">
              <a:buNone/>
              <a:defRPr sz="1900">
                <a:solidFill>
                  <a:schemeClr val="tx1">
                    <a:tint val="75000"/>
                  </a:schemeClr>
                </a:solidFill>
              </a:defRPr>
            </a:lvl7pPr>
            <a:lvl8pPr marL="3810716" indent="0">
              <a:buNone/>
              <a:defRPr sz="1900">
                <a:solidFill>
                  <a:schemeClr val="tx1">
                    <a:tint val="75000"/>
                  </a:schemeClr>
                </a:solidFill>
              </a:defRPr>
            </a:lvl8pPr>
            <a:lvl9pPr marL="4355104" indent="0">
              <a:buNone/>
              <a:defRPr sz="1900">
                <a:solidFill>
                  <a:schemeClr val="tx1">
                    <a:tint val="75000"/>
                  </a:schemeClr>
                </a:solidFill>
              </a:defRPr>
            </a:lvl9pPr>
          </a:lstStyle>
          <a:p>
            <a:pPr lvl="0" rtl="0"/>
            <a:r>
              <a:rPr lang="ja-JP" altLang="en-US"/>
              <a:t>マスター テキストの書式設定</a:t>
            </a:r>
          </a:p>
        </p:txBody>
      </p:sp>
      <p:sp>
        <p:nvSpPr>
          <p:cNvPr id="4" name="日付プレースホルダー 3"/>
          <p:cNvSpPr>
            <a:spLocks noGrp="1"/>
          </p:cNvSpPr>
          <p:nvPr>
            <p:ph type="dt" sz="half" idx="10"/>
          </p:nvPr>
        </p:nvSpPr>
        <p:spPr/>
        <p:txBody>
          <a:bodyPr rtlCol="0"/>
          <a:lstStyle>
            <a:lvl1pPr>
              <a:defRPr>
                <a:solidFill>
                  <a:schemeClr val="bg2"/>
                </a:solidFill>
                <a:latin typeface="Meiryo UI" panose="020B0604030504040204" pitchFamily="50" charset="-128"/>
                <a:ea typeface="Meiryo UI" panose="020B0604030504040204" pitchFamily="50" charset="-128"/>
              </a:defRPr>
            </a:lvl1pPr>
          </a:lstStyle>
          <a:p>
            <a:fld id="{4869C424-B674-4841-8562-09C737B583B9}" type="datetime1">
              <a:rPr lang="ja-JP" altLang="en-US" smtClean="0"/>
              <a:t>2024/4/15</a:t>
            </a:fld>
            <a:endParaRPr lang="ja-JP" altLang="en-US" dirty="0"/>
          </a:p>
        </p:txBody>
      </p:sp>
      <p:sp>
        <p:nvSpPr>
          <p:cNvPr id="5" name="フッター プレースホルダー 4"/>
          <p:cNvSpPr>
            <a:spLocks noGrp="1"/>
          </p:cNvSpPr>
          <p:nvPr>
            <p:ph type="ftr" sz="quarter" idx="11"/>
          </p:nvPr>
        </p:nvSpPr>
        <p:spPr/>
        <p:txBody>
          <a:bodyPr rtlCol="0"/>
          <a:lstStyle>
            <a:lvl1pPr>
              <a:defRPr>
                <a:solidFill>
                  <a:schemeClr val="bg2"/>
                </a:solidFill>
                <a:latin typeface="Meiryo UI" panose="020B0604030504040204" pitchFamily="50" charset="-128"/>
                <a:ea typeface="Meiryo UI" panose="020B0604030504040204" pitchFamily="50" charset="-128"/>
              </a:defRPr>
            </a:lvl1pPr>
          </a:lstStyle>
          <a:p>
            <a:endParaRPr lang="ja-JP" altLang="en-US" dirty="0"/>
          </a:p>
        </p:txBody>
      </p:sp>
      <p:sp>
        <p:nvSpPr>
          <p:cNvPr id="6" name="スライド番号プレースホルダー 5"/>
          <p:cNvSpPr>
            <a:spLocks noGrp="1"/>
          </p:cNvSpPr>
          <p:nvPr>
            <p:ph type="sldNum" sz="quarter" idx="12"/>
          </p:nvPr>
        </p:nvSpPr>
        <p:spPr/>
        <p:txBody>
          <a:bodyPr rtlCol="0"/>
          <a:lstStyle>
            <a:lvl1pPr>
              <a:defRPr>
                <a:solidFill>
                  <a:schemeClr val="bg2"/>
                </a:solidFill>
                <a:latin typeface="Meiryo UI" panose="020B0604030504040204" pitchFamily="50" charset="-128"/>
                <a:ea typeface="Meiryo UI" panose="020B0604030504040204" pitchFamily="50" charset="-128"/>
              </a:defRPr>
            </a:lvl1pPr>
          </a:lstStyle>
          <a:p>
            <a:fld id="{BD266BE7-899D-4075-917F-DBDE33B6B692}" type="slidenum">
              <a:rPr lang="en-US" altLang="ja-JP" smtClean="0"/>
              <a:pPr/>
              <a:t>‹#›</a:t>
            </a:fld>
            <a:endParaRPr lang="ja-JP" altLang="en-US"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コンテンツ プレースホルダー 2"/>
          <p:cNvSpPr>
            <a:spLocks noGrp="1"/>
          </p:cNvSpPr>
          <p:nvPr>
            <p:ph sz="half" idx="1"/>
          </p:nvPr>
        </p:nvSpPr>
        <p:spPr>
          <a:xfrm>
            <a:off x="1361003" y="3110992"/>
            <a:ext cx="4773234" cy="5651635"/>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コンテンツ プレースホルダー 3"/>
          <p:cNvSpPr>
            <a:spLocks noGrp="1"/>
          </p:cNvSpPr>
          <p:nvPr>
            <p:ph sz="half" idx="2"/>
          </p:nvPr>
        </p:nvSpPr>
        <p:spPr>
          <a:xfrm>
            <a:off x="6820505" y="3110992"/>
            <a:ext cx="4777189" cy="5651635"/>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5" name="日付プレースホルダー 4"/>
          <p:cNvSpPr>
            <a:spLocks noGrp="1"/>
          </p:cNvSpPr>
          <p:nvPr>
            <p:ph type="dt" sz="half" idx="10"/>
          </p:nvPr>
        </p:nvSpPr>
        <p:spPr/>
        <p:txBody>
          <a:bodyPr rtlCol="0"/>
          <a:lstStyle/>
          <a:p>
            <a:pPr rtl="0"/>
            <a:fld id="{16CF46EB-3690-40DA-82A8-8C92B5CE7255}" type="datetime1">
              <a:rPr lang="ja-JP" altLang="en-US" smtClean="0"/>
              <a:t>2024/4/15</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7" name="スライド番号プレースホルダー 6"/>
          <p:cNvSpPr>
            <a:spLocks noGrp="1"/>
          </p:cNvSpPr>
          <p:nvPr>
            <p:ph type="sldNum" sz="quarter" idx="12"/>
          </p:nvPr>
        </p:nvSpPr>
        <p:spPr/>
        <p:txBody>
          <a:bodyPr rtlCol="0"/>
          <a:lstStyle/>
          <a:p>
            <a:pPr rtl="0"/>
            <a:fld id="{BD266BE7-899D-4075-917F-DBDE33B6B692}" type="slidenum">
              <a:rPr lang="en-US" altLang="ja-JP" smtClean="0"/>
              <a:t>‹#›</a:t>
            </a:fld>
            <a:endParaRPr lang="ja-JP" altLang="en-US"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rtl="0">
              <a:defRPr/>
            </a:lvl1pPr>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1361003" y="2592006"/>
            <a:ext cx="4773234" cy="1177587"/>
          </a:xfrm>
        </p:spPr>
        <p:txBody>
          <a:bodyPr rtlCol="0" anchor="b"/>
          <a:lstStyle>
            <a:lvl1pPr marL="0" indent="0">
              <a:buNone/>
              <a:defRPr sz="2900" b="1"/>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rtl="0"/>
            <a:r>
              <a:rPr lang="ja-JP" altLang="en-US" noProof="0"/>
              <a:t>マスター テキストの書式設定</a:t>
            </a:r>
          </a:p>
        </p:txBody>
      </p:sp>
      <p:sp>
        <p:nvSpPr>
          <p:cNvPr id="4" name="コンテンツ プレースホルダー 3"/>
          <p:cNvSpPr>
            <a:spLocks noGrp="1"/>
          </p:cNvSpPr>
          <p:nvPr>
            <p:ph sz="half" idx="2"/>
          </p:nvPr>
        </p:nvSpPr>
        <p:spPr>
          <a:xfrm>
            <a:off x="1361003" y="3888732"/>
            <a:ext cx="4773234" cy="4867685"/>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テキスト プレースホルダー 4"/>
          <p:cNvSpPr>
            <a:spLocks noGrp="1"/>
          </p:cNvSpPr>
          <p:nvPr>
            <p:ph type="body" sz="quarter" idx="3"/>
          </p:nvPr>
        </p:nvSpPr>
        <p:spPr>
          <a:xfrm>
            <a:off x="6824460" y="2592006"/>
            <a:ext cx="4773234" cy="1177587"/>
          </a:xfrm>
        </p:spPr>
        <p:txBody>
          <a:bodyPr rtlCol="0" anchor="b"/>
          <a:lstStyle>
            <a:lvl1pPr marL="0" indent="0">
              <a:buNone/>
              <a:defRPr sz="2900" b="1"/>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rtl="0"/>
            <a:r>
              <a:rPr lang="ja-JP" altLang="en-US" noProof="0"/>
              <a:t>マスター テキストの書式設定</a:t>
            </a:r>
          </a:p>
        </p:txBody>
      </p:sp>
      <p:sp>
        <p:nvSpPr>
          <p:cNvPr id="6" name="コンテンツ プレースホルダー 5"/>
          <p:cNvSpPr>
            <a:spLocks noGrp="1"/>
          </p:cNvSpPr>
          <p:nvPr>
            <p:ph sz="quarter" idx="4"/>
          </p:nvPr>
        </p:nvSpPr>
        <p:spPr>
          <a:xfrm>
            <a:off x="6824460" y="3888732"/>
            <a:ext cx="4773234" cy="4867685"/>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7" name="日付プレースホルダー 6"/>
          <p:cNvSpPr>
            <a:spLocks noGrp="1"/>
          </p:cNvSpPr>
          <p:nvPr>
            <p:ph type="dt" sz="half" idx="10"/>
          </p:nvPr>
        </p:nvSpPr>
        <p:spPr/>
        <p:txBody>
          <a:bodyPr rtlCol="0"/>
          <a:lstStyle/>
          <a:p>
            <a:pPr rtl="0"/>
            <a:fld id="{F5EB995C-6C13-4B76-B0A7-77BDD8B6FB6B}" type="datetime1">
              <a:rPr lang="ja-JP" altLang="en-US" noProof="0" smtClean="0"/>
              <a:t>2024/4/15</a:t>
            </a:fld>
            <a:endParaRPr lang="ja-JP" altLang="en-US" noProof="0" dirty="0"/>
          </a:p>
        </p:txBody>
      </p:sp>
      <p:sp>
        <p:nvSpPr>
          <p:cNvPr id="8" name="フッター プレースホルダー 7"/>
          <p:cNvSpPr>
            <a:spLocks noGrp="1"/>
          </p:cNvSpPr>
          <p:nvPr>
            <p:ph type="ftr" sz="quarter" idx="11"/>
          </p:nvPr>
        </p:nvSpPr>
        <p:spPr/>
        <p:txBody>
          <a:bodyPr rtlCol="0"/>
          <a:lstStyle/>
          <a:p>
            <a:pPr rtl="0"/>
            <a:endParaRPr lang="ja-JP" altLang="en-US" noProof="0" dirty="0"/>
          </a:p>
        </p:txBody>
      </p:sp>
      <p:sp>
        <p:nvSpPr>
          <p:cNvPr id="9" name="スライド番号プレースホルダー 8"/>
          <p:cNvSpPr>
            <a:spLocks noGrp="1"/>
          </p:cNvSpPr>
          <p:nvPr>
            <p:ph type="sldNum" sz="quarter" idx="12"/>
          </p:nvPr>
        </p:nvSpPr>
        <p:spPr/>
        <p:txBody>
          <a:bodyPr rtlCol="0"/>
          <a:lstStyle/>
          <a:p>
            <a:pPr rtl="0"/>
            <a:fld id="{BD266BE7-899D-4075-917F-DBDE33B6B692}" type="slidenum">
              <a:rPr lang="en-US" altLang="ja-JP" noProof="0" smtClean="0"/>
              <a:t>‹#›</a:t>
            </a:fld>
            <a:endParaRPr lang="ja-JP" altLang="en-US" noProof="0"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日付プレースホルダー 2"/>
          <p:cNvSpPr>
            <a:spLocks noGrp="1"/>
          </p:cNvSpPr>
          <p:nvPr>
            <p:ph type="dt" sz="half" idx="10"/>
          </p:nvPr>
        </p:nvSpPr>
        <p:spPr/>
        <p:txBody>
          <a:bodyPr rtlCol="0"/>
          <a:lstStyle/>
          <a:p>
            <a:pPr rtl="0"/>
            <a:fld id="{9C4C47DB-148E-43E5-9CB1-6BCBA30095A4}" type="datetime1">
              <a:rPr lang="ja-JP" altLang="en-US" smtClean="0"/>
              <a:t>2024/4/15</a:t>
            </a:fld>
            <a:endParaRPr lang="ja-JP" altLang="en-US" dirty="0"/>
          </a:p>
        </p:txBody>
      </p:sp>
      <p:sp>
        <p:nvSpPr>
          <p:cNvPr id="4" name="フッター プレースホルダー 3"/>
          <p:cNvSpPr>
            <a:spLocks noGrp="1"/>
          </p:cNvSpPr>
          <p:nvPr>
            <p:ph type="ftr" sz="quarter" idx="11"/>
          </p:nvPr>
        </p:nvSpPr>
        <p:spPr/>
        <p:txBody>
          <a:bodyPr rtlCol="0"/>
          <a:lstStyle/>
          <a:p>
            <a:pPr rtl="0"/>
            <a:endParaRPr lang="ja-JP" altLang="en-US" dirty="0"/>
          </a:p>
        </p:txBody>
      </p:sp>
      <p:sp>
        <p:nvSpPr>
          <p:cNvPr id="5" name="スライド番号プレースホルダー 4"/>
          <p:cNvSpPr>
            <a:spLocks noGrp="1"/>
          </p:cNvSpPr>
          <p:nvPr>
            <p:ph type="sldNum" sz="quarter" idx="12"/>
          </p:nvPr>
        </p:nvSpPr>
        <p:spPr/>
        <p:txBody>
          <a:bodyPr rtlCol="0"/>
          <a:lstStyle/>
          <a:p>
            <a:pPr rtl="0"/>
            <a:fld id="{BD266BE7-899D-4075-917F-DBDE33B6B692}" type="slidenum">
              <a:rPr lang="en-US" altLang="ja-JP" smtClean="0"/>
              <a:t>‹#›</a:t>
            </a:fld>
            <a:endParaRPr lang="ja-JP" altLang="en-US"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p>
            <a:pPr rtl="0"/>
            <a:fld id="{CCE52C9A-AFA6-4C8D-A35F-5FC520AD230A}" type="datetime1">
              <a:rPr lang="ja-JP" altLang="en-US" smtClean="0"/>
              <a:t>2024/4/15</a:t>
            </a:fld>
            <a:endParaRPr lang="ja-JP" altLang="en-US" dirty="0"/>
          </a:p>
        </p:txBody>
      </p:sp>
      <p:sp>
        <p:nvSpPr>
          <p:cNvPr id="3" name="フッター プレースホルダー 2"/>
          <p:cNvSpPr>
            <a:spLocks noGrp="1"/>
          </p:cNvSpPr>
          <p:nvPr>
            <p:ph type="ftr" sz="quarter" idx="11"/>
          </p:nvPr>
        </p:nvSpPr>
        <p:spPr/>
        <p:txBody>
          <a:bodyPr rtlCol="0"/>
          <a:lstStyle/>
          <a:p>
            <a:pPr rtl="0"/>
            <a:endParaRPr lang="ja-JP" altLang="en-US" dirty="0"/>
          </a:p>
        </p:txBody>
      </p:sp>
      <p:sp>
        <p:nvSpPr>
          <p:cNvPr id="4" name="スライド番号プレースホルダー 3"/>
          <p:cNvSpPr>
            <a:spLocks noGrp="1"/>
          </p:cNvSpPr>
          <p:nvPr>
            <p:ph type="sldNum" sz="quarter" idx="12"/>
          </p:nvPr>
        </p:nvSpPr>
        <p:spPr/>
        <p:txBody>
          <a:bodyPr rtlCol="0"/>
          <a:lstStyle/>
          <a:p>
            <a:pPr rtl="0"/>
            <a:fld id="{BD266BE7-899D-4075-917F-DBDE33B6B692}" type="slidenum">
              <a:rPr lang="en-US" altLang="ja-JP" smtClean="0"/>
              <a:t>‹#›</a:t>
            </a:fld>
            <a:endParaRPr lang="ja-JP" altLang="en-US"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chor="ctr">
            <a:normAutofit/>
          </a:bodyPr>
          <a:lstStyle>
            <a:lvl1pPr>
              <a:defRPr sz="3600"/>
            </a:lvl1pPr>
          </a:lstStyle>
          <a:p>
            <a:pPr rtl="0"/>
            <a:r>
              <a:rPr lang="ja-JP" altLang="en-US"/>
              <a:t>マスター タイトルの書式設定</a:t>
            </a:r>
            <a:endParaRPr lang="ja-JP" altLang="en-US" dirty="0"/>
          </a:p>
        </p:txBody>
      </p:sp>
      <p:sp>
        <p:nvSpPr>
          <p:cNvPr id="4" name="テキスト プレースホルダー 2"/>
          <p:cNvSpPr>
            <a:spLocks noGrp="1"/>
          </p:cNvSpPr>
          <p:nvPr>
            <p:ph type="body" sz="half" idx="2"/>
          </p:nvPr>
        </p:nvSpPr>
        <p:spPr>
          <a:xfrm>
            <a:off x="1373398" y="3494783"/>
            <a:ext cx="4077050" cy="5261634"/>
          </a:xfrm>
        </p:spPr>
        <p:txBody>
          <a:bodyPr rtlCol="0">
            <a:normAutofit/>
          </a:bodyPr>
          <a:lstStyle>
            <a:lvl1pPr marL="0" indent="0">
              <a:spcBef>
                <a:spcPts val="1786"/>
              </a:spcBef>
              <a:buNone/>
              <a:defRPr sz="2600"/>
            </a:lvl1pPr>
            <a:lvl2pPr marL="544388" indent="0">
              <a:buNone/>
              <a:defRPr sz="1700"/>
            </a:lvl2pPr>
            <a:lvl3pPr marL="1088776" indent="0">
              <a:buNone/>
              <a:defRPr sz="1400"/>
            </a:lvl3pPr>
            <a:lvl4pPr marL="1633164" indent="0">
              <a:buNone/>
              <a:defRPr sz="1200"/>
            </a:lvl4pPr>
            <a:lvl5pPr marL="2177552" indent="0">
              <a:buNone/>
              <a:defRPr sz="1200"/>
            </a:lvl5pPr>
            <a:lvl6pPr marL="2721940" indent="0">
              <a:buNone/>
              <a:defRPr sz="1200"/>
            </a:lvl6pPr>
            <a:lvl7pPr marL="3266328" indent="0">
              <a:buNone/>
              <a:defRPr sz="1200"/>
            </a:lvl7pPr>
            <a:lvl8pPr marL="3810716" indent="0">
              <a:buNone/>
              <a:defRPr sz="1200"/>
            </a:lvl8pPr>
            <a:lvl9pPr marL="4355104" indent="0">
              <a:buNone/>
              <a:defRPr sz="1200"/>
            </a:lvl9pPr>
          </a:lstStyle>
          <a:p>
            <a:pPr lvl="0" rtl="0"/>
            <a:r>
              <a:rPr lang="ja-JP" altLang="en-US"/>
              <a:t>マスター テキストの書式設定</a:t>
            </a:r>
          </a:p>
        </p:txBody>
      </p:sp>
      <p:sp>
        <p:nvSpPr>
          <p:cNvPr id="3" name="コンテンツ プレースホルダー 3"/>
          <p:cNvSpPr>
            <a:spLocks noGrp="1"/>
          </p:cNvSpPr>
          <p:nvPr>
            <p:ph idx="1"/>
          </p:nvPr>
        </p:nvSpPr>
        <p:spPr>
          <a:xfrm>
            <a:off x="5867421" y="3494783"/>
            <a:ext cx="5501280" cy="5261634"/>
          </a:xfrm>
        </p:spPr>
        <p:txBody>
          <a:bodyPr rtlCol="0">
            <a:normAutofit/>
          </a:bodyPr>
          <a:lstStyle>
            <a:lvl1pPr>
              <a:defRPr sz="26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5" name="日付プレースホルダー 4"/>
          <p:cNvSpPr>
            <a:spLocks noGrp="1"/>
          </p:cNvSpPr>
          <p:nvPr>
            <p:ph type="dt" sz="half" idx="10"/>
          </p:nvPr>
        </p:nvSpPr>
        <p:spPr/>
        <p:txBody>
          <a:bodyPr rtlCol="0"/>
          <a:lstStyle/>
          <a:p>
            <a:pPr rtl="0"/>
            <a:fld id="{4E562E3C-BAFD-4C44-B329-AC802E8B3BCD}" type="datetime1">
              <a:rPr lang="ja-JP" altLang="en-US" smtClean="0"/>
              <a:t>2024/4/15</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7" name="スライド番号プレースホルダー 6"/>
          <p:cNvSpPr>
            <a:spLocks noGrp="1"/>
          </p:cNvSpPr>
          <p:nvPr>
            <p:ph type="sldNum" sz="quarter" idx="12"/>
          </p:nvPr>
        </p:nvSpPr>
        <p:spPr/>
        <p:txBody>
          <a:bodyPr rtlCol="0"/>
          <a:lstStyle/>
          <a:p>
            <a:pPr rtl="0"/>
            <a:fld id="{BD266BE7-899D-4075-917F-DBDE33B6B692}" type="slidenum">
              <a:rPr lang="en-US" altLang="ja-JP" smtClean="0"/>
              <a:t>‹#›</a:t>
            </a:fld>
            <a:endParaRPr lang="ja-JP" alt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画像">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chor="ctr">
            <a:normAutofit/>
          </a:bodyPr>
          <a:lstStyle>
            <a:lvl1pPr>
              <a:defRPr sz="3600"/>
            </a:lvl1pPr>
          </a:lstStyle>
          <a:p>
            <a:pPr rtl="0"/>
            <a:r>
              <a:rPr lang="ja-JP" altLang="en-US"/>
              <a:t>マスター タイトルの書式設定</a:t>
            </a:r>
            <a:endParaRPr lang="ja-JP" altLang="en-US" dirty="0"/>
          </a:p>
        </p:txBody>
      </p:sp>
      <p:sp>
        <p:nvSpPr>
          <p:cNvPr id="4" name="テキスト プレースホルダー 3"/>
          <p:cNvSpPr>
            <a:spLocks noGrp="1"/>
          </p:cNvSpPr>
          <p:nvPr>
            <p:ph type="body" sz="half" idx="2"/>
          </p:nvPr>
        </p:nvSpPr>
        <p:spPr>
          <a:xfrm>
            <a:off x="1373399" y="3494782"/>
            <a:ext cx="4077050" cy="5261634"/>
          </a:xfrm>
        </p:spPr>
        <p:txBody>
          <a:bodyPr rtlCol="0">
            <a:normAutofit/>
          </a:bodyPr>
          <a:lstStyle>
            <a:lvl1pPr marL="0" indent="0">
              <a:buNone/>
              <a:defRPr sz="2600"/>
            </a:lvl1pPr>
            <a:lvl2pPr marL="544388" indent="0">
              <a:buNone/>
              <a:defRPr sz="1700"/>
            </a:lvl2pPr>
            <a:lvl3pPr marL="1088776" indent="0">
              <a:buNone/>
              <a:defRPr sz="1400"/>
            </a:lvl3pPr>
            <a:lvl4pPr marL="1633164" indent="0">
              <a:buNone/>
              <a:defRPr sz="1200"/>
            </a:lvl4pPr>
            <a:lvl5pPr marL="2177552" indent="0">
              <a:buNone/>
              <a:defRPr sz="1200"/>
            </a:lvl5pPr>
            <a:lvl6pPr marL="2721940" indent="0">
              <a:buNone/>
              <a:defRPr sz="1200"/>
            </a:lvl6pPr>
            <a:lvl7pPr marL="3266328" indent="0">
              <a:buNone/>
              <a:defRPr sz="1200"/>
            </a:lvl7pPr>
            <a:lvl8pPr marL="3810716" indent="0">
              <a:buNone/>
              <a:defRPr sz="1200"/>
            </a:lvl8pPr>
            <a:lvl9pPr marL="4355104" indent="0">
              <a:buNone/>
              <a:defRPr sz="1200"/>
            </a:lvl9pPr>
          </a:lstStyle>
          <a:p>
            <a:pPr lvl="0" rtl="0"/>
            <a:r>
              <a:rPr lang="ja-JP" altLang="en-US"/>
              <a:t>マスター テキストの書式設定</a:t>
            </a:r>
          </a:p>
        </p:txBody>
      </p:sp>
      <p:sp>
        <p:nvSpPr>
          <p:cNvPr id="3" name="図プレースホルダー 2" descr="画像を追加する空のプレースホルダー。プレースホルダーをクリックし、追加する画像を選択します"/>
          <p:cNvSpPr>
            <a:spLocks noGrp="1"/>
          </p:cNvSpPr>
          <p:nvPr>
            <p:ph type="pic" idx="1"/>
          </p:nvPr>
        </p:nvSpPr>
        <p:spPr>
          <a:xfrm>
            <a:off x="5867421" y="2592006"/>
            <a:ext cx="5730273" cy="7129844"/>
          </a:xfrm>
        </p:spPr>
        <p:txBody>
          <a:bodyPr tIns="1633164" rtlCol="0">
            <a:normAutofit/>
          </a:bodyPr>
          <a:lstStyle>
            <a:lvl1pPr marL="0" indent="0" algn="ctr">
              <a:buNone/>
              <a:defRPr sz="2400"/>
            </a:lvl1pPr>
            <a:lvl2pPr marL="544388" indent="0">
              <a:buNone/>
              <a:defRPr sz="3300"/>
            </a:lvl2pPr>
            <a:lvl3pPr marL="1088776" indent="0">
              <a:buNone/>
              <a:defRPr sz="2900"/>
            </a:lvl3pPr>
            <a:lvl4pPr marL="1633164" indent="0">
              <a:buNone/>
              <a:defRPr sz="2400"/>
            </a:lvl4pPr>
            <a:lvl5pPr marL="2177552" indent="0">
              <a:buNone/>
              <a:defRPr sz="2400"/>
            </a:lvl5pPr>
            <a:lvl6pPr marL="2721940" indent="0">
              <a:buNone/>
              <a:defRPr sz="2400"/>
            </a:lvl6pPr>
            <a:lvl7pPr marL="3266328" indent="0">
              <a:buNone/>
              <a:defRPr sz="2400"/>
            </a:lvl7pPr>
            <a:lvl8pPr marL="3810716" indent="0">
              <a:buNone/>
              <a:defRPr sz="2400"/>
            </a:lvl8pPr>
            <a:lvl9pPr marL="4355104" indent="0">
              <a:buNone/>
              <a:defRPr sz="2400"/>
            </a:lvl9pPr>
          </a:lstStyle>
          <a:p>
            <a:pPr rtl="0"/>
            <a:r>
              <a:rPr lang="ja-JP" altLang="en-US" dirty="0"/>
              <a:t>アイコンをクリックして図を追加</a:t>
            </a:r>
          </a:p>
        </p:txBody>
      </p:sp>
      <p:sp>
        <p:nvSpPr>
          <p:cNvPr id="5" name="日付プレースホルダー 4"/>
          <p:cNvSpPr>
            <a:spLocks noGrp="1"/>
          </p:cNvSpPr>
          <p:nvPr>
            <p:ph type="dt" sz="half" idx="10"/>
          </p:nvPr>
        </p:nvSpPr>
        <p:spPr/>
        <p:txBody>
          <a:bodyPr rtlCol="0"/>
          <a:lstStyle/>
          <a:p>
            <a:pPr rtl="0"/>
            <a:fld id="{E5EEB351-ADCB-465B-8E36-709022600DDA}" type="datetime1">
              <a:rPr lang="ja-JP" altLang="en-US" smtClean="0"/>
              <a:t>2024/4/15</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7" name="スライド番号プレースホルダー 6"/>
          <p:cNvSpPr>
            <a:spLocks noGrp="1"/>
          </p:cNvSpPr>
          <p:nvPr>
            <p:ph type="sldNum" sz="quarter" idx="12"/>
          </p:nvPr>
        </p:nvSpPr>
        <p:spPr/>
        <p:txBody>
          <a:bodyPr rtlCol="0"/>
          <a:lstStyle/>
          <a:p>
            <a:pPr rtl="0"/>
            <a:fld id="{BD266BE7-899D-4075-917F-DBDE33B6B692}" type="slidenum">
              <a:rPr lang="en-US" altLang="ja-JP" smtClean="0"/>
              <a:t>‹#›</a:t>
            </a:fld>
            <a:endParaRPr lang="ja-JP" altLang="en-US"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長方形 8"/>
          <p:cNvSpPr/>
          <p:nvPr/>
        </p:nvSpPr>
        <p:spPr>
          <a:xfrm>
            <a:off x="0" y="492574"/>
            <a:ext cx="12958698" cy="1685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rtl="0"/>
            <a:endParaRPr lang="ja-JP" altLang="en-US" dirty="0">
              <a:latin typeface="Meiryo UI" panose="020B0604030504040204" pitchFamily="50" charset="-128"/>
              <a:ea typeface="Meiryo UI" panose="020B0604030504040204" pitchFamily="50" charset="-128"/>
            </a:endParaRPr>
          </a:p>
        </p:txBody>
      </p:sp>
      <p:pic>
        <p:nvPicPr>
          <p:cNvPr id="8" name="画像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648124"/>
            <a:ext cx="12958698" cy="1943884"/>
          </a:xfrm>
          <a:prstGeom prst="rect">
            <a:avLst/>
          </a:prstGeom>
        </p:spPr>
      </p:pic>
      <p:sp>
        <p:nvSpPr>
          <p:cNvPr id="2" name="タイトル プレースホルダー 1"/>
          <p:cNvSpPr>
            <a:spLocks noGrp="1"/>
          </p:cNvSpPr>
          <p:nvPr>
            <p:ph type="title"/>
          </p:nvPr>
        </p:nvSpPr>
        <p:spPr bwMode="black">
          <a:xfrm>
            <a:off x="1361003" y="661085"/>
            <a:ext cx="10236691" cy="1930921"/>
          </a:xfrm>
          <a:prstGeom prst="rect">
            <a:avLst/>
          </a:prstGeom>
        </p:spPr>
        <p:txBody>
          <a:bodyPr vert="horz" lIns="108878" tIns="54439" rIns="108878" bIns="54439" rtlCol="0" anchor="ctr">
            <a:normAutofit/>
          </a:bodyPr>
          <a:lstStyle/>
          <a:p>
            <a:pPr rtl="0"/>
            <a:r>
              <a:rPr lang="ja-JP" altLang="en-US" noProof="0" dirty="0"/>
              <a:t>マスター タイトルの書式設定</a:t>
            </a:r>
            <a:endParaRPr lang="ja-JP" altLang="en-US" dirty="0"/>
          </a:p>
        </p:txBody>
      </p:sp>
      <p:sp>
        <p:nvSpPr>
          <p:cNvPr id="3" name="テキスト プレースホルダー 2"/>
          <p:cNvSpPr>
            <a:spLocks noGrp="1"/>
          </p:cNvSpPr>
          <p:nvPr>
            <p:ph type="body" idx="1"/>
          </p:nvPr>
        </p:nvSpPr>
        <p:spPr>
          <a:xfrm>
            <a:off x="1361003" y="3105590"/>
            <a:ext cx="10236691" cy="5650826"/>
          </a:xfrm>
          <a:prstGeom prst="rect">
            <a:avLst/>
          </a:prstGeom>
        </p:spPr>
        <p:txBody>
          <a:bodyPr vert="horz" lIns="108878" tIns="54439" rIns="108878" bIns="54439" rtlCol="0">
            <a:normAutofit/>
          </a:bodyPr>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a:p>
            <a:pPr lvl="5" rtl="0"/>
            <a:r>
              <a:rPr lang="ja-JP" altLang="en-US" dirty="0"/>
              <a:t>第 </a:t>
            </a:r>
            <a:r>
              <a:rPr lang="en-US" altLang="ja-JP" dirty="0"/>
              <a:t>6</a:t>
            </a:r>
          </a:p>
          <a:p>
            <a:pPr lvl="6" rtl="0"/>
            <a:r>
              <a:rPr lang="ja-JP" altLang="en-US" dirty="0"/>
              <a:t>第 </a:t>
            </a:r>
            <a:r>
              <a:rPr lang="en-US" altLang="ja-JP" dirty="0"/>
              <a:t>7</a:t>
            </a:r>
          </a:p>
          <a:p>
            <a:pPr lvl="7" rtl="0"/>
            <a:r>
              <a:rPr lang="ja-JP" altLang="en-US" dirty="0"/>
              <a:t>第 </a:t>
            </a:r>
            <a:r>
              <a:rPr lang="en-US" altLang="ja-JP" dirty="0"/>
              <a:t>8</a:t>
            </a:r>
          </a:p>
          <a:p>
            <a:pPr lvl="8" rtl="0"/>
            <a:r>
              <a:rPr lang="ja-JP" altLang="en-US" dirty="0"/>
              <a:t>第 </a:t>
            </a:r>
            <a:r>
              <a:rPr lang="en-US" altLang="ja-JP" dirty="0"/>
              <a:t>9</a:t>
            </a:r>
          </a:p>
        </p:txBody>
      </p:sp>
      <p:sp>
        <p:nvSpPr>
          <p:cNvPr id="4" name="日付プレースホルダー 3"/>
          <p:cNvSpPr>
            <a:spLocks noGrp="1"/>
          </p:cNvSpPr>
          <p:nvPr>
            <p:ph type="dt" sz="half" idx="2"/>
          </p:nvPr>
        </p:nvSpPr>
        <p:spPr>
          <a:xfrm>
            <a:off x="1361004" y="9010716"/>
            <a:ext cx="2096478" cy="517598"/>
          </a:xfrm>
          <a:prstGeom prst="rect">
            <a:avLst/>
          </a:prstGeom>
        </p:spPr>
        <p:txBody>
          <a:bodyPr vert="horz" lIns="108878" tIns="54439" rIns="108878" bIns="54439" rtlCol="0" anchor="ctr"/>
          <a:lstStyle>
            <a:lvl1pPr algn="l">
              <a:defRPr sz="1400" baseline="0">
                <a:solidFill>
                  <a:schemeClr val="tx1"/>
                </a:solidFill>
                <a:latin typeface="Meiryo UI" panose="020B0604030504040204" pitchFamily="50" charset="-128"/>
                <a:ea typeface="Meiryo UI" panose="020B0604030504040204" pitchFamily="50" charset="-128"/>
              </a:defRPr>
            </a:lvl1pPr>
          </a:lstStyle>
          <a:p>
            <a:fld id="{81B07C4D-E9B5-4DC3-8122-202F901D1B27}" type="datetime1">
              <a:rPr lang="ja-JP" altLang="en-US" noProof="0" smtClean="0"/>
              <a:t>2024/4/15</a:t>
            </a:fld>
            <a:endParaRPr lang="ja-JP" altLang="en-US" noProof="0" dirty="0"/>
          </a:p>
        </p:txBody>
      </p:sp>
      <p:sp>
        <p:nvSpPr>
          <p:cNvPr id="5" name="フッター プレースホルダー 4"/>
          <p:cNvSpPr>
            <a:spLocks noGrp="1"/>
          </p:cNvSpPr>
          <p:nvPr>
            <p:ph type="ftr" sz="quarter" idx="3"/>
          </p:nvPr>
        </p:nvSpPr>
        <p:spPr>
          <a:xfrm>
            <a:off x="3457481" y="9010716"/>
            <a:ext cx="6046976" cy="517598"/>
          </a:xfrm>
          <a:prstGeom prst="rect">
            <a:avLst/>
          </a:prstGeom>
        </p:spPr>
        <p:txBody>
          <a:bodyPr vert="horz" lIns="108878" tIns="54439" rIns="108878" bIns="54439" rtlCol="0" anchor="ctr"/>
          <a:lstStyle>
            <a:lvl1pPr algn="ctr">
              <a:defRPr sz="1400" baseline="0">
                <a:solidFill>
                  <a:schemeClr val="tx1"/>
                </a:solidFill>
                <a:latin typeface="Meiryo UI" panose="020B0604030504040204" pitchFamily="50" charset="-128"/>
                <a:ea typeface="Meiryo UI" panose="020B0604030504040204"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9504458" y="9010716"/>
            <a:ext cx="2093236" cy="517598"/>
          </a:xfrm>
          <a:prstGeom prst="rect">
            <a:avLst/>
          </a:prstGeom>
        </p:spPr>
        <p:txBody>
          <a:bodyPr vert="horz" lIns="108878" tIns="54439" rIns="108878" bIns="54439" rtlCol="0" anchor="ctr"/>
          <a:lstStyle>
            <a:lvl1pPr algn="r">
              <a:defRPr sz="1400" baseline="0">
                <a:solidFill>
                  <a:schemeClr val="tx1"/>
                </a:solidFill>
                <a:latin typeface="Meiryo UI" panose="020B0604030504040204" pitchFamily="50" charset="-128"/>
                <a:ea typeface="Meiryo UI" panose="020B0604030504040204" pitchFamily="50" charset="-128"/>
              </a:defRPr>
            </a:lvl1pPr>
          </a:lstStyle>
          <a:p>
            <a:fld id="{BD266BE7-899D-4075-917F-DBDE33B6B692}" type="slidenum">
              <a:rPr lang="en-US" altLang="ja-JP" noProof="0" smtClean="0"/>
              <a:pPr/>
              <a:t>‹#›</a:t>
            </a:fld>
            <a:endParaRPr lang="ja-JP" altLang="en-US" noProof="0"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088776" rtl="0" eaLnBrk="1" latinLnBrk="0" hangingPunct="1">
        <a:lnSpc>
          <a:spcPct val="95000"/>
        </a:lnSpc>
        <a:spcBef>
          <a:spcPct val="0"/>
        </a:spcBef>
        <a:buNone/>
        <a:defRPr kumimoji="1" sz="3600" kern="1200">
          <a:solidFill>
            <a:schemeClr val="bg1"/>
          </a:solidFill>
          <a:latin typeface="Meiryo UI" panose="020B0604030504040204" pitchFamily="50" charset="-128"/>
          <a:ea typeface="Meiryo UI" panose="020B0604030504040204" pitchFamily="50" charset="-128"/>
          <a:cs typeface="+mj-cs"/>
        </a:defRPr>
      </a:lvl1pPr>
    </p:titleStyle>
    <p:bodyStyle>
      <a:lvl1pPr marL="272194" indent="-272194" algn="l" defTabSz="1088776" rtl="0" eaLnBrk="1" latinLnBrk="0" hangingPunct="1">
        <a:lnSpc>
          <a:spcPct val="100000"/>
        </a:lnSpc>
        <a:spcBef>
          <a:spcPts val="1786"/>
        </a:spcBef>
        <a:buFont typeface="Wingdings" panose="05000000000000000000" pitchFamily="2" charset="2"/>
        <a:buChar char="§"/>
        <a:defRPr kumimoji="1" sz="2600" kern="1200">
          <a:solidFill>
            <a:schemeClr val="tx1"/>
          </a:solidFill>
          <a:latin typeface="Meiryo UI" panose="020B0604030504040204" pitchFamily="50" charset="-128"/>
          <a:ea typeface="Meiryo UI" panose="020B0604030504040204" pitchFamily="50" charset="-128"/>
          <a:cs typeface="+mn-cs"/>
        </a:defRPr>
      </a:lvl1pPr>
      <a:lvl2pPr marL="816582" indent="-272194" algn="l" defTabSz="1088776" rtl="0" eaLnBrk="1" latinLnBrk="0" hangingPunct="1">
        <a:lnSpc>
          <a:spcPct val="100000"/>
        </a:lnSpc>
        <a:spcBef>
          <a:spcPts val="357"/>
        </a:spcBef>
        <a:buFont typeface="Wingdings" panose="05000000000000000000" pitchFamily="2" charset="2"/>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360970" indent="-272194" algn="l" defTabSz="1088776" rtl="0" eaLnBrk="1" latinLnBrk="0" hangingPunct="1">
        <a:lnSpc>
          <a:spcPct val="100000"/>
        </a:lnSpc>
        <a:spcBef>
          <a:spcPts val="357"/>
        </a:spcBef>
        <a:buFont typeface="Wingdings" panose="05000000000000000000" pitchFamily="2" charset="2"/>
        <a:buChar char="§"/>
        <a:defRPr kumimoji="1" sz="2100" kern="1200">
          <a:solidFill>
            <a:schemeClr val="tx1"/>
          </a:solidFill>
          <a:latin typeface="Meiryo UI" panose="020B0604030504040204" pitchFamily="50" charset="-128"/>
          <a:ea typeface="Meiryo UI" panose="020B0604030504040204" pitchFamily="50" charset="-128"/>
          <a:cs typeface="+mn-cs"/>
        </a:defRPr>
      </a:lvl3pPr>
      <a:lvl4pPr marL="1905358" indent="-272194" algn="l" defTabSz="1088776" rtl="0" eaLnBrk="1" latinLnBrk="0" hangingPunct="1">
        <a:lnSpc>
          <a:spcPct val="100000"/>
        </a:lnSpc>
        <a:spcBef>
          <a:spcPts val="0"/>
        </a:spcBef>
        <a:buFont typeface="Wingdings" panose="05000000000000000000" pitchFamily="2" charset="2"/>
        <a:buChar char="§"/>
        <a:defRPr kumimoji="1" sz="1900" kern="1200">
          <a:solidFill>
            <a:schemeClr val="tx1"/>
          </a:solidFill>
          <a:latin typeface="Meiryo UI" panose="020B0604030504040204" pitchFamily="50" charset="-128"/>
          <a:ea typeface="Meiryo UI" panose="020B0604030504040204" pitchFamily="50" charset="-128"/>
          <a:cs typeface="+mn-cs"/>
        </a:defRPr>
      </a:lvl4pPr>
      <a:lvl5pPr marL="2449746" indent="-272194" algn="l" defTabSz="1088776" rtl="0" eaLnBrk="1" latinLnBrk="0" hangingPunct="1">
        <a:lnSpc>
          <a:spcPct val="100000"/>
        </a:lnSpc>
        <a:spcBef>
          <a:spcPts val="0"/>
        </a:spcBef>
        <a:buFont typeface="Wingdings" panose="05000000000000000000" pitchFamily="2" charset="2"/>
        <a:buChar char="§"/>
        <a:defRPr kumimoji="1" sz="1900" kern="1200">
          <a:solidFill>
            <a:schemeClr val="tx1"/>
          </a:solidFill>
          <a:latin typeface="Meiryo UI" panose="020B0604030504040204" pitchFamily="50" charset="-128"/>
          <a:ea typeface="Meiryo UI" panose="020B0604030504040204" pitchFamily="50" charset="-128"/>
          <a:cs typeface="+mn-cs"/>
        </a:defRPr>
      </a:lvl5pPr>
      <a:lvl6pPr marL="2994134" indent="-272194" algn="l" defTabSz="1088776" rtl="0" eaLnBrk="1" latinLnBrk="0" hangingPunct="1">
        <a:lnSpc>
          <a:spcPct val="100000"/>
        </a:lnSpc>
        <a:spcBef>
          <a:spcPts val="0"/>
        </a:spcBef>
        <a:buFont typeface="Wingdings" panose="05000000000000000000" pitchFamily="2" charset="2"/>
        <a:buChar char="§"/>
        <a:defRPr kumimoji="1" sz="1900" kern="1200">
          <a:solidFill>
            <a:schemeClr val="tx1"/>
          </a:solidFill>
          <a:latin typeface="Meiryo UI" panose="020B0604030504040204" pitchFamily="50" charset="-128"/>
          <a:ea typeface="Meiryo UI" panose="020B0604030504040204" pitchFamily="50" charset="-128"/>
          <a:cs typeface="+mn-cs"/>
        </a:defRPr>
      </a:lvl6pPr>
      <a:lvl7pPr marL="3538522" indent="-272194" algn="l" defTabSz="1088776" rtl="0" eaLnBrk="1" latinLnBrk="0" hangingPunct="1">
        <a:lnSpc>
          <a:spcPct val="100000"/>
        </a:lnSpc>
        <a:spcBef>
          <a:spcPts val="0"/>
        </a:spcBef>
        <a:buFont typeface="Wingdings" panose="05000000000000000000" pitchFamily="2" charset="2"/>
        <a:buChar char="§"/>
        <a:defRPr kumimoji="1" sz="1900" kern="1200">
          <a:solidFill>
            <a:schemeClr val="tx1"/>
          </a:solidFill>
          <a:latin typeface="Meiryo UI" panose="020B0604030504040204" pitchFamily="50" charset="-128"/>
          <a:ea typeface="Meiryo UI" panose="020B0604030504040204" pitchFamily="50" charset="-128"/>
          <a:cs typeface="+mn-cs"/>
        </a:defRPr>
      </a:lvl7pPr>
      <a:lvl8pPr marL="4082910" indent="-272194" algn="l" defTabSz="1088776" rtl="0" eaLnBrk="1" latinLnBrk="0" hangingPunct="1">
        <a:lnSpc>
          <a:spcPct val="100000"/>
        </a:lnSpc>
        <a:spcBef>
          <a:spcPts val="0"/>
        </a:spcBef>
        <a:buFont typeface="Wingdings" panose="05000000000000000000" pitchFamily="2" charset="2"/>
        <a:buChar char="§"/>
        <a:defRPr kumimoji="1" sz="1900" kern="1200">
          <a:solidFill>
            <a:schemeClr val="tx1"/>
          </a:solidFill>
          <a:latin typeface="Meiryo UI" panose="020B0604030504040204" pitchFamily="50" charset="-128"/>
          <a:ea typeface="Meiryo UI" panose="020B0604030504040204" pitchFamily="50" charset="-128"/>
          <a:cs typeface="+mn-cs"/>
        </a:defRPr>
      </a:lvl8pPr>
      <a:lvl9pPr marL="4627298" indent="-272194" algn="l" defTabSz="1088776" rtl="0" eaLnBrk="1" latinLnBrk="0" hangingPunct="1">
        <a:lnSpc>
          <a:spcPct val="100000"/>
        </a:lnSpc>
        <a:spcBef>
          <a:spcPts val="0"/>
        </a:spcBef>
        <a:buFont typeface="Wingdings" panose="05000000000000000000" pitchFamily="2" charset="2"/>
        <a:buChar char="§"/>
        <a:defRPr kumimoji="1" sz="1900" kern="1200">
          <a:solidFill>
            <a:schemeClr val="tx1"/>
          </a:solidFill>
          <a:latin typeface="Meiryo UI" panose="020B0604030504040204" pitchFamily="50" charset="-128"/>
          <a:ea typeface="Meiryo UI" panose="020B0604030504040204" pitchFamily="50" charset="-128"/>
          <a:cs typeface="+mn-cs"/>
        </a:defRPr>
      </a:lvl9pPr>
    </p:bodyStyle>
    <p:otherStyle>
      <a:defPPr>
        <a:defRPr/>
      </a:defPPr>
      <a:lvl1pPr marL="0" algn="l" defTabSz="1088776" rtl="0" eaLnBrk="1" latinLnBrk="0" hangingPunct="1">
        <a:defRPr kumimoji="1" sz="2100" kern="1200">
          <a:solidFill>
            <a:schemeClr val="tx1"/>
          </a:solidFill>
          <a:latin typeface="+mn-lt"/>
          <a:ea typeface="+mn-ea"/>
          <a:cs typeface="+mn-cs"/>
        </a:defRPr>
      </a:lvl1pPr>
      <a:lvl2pPr marL="544388" algn="l" defTabSz="1088776" rtl="0" eaLnBrk="1" latinLnBrk="0" hangingPunct="1">
        <a:defRPr kumimoji="1" sz="2100" kern="1200">
          <a:solidFill>
            <a:schemeClr val="tx1"/>
          </a:solidFill>
          <a:latin typeface="+mn-lt"/>
          <a:ea typeface="+mn-ea"/>
          <a:cs typeface="+mn-cs"/>
        </a:defRPr>
      </a:lvl2pPr>
      <a:lvl3pPr marL="1088776" algn="l" defTabSz="1088776" rtl="0" eaLnBrk="1" latinLnBrk="0" hangingPunct="1">
        <a:defRPr kumimoji="1" sz="2100" kern="1200">
          <a:solidFill>
            <a:schemeClr val="tx1"/>
          </a:solidFill>
          <a:latin typeface="+mn-lt"/>
          <a:ea typeface="+mn-ea"/>
          <a:cs typeface="+mn-cs"/>
        </a:defRPr>
      </a:lvl3pPr>
      <a:lvl4pPr marL="1633164" algn="l" defTabSz="1088776" rtl="0" eaLnBrk="1" latinLnBrk="0" hangingPunct="1">
        <a:defRPr kumimoji="1" sz="2100" kern="1200">
          <a:solidFill>
            <a:schemeClr val="tx1"/>
          </a:solidFill>
          <a:latin typeface="+mn-lt"/>
          <a:ea typeface="+mn-ea"/>
          <a:cs typeface="+mn-cs"/>
        </a:defRPr>
      </a:lvl4pPr>
      <a:lvl5pPr marL="2177552" algn="l" defTabSz="1088776" rtl="0" eaLnBrk="1" latinLnBrk="0" hangingPunct="1">
        <a:defRPr kumimoji="1" sz="2100" kern="1200">
          <a:solidFill>
            <a:schemeClr val="tx1"/>
          </a:solidFill>
          <a:latin typeface="+mn-lt"/>
          <a:ea typeface="+mn-ea"/>
          <a:cs typeface="+mn-cs"/>
        </a:defRPr>
      </a:lvl5pPr>
      <a:lvl6pPr marL="2721940" algn="l" defTabSz="1088776" rtl="0" eaLnBrk="1" latinLnBrk="0" hangingPunct="1">
        <a:defRPr kumimoji="1" sz="2100" kern="1200">
          <a:solidFill>
            <a:schemeClr val="tx1"/>
          </a:solidFill>
          <a:latin typeface="+mn-lt"/>
          <a:ea typeface="+mn-ea"/>
          <a:cs typeface="+mn-cs"/>
        </a:defRPr>
      </a:lvl6pPr>
      <a:lvl7pPr marL="3266328" algn="l" defTabSz="1088776" rtl="0" eaLnBrk="1" latinLnBrk="0" hangingPunct="1">
        <a:defRPr kumimoji="1" sz="2100" kern="1200">
          <a:solidFill>
            <a:schemeClr val="tx1"/>
          </a:solidFill>
          <a:latin typeface="+mn-lt"/>
          <a:ea typeface="+mn-ea"/>
          <a:cs typeface="+mn-cs"/>
        </a:defRPr>
      </a:lvl7pPr>
      <a:lvl8pPr marL="3810716" algn="l" defTabSz="1088776" rtl="0" eaLnBrk="1" latinLnBrk="0" hangingPunct="1">
        <a:defRPr kumimoji="1" sz="2100" kern="1200">
          <a:solidFill>
            <a:schemeClr val="tx1"/>
          </a:solidFill>
          <a:latin typeface="+mn-lt"/>
          <a:ea typeface="+mn-ea"/>
          <a:cs typeface="+mn-cs"/>
        </a:defRPr>
      </a:lvl8pPr>
      <a:lvl9pPr marL="4355104" algn="l" defTabSz="1088776"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１．ガイダンス</a:t>
            </a:r>
          </a:p>
        </p:txBody>
      </p:sp>
      <p:sp>
        <p:nvSpPr>
          <p:cNvPr id="3" name="サブタイトル 2"/>
          <p:cNvSpPr>
            <a:spLocks noGrp="1"/>
          </p:cNvSpPr>
          <p:nvPr>
            <p:ph type="subTitle" idx="1"/>
          </p:nvPr>
        </p:nvSpPr>
        <p:spPr/>
        <p:txBody>
          <a:bodyPr>
            <a:normAutofit/>
          </a:bodyPr>
          <a:lstStyle/>
          <a:p>
            <a:r>
              <a:rPr kumimoji="1" lang="ja-JP" altLang="en-US" sz="3200" b="1" dirty="0">
                <a:solidFill>
                  <a:schemeClr val="bg1"/>
                </a:solidFill>
              </a:rPr>
              <a:t>高津高校　課題研究基礎　～課題研究を行う前に～　</a:t>
            </a:r>
            <a:endParaRPr kumimoji="1" lang="en-US" altLang="ja-JP" sz="3200" b="1" dirty="0">
              <a:solidFill>
                <a:schemeClr val="bg1"/>
              </a:solidFill>
            </a:endParaRPr>
          </a:p>
        </p:txBody>
      </p:sp>
    </p:spTree>
    <p:extLst>
      <p:ext uri="{BB962C8B-B14F-4D97-AF65-F5344CB8AC3E}">
        <p14:creationId xmlns:p14="http://schemas.microsoft.com/office/powerpoint/2010/main" val="40895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6600" dirty="0"/>
              <a:t>課題研究が求める成果</a:t>
            </a:r>
          </a:p>
        </p:txBody>
      </p:sp>
      <p:sp>
        <p:nvSpPr>
          <p:cNvPr id="5" name="テキスト ボックス 4"/>
          <p:cNvSpPr txBox="1"/>
          <p:nvPr/>
        </p:nvSpPr>
        <p:spPr>
          <a:xfrm>
            <a:off x="721272" y="3187464"/>
            <a:ext cx="8138766" cy="707886"/>
          </a:xfrm>
          <a:prstGeom prst="rect">
            <a:avLst/>
          </a:prstGeom>
          <a:noFill/>
        </p:spPr>
        <p:txBody>
          <a:bodyPr wrap="none" rtlCol="0">
            <a:spAutoFit/>
          </a:bodyPr>
          <a:lstStyle/>
          <a:p>
            <a:r>
              <a:rPr kumimoji="1" lang="ja-JP" altLang="en-US" sz="4000" dirty="0"/>
              <a:t>問</a:t>
            </a:r>
            <a:r>
              <a:rPr kumimoji="1" lang="en-US" altLang="ja-JP" sz="4000" dirty="0"/>
              <a:t>1</a:t>
            </a:r>
            <a:r>
              <a:rPr kumimoji="1" lang="ja-JP" altLang="en-US" sz="4000" dirty="0"/>
              <a:t>　この人物の名前を答えなさい</a:t>
            </a:r>
          </a:p>
        </p:txBody>
      </p:sp>
      <p:pic>
        <p:nvPicPr>
          <p:cNvPr id="6" name="コンテンツ プレースホルダー 3"/>
          <p:cNvPicPr>
            <a:picLocks noChangeAspect="1"/>
          </p:cNvPicPr>
          <p:nvPr/>
        </p:nvPicPr>
        <p:blipFill>
          <a:blip r:embed="rId3"/>
          <a:stretch>
            <a:fillRect/>
          </a:stretch>
        </p:blipFill>
        <p:spPr>
          <a:xfrm>
            <a:off x="2317300" y="4490808"/>
            <a:ext cx="8324096" cy="4540416"/>
          </a:xfrm>
          <a:prstGeom prst="rect">
            <a:avLst/>
          </a:prstGeom>
        </p:spPr>
      </p:pic>
    </p:spTree>
    <p:extLst>
      <p:ext uri="{BB962C8B-B14F-4D97-AF65-F5344CB8AC3E}">
        <p14:creationId xmlns:p14="http://schemas.microsoft.com/office/powerpoint/2010/main" val="287092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6600" dirty="0"/>
              <a:t>課題研究が求める成果</a:t>
            </a:r>
          </a:p>
        </p:txBody>
      </p:sp>
      <p:sp>
        <p:nvSpPr>
          <p:cNvPr id="6" name="テキスト ボックス 5"/>
          <p:cNvSpPr txBox="1"/>
          <p:nvPr/>
        </p:nvSpPr>
        <p:spPr>
          <a:xfrm>
            <a:off x="358121" y="2879687"/>
            <a:ext cx="12242454" cy="1323439"/>
          </a:xfrm>
          <a:prstGeom prst="rect">
            <a:avLst/>
          </a:prstGeom>
          <a:noFill/>
        </p:spPr>
        <p:txBody>
          <a:bodyPr wrap="none" rtlCol="0">
            <a:spAutoFit/>
          </a:bodyPr>
          <a:lstStyle/>
          <a:p>
            <a:r>
              <a:rPr kumimoji="1" lang="ja-JP" altLang="en-US" sz="4000" dirty="0" smtClean="0"/>
              <a:t>問</a:t>
            </a:r>
            <a:r>
              <a:rPr kumimoji="1" lang="en-US" altLang="ja-JP" sz="4000" dirty="0" smtClean="0"/>
              <a:t>2</a:t>
            </a:r>
            <a:r>
              <a:rPr kumimoji="1" lang="ja-JP" altLang="en-US" sz="4000" dirty="0"/>
              <a:t>　この人物の発明品の中あなたが一番素晴らしい</a:t>
            </a:r>
            <a:endParaRPr kumimoji="1" lang="en-US" altLang="ja-JP" sz="4000" dirty="0"/>
          </a:p>
          <a:p>
            <a:r>
              <a:rPr kumimoji="1" lang="ja-JP" altLang="en-US" sz="4000" dirty="0"/>
              <a:t>　　  と思う発明品と理由を</a:t>
            </a:r>
            <a:r>
              <a:rPr kumimoji="1" lang="en-US" altLang="ja-JP" sz="4000" dirty="0"/>
              <a:t>100</a:t>
            </a:r>
            <a:r>
              <a:rPr kumimoji="1" lang="ja-JP" altLang="en-US" sz="4000" dirty="0"/>
              <a:t>字で答えなさい。</a:t>
            </a:r>
          </a:p>
        </p:txBody>
      </p:sp>
      <p:pic>
        <p:nvPicPr>
          <p:cNvPr id="8" name="コンテンツ プレースホルダー 3"/>
          <p:cNvPicPr>
            <a:picLocks noChangeAspect="1"/>
          </p:cNvPicPr>
          <p:nvPr/>
        </p:nvPicPr>
        <p:blipFill>
          <a:blip r:embed="rId3"/>
          <a:stretch>
            <a:fillRect/>
          </a:stretch>
        </p:blipFill>
        <p:spPr>
          <a:xfrm>
            <a:off x="2317300" y="4490808"/>
            <a:ext cx="8324096" cy="4540416"/>
          </a:xfrm>
          <a:prstGeom prst="rect">
            <a:avLst/>
          </a:prstGeom>
        </p:spPr>
      </p:pic>
    </p:spTree>
    <p:extLst>
      <p:ext uri="{BB962C8B-B14F-4D97-AF65-F5344CB8AC3E}">
        <p14:creationId xmlns:p14="http://schemas.microsoft.com/office/powerpoint/2010/main" val="417420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6600" dirty="0"/>
              <a:t>課題研究が求める成果</a:t>
            </a:r>
          </a:p>
        </p:txBody>
      </p:sp>
      <p:pic>
        <p:nvPicPr>
          <p:cNvPr id="4" name="コンテンツ プレースホルダー 3"/>
          <p:cNvPicPr>
            <a:picLocks noGrp="1" noChangeAspect="1"/>
          </p:cNvPicPr>
          <p:nvPr>
            <p:ph idx="1"/>
          </p:nvPr>
        </p:nvPicPr>
        <p:blipFill>
          <a:blip r:embed="rId3"/>
          <a:stretch>
            <a:fillRect/>
          </a:stretch>
        </p:blipFill>
        <p:spPr>
          <a:xfrm>
            <a:off x="2317300" y="4490808"/>
            <a:ext cx="8324096" cy="4540416"/>
          </a:xfrm>
          <a:prstGeom prst="rect">
            <a:avLst/>
          </a:prstGeom>
        </p:spPr>
      </p:pic>
      <p:sp>
        <p:nvSpPr>
          <p:cNvPr id="6" name="テキスト ボックス 5"/>
          <p:cNvSpPr txBox="1"/>
          <p:nvPr/>
        </p:nvSpPr>
        <p:spPr>
          <a:xfrm>
            <a:off x="758161" y="2615611"/>
            <a:ext cx="11785600" cy="1938992"/>
          </a:xfrm>
          <a:prstGeom prst="rect">
            <a:avLst/>
          </a:prstGeom>
          <a:noFill/>
        </p:spPr>
        <p:txBody>
          <a:bodyPr wrap="square" rtlCol="0">
            <a:spAutoFit/>
          </a:bodyPr>
          <a:lstStyle/>
          <a:p>
            <a:r>
              <a:rPr kumimoji="1" lang="ja-JP" altLang="en-US" sz="4000" dirty="0" smtClean="0"/>
              <a:t>問</a:t>
            </a:r>
            <a:r>
              <a:rPr kumimoji="1" lang="en-US" altLang="ja-JP" sz="4000" dirty="0" smtClean="0"/>
              <a:t>3</a:t>
            </a:r>
            <a:r>
              <a:rPr kumimoji="1" lang="ja-JP" altLang="en-US" sz="4000" dirty="0"/>
              <a:t>　もしあなたがエジソンなら、今の社会課題</a:t>
            </a:r>
            <a:endParaRPr kumimoji="1" lang="en-US" altLang="ja-JP" sz="4000" dirty="0"/>
          </a:p>
          <a:p>
            <a:r>
              <a:rPr kumimoji="1" lang="ja-JP" altLang="en-US" sz="4000" dirty="0"/>
              <a:t>　　に対してどんな発明をしようとしますか。</a:t>
            </a:r>
            <a:endParaRPr kumimoji="1" lang="en-US" altLang="ja-JP" sz="4000" dirty="0"/>
          </a:p>
          <a:p>
            <a:r>
              <a:rPr kumimoji="1" lang="ja-JP" altLang="en-US" sz="4000" dirty="0"/>
              <a:t>　　理由も含め、</a:t>
            </a:r>
            <a:r>
              <a:rPr kumimoji="1" lang="en-US" altLang="ja-JP" sz="4000" dirty="0"/>
              <a:t>800</a:t>
            </a:r>
            <a:r>
              <a:rPr kumimoji="1" lang="ja-JP" altLang="en-US" sz="4000" dirty="0"/>
              <a:t>字で答えなさい。</a:t>
            </a:r>
          </a:p>
        </p:txBody>
      </p:sp>
    </p:spTree>
    <p:extLst>
      <p:ext uri="{BB962C8B-B14F-4D97-AF65-F5344CB8AC3E}">
        <p14:creationId xmlns:p14="http://schemas.microsoft.com/office/powerpoint/2010/main" val="254416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6600" dirty="0"/>
              <a:t>課題研究が求める成果</a:t>
            </a:r>
          </a:p>
        </p:txBody>
      </p:sp>
      <p:sp>
        <p:nvSpPr>
          <p:cNvPr id="3" name="コンテンツ プレースホルダー 2"/>
          <p:cNvSpPr>
            <a:spLocks noGrp="1"/>
          </p:cNvSpPr>
          <p:nvPr>
            <p:ph idx="1"/>
          </p:nvPr>
        </p:nvSpPr>
        <p:spPr/>
        <p:txBody>
          <a:bodyPr>
            <a:normAutofit/>
          </a:bodyPr>
          <a:lstStyle/>
          <a:p>
            <a:pPr marL="0" indent="0">
              <a:buNone/>
            </a:pPr>
            <a:r>
              <a:rPr kumimoji="1" lang="ja-JP" altLang="en-US" sz="8000" dirty="0"/>
              <a:t>様々な社会課題を</a:t>
            </a:r>
            <a:endParaRPr kumimoji="1" lang="en-US" altLang="ja-JP" sz="8000" dirty="0"/>
          </a:p>
          <a:p>
            <a:pPr marL="0" indent="0">
              <a:buNone/>
            </a:pPr>
            <a:r>
              <a:rPr kumimoji="1" lang="ja-JP" altLang="en-US" sz="8000" dirty="0">
                <a:solidFill>
                  <a:srgbClr val="FF0000"/>
                </a:solidFill>
              </a:rPr>
              <a:t>創造的思考力</a:t>
            </a:r>
            <a:r>
              <a:rPr kumimoji="1" lang="ja-JP" altLang="en-US" sz="8000" dirty="0"/>
              <a:t>を駆使し</a:t>
            </a:r>
            <a:endParaRPr kumimoji="1" lang="en-US" altLang="ja-JP" sz="8000" dirty="0"/>
          </a:p>
          <a:p>
            <a:pPr marL="0" indent="0">
              <a:buNone/>
            </a:pPr>
            <a:r>
              <a:rPr kumimoji="1" lang="ja-JP" altLang="en-US" sz="8000" dirty="0"/>
              <a:t>解決していく人材の育成</a:t>
            </a:r>
          </a:p>
        </p:txBody>
      </p:sp>
    </p:spTree>
    <p:extLst>
      <p:ext uri="{BB962C8B-B14F-4D97-AF65-F5344CB8AC3E}">
        <p14:creationId xmlns:p14="http://schemas.microsoft.com/office/powerpoint/2010/main" val="148883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5000" y="661085"/>
            <a:ext cx="11963400" cy="1930921"/>
          </a:xfrm>
        </p:spPr>
        <p:txBody>
          <a:bodyPr>
            <a:normAutofit fontScale="90000"/>
          </a:bodyPr>
          <a:lstStyle/>
          <a:p>
            <a:r>
              <a:rPr lang="ja-JP" altLang="en-US" sz="6600" dirty="0" smtClean="0"/>
              <a:t>課題そういった人材が求められている！</a:t>
            </a:r>
            <a:endParaRPr lang="ja-JP" altLang="en-US" sz="6600" dirty="0"/>
          </a:p>
        </p:txBody>
      </p:sp>
      <p:sp>
        <p:nvSpPr>
          <p:cNvPr id="3" name="コンテンツ プレースホルダー 2"/>
          <p:cNvSpPr>
            <a:spLocks noGrp="1"/>
          </p:cNvSpPr>
          <p:nvPr>
            <p:ph idx="1"/>
          </p:nvPr>
        </p:nvSpPr>
        <p:spPr>
          <a:xfrm>
            <a:off x="1361003" y="2686053"/>
            <a:ext cx="10236691" cy="6070365"/>
          </a:xfrm>
        </p:spPr>
        <p:txBody>
          <a:bodyPr>
            <a:normAutofit/>
          </a:bodyPr>
          <a:lstStyle/>
          <a:p>
            <a:pPr marL="0" indent="0">
              <a:buNone/>
            </a:pPr>
            <a:endParaRPr lang="en-US" altLang="ja-JP" sz="4400" dirty="0"/>
          </a:p>
          <a:p>
            <a:pPr marL="0" indent="0">
              <a:buNone/>
            </a:pPr>
            <a:endParaRPr lang="en-US" altLang="ja-JP" sz="4400" dirty="0"/>
          </a:p>
        </p:txBody>
      </p:sp>
      <p:pic>
        <p:nvPicPr>
          <p:cNvPr id="1026" name="Picture 2" descr="000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71" t="9728" r="6253" b="9425"/>
          <a:stretch/>
        </p:blipFill>
        <p:spPr bwMode="auto">
          <a:xfrm>
            <a:off x="368300" y="2901953"/>
            <a:ext cx="9424868" cy="6159383"/>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4" descr="「トランプと周」の画像検索結果"/>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7" name="図 6"/>
          <p:cNvPicPr>
            <a:picLocks noChangeAspect="1"/>
          </p:cNvPicPr>
          <p:nvPr/>
        </p:nvPicPr>
        <p:blipFill rotWithShape="1">
          <a:blip r:embed="rId4"/>
          <a:srcRect l="66576" t="47213" r="5685" b="14556"/>
          <a:stretch/>
        </p:blipFill>
        <p:spPr>
          <a:xfrm>
            <a:off x="8458715" y="5638827"/>
            <a:ext cx="4279385" cy="3931906"/>
          </a:xfrm>
          <a:prstGeom prst="rect">
            <a:avLst/>
          </a:prstGeom>
        </p:spPr>
      </p:pic>
      <p:sp>
        <p:nvSpPr>
          <p:cNvPr id="8" name="角丸四角形吹き出し 7"/>
          <p:cNvSpPr/>
          <p:nvPr/>
        </p:nvSpPr>
        <p:spPr>
          <a:xfrm>
            <a:off x="368300" y="1024621"/>
            <a:ext cx="10655300" cy="4989894"/>
          </a:xfrm>
          <a:prstGeom prst="wedgeRoundRectCallout">
            <a:avLst>
              <a:gd name="adj1" fmla="val 44955"/>
              <a:gd name="adj2" fmla="val 6145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総合型選抜・学校推薦型選抜 を受験するみなさん</a:t>
            </a:r>
            <a:r>
              <a:rPr lang="ja-JP" altLang="en-US" sz="2800" b="1" dirty="0" smtClean="0">
                <a:solidFill>
                  <a:schemeClr val="tx1"/>
                </a:solidFill>
              </a:rPr>
              <a:t>へ（抜粋）</a:t>
            </a:r>
            <a:endParaRPr lang="en-US" altLang="ja-JP" sz="2800" b="1" dirty="0" smtClean="0">
              <a:solidFill>
                <a:schemeClr val="tx1"/>
              </a:solidFill>
            </a:endParaRPr>
          </a:p>
          <a:p>
            <a:pPr algn="ctr"/>
            <a:endParaRPr kumimoji="1" lang="en-US" altLang="ja-JP" sz="2800" b="1" dirty="0">
              <a:solidFill>
                <a:schemeClr val="tx1"/>
              </a:solidFill>
            </a:endParaRPr>
          </a:p>
          <a:p>
            <a:r>
              <a:rPr lang="ja-JP" altLang="en-US" sz="2800" b="1" dirty="0">
                <a:solidFill>
                  <a:schemeClr val="tx1"/>
                </a:solidFill>
              </a:rPr>
              <a:t>このような時代においては、「決まった正解を早く出すことの訓練をした人材」ではなく、 </a:t>
            </a:r>
            <a:r>
              <a:rPr lang="ja-JP" altLang="en-US" sz="2800" b="1" dirty="0">
                <a:solidFill>
                  <a:srgbClr val="FF0000"/>
                </a:solidFill>
              </a:rPr>
              <a:t>「課題を自ら発見し、解決することのできる人材」が必要</a:t>
            </a:r>
            <a:r>
              <a:rPr lang="ja-JP" altLang="en-US" sz="2800" b="1" dirty="0">
                <a:solidFill>
                  <a:schemeClr val="tx1"/>
                </a:solidFill>
              </a:rPr>
              <a:t>となります</a:t>
            </a:r>
            <a:r>
              <a:rPr lang="ja-JP" altLang="en-US" sz="2800" b="1" dirty="0" smtClean="0">
                <a:solidFill>
                  <a:schemeClr val="tx1"/>
                </a:solidFill>
              </a:rPr>
              <a:t>。</a:t>
            </a:r>
            <a:endParaRPr lang="en-US" altLang="ja-JP" sz="2800" b="1" dirty="0" smtClean="0">
              <a:solidFill>
                <a:schemeClr val="tx1"/>
              </a:solidFill>
            </a:endParaRPr>
          </a:p>
          <a:p>
            <a:r>
              <a:rPr lang="ja-JP" altLang="en-US" sz="2800" b="1" dirty="0" smtClean="0">
                <a:solidFill>
                  <a:schemeClr val="tx1"/>
                </a:solidFill>
              </a:rPr>
              <a:t>正解</a:t>
            </a:r>
            <a:r>
              <a:rPr lang="ja-JP" altLang="en-US" sz="2800" b="1" dirty="0">
                <a:solidFill>
                  <a:schemeClr val="tx1"/>
                </a:solidFill>
              </a:rPr>
              <a:t>があるかどうかも わからない課題に取り組む意欲、問題が発生している現場に出かけていく勇気、多様な人々 とのネットワークを創る構想力、世界に発信するコミュニケーション能力、今必要なのは</a:t>
            </a:r>
            <a:r>
              <a:rPr lang="ja-JP" altLang="en-US" sz="2800" b="1" dirty="0" smtClean="0">
                <a:solidFill>
                  <a:schemeClr val="tx1"/>
                </a:solidFill>
              </a:rPr>
              <a:t>こう</a:t>
            </a:r>
            <a:r>
              <a:rPr lang="ja-JP" altLang="en-US" sz="2800" b="1" dirty="0">
                <a:solidFill>
                  <a:schemeClr val="tx1"/>
                </a:solidFill>
              </a:rPr>
              <a:t>いう力をもった人材です。</a:t>
            </a:r>
            <a:endParaRPr kumimoji="1" lang="ja-JP" altLang="en-US" sz="2800" b="1" dirty="0">
              <a:solidFill>
                <a:schemeClr val="tx1"/>
              </a:solidFill>
            </a:endParaRPr>
          </a:p>
        </p:txBody>
      </p:sp>
      <p:sp>
        <p:nvSpPr>
          <p:cNvPr id="5" name="正方形/長方形 4"/>
          <p:cNvSpPr/>
          <p:nvPr/>
        </p:nvSpPr>
        <p:spPr>
          <a:xfrm>
            <a:off x="635000" y="1941356"/>
            <a:ext cx="11963400" cy="6247864"/>
          </a:xfrm>
          <a:prstGeom prst="rect">
            <a:avLst/>
          </a:prstGeom>
          <a:solidFill>
            <a:srgbClr val="FFFF00"/>
          </a:solidFill>
        </p:spPr>
        <p:txBody>
          <a:bodyPr wrap="square">
            <a:spAutoFit/>
          </a:bodyPr>
          <a:lstStyle/>
          <a:p>
            <a:endParaRPr lang="en-US" altLang="ja-JP" sz="4000" b="1" dirty="0" smtClean="0"/>
          </a:p>
          <a:p>
            <a:r>
              <a:rPr lang="ja-JP" altLang="en-US" sz="4000" b="1" dirty="0" smtClean="0"/>
              <a:t>大阪大学　総合型選抜　提出書類</a:t>
            </a:r>
            <a:endParaRPr lang="en-US" altLang="ja-JP" sz="4000" b="1" dirty="0" smtClean="0"/>
          </a:p>
          <a:p>
            <a:pPr algn="ctr"/>
            <a:r>
              <a:rPr lang="ja-JP" altLang="en-US" sz="4000" b="1" dirty="0" smtClean="0"/>
              <a:t>（中略）</a:t>
            </a:r>
            <a:endParaRPr lang="en-US" altLang="ja-JP" sz="4000" b="1" dirty="0"/>
          </a:p>
          <a:p>
            <a:r>
              <a:rPr lang="ja-JP" altLang="en-US" sz="4000" b="1" dirty="0" smtClean="0"/>
              <a:t>⑧ </a:t>
            </a:r>
            <a:r>
              <a:rPr lang="ja-JP" altLang="en-US" sz="4000" b="1" dirty="0">
                <a:solidFill>
                  <a:srgbClr val="FF0000"/>
                </a:solidFill>
              </a:rPr>
              <a:t>スーパーサイエンスハイスクール</a:t>
            </a:r>
            <a:r>
              <a:rPr lang="ja-JP" altLang="en-US" sz="4000" b="1" dirty="0"/>
              <a:t>（</a:t>
            </a:r>
            <a:r>
              <a:rPr lang="en-US" altLang="ja-JP" sz="4000" b="1" dirty="0"/>
              <a:t>SSH</a:t>
            </a:r>
            <a:r>
              <a:rPr lang="ja-JP" altLang="en-US" sz="4000" b="1" dirty="0"/>
              <a:t>）に指定されている学校において </a:t>
            </a:r>
            <a:r>
              <a:rPr lang="en-US" altLang="ja-JP" sz="4000" b="1" dirty="0"/>
              <a:t>SSH </a:t>
            </a:r>
            <a:r>
              <a:rPr lang="ja-JP" altLang="en-US" sz="4000" b="1" dirty="0"/>
              <a:t>に関連するコースや科目を</a:t>
            </a:r>
            <a:r>
              <a:rPr lang="ja-JP" altLang="en-US" sz="4000" b="1" dirty="0" smtClean="0"/>
              <a:t>履修</a:t>
            </a:r>
            <a:r>
              <a:rPr lang="ja-JP" altLang="en-US" sz="4000" b="1" dirty="0"/>
              <a:t>し、得たことを志願者がＡ４用紙１枚にまとめた</a:t>
            </a:r>
            <a:r>
              <a:rPr lang="ja-JP" altLang="en-US" sz="4000" b="1" dirty="0" smtClean="0"/>
              <a:t>書類</a:t>
            </a:r>
            <a:endParaRPr lang="en-US" altLang="ja-JP" sz="4000" b="1" dirty="0"/>
          </a:p>
          <a:p>
            <a:r>
              <a:rPr lang="ja-JP" altLang="en-US" sz="4000" b="1" dirty="0" smtClean="0"/>
              <a:t>⑨ </a:t>
            </a:r>
            <a:r>
              <a:rPr lang="ja-JP" altLang="en-US" sz="4000" b="1" dirty="0"/>
              <a:t>高等学校等で行った</a:t>
            </a:r>
            <a:r>
              <a:rPr lang="ja-JP" altLang="en-US" sz="4000" b="1" dirty="0">
                <a:solidFill>
                  <a:srgbClr val="FF0000"/>
                </a:solidFill>
              </a:rPr>
              <a:t>課題研究の実績</a:t>
            </a:r>
            <a:r>
              <a:rPr lang="ja-JP" altLang="en-US" sz="4000" b="1" dirty="0"/>
              <a:t>を証明する</a:t>
            </a:r>
            <a:r>
              <a:rPr lang="ja-JP" altLang="en-US" sz="4000" b="1" dirty="0" smtClean="0"/>
              <a:t>書類</a:t>
            </a:r>
            <a:endParaRPr lang="en-US" altLang="ja-JP" sz="4000" b="1" dirty="0" smtClean="0"/>
          </a:p>
          <a:p>
            <a:endParaRPr lang="ja-JP" altLang="en-US" sz="4000" b="1" dirty="0"/>
          </a:p>
        </p:txBody>
      </p:sp>
    </p:spTree>
    <p:extLst>
      <p:ext uri="{BB962C8B-B14F-4D97-AF65-F5344CB8AC3E}">
        <p14:creationId xmlns:p14="http://schemas.microsoft.com/office/powerpoint/2010/main" val="29528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6600" dirty="0"/>
              <a:t>高津高校での課題研究①</a:t>
            </a:r>
          </a:p>
        </p:txBody>
      </p:sp>
      <p:sp>
        <p:nvSpPr>
          <p:cNvPr id="3" name="コンテンツ プレースホルダー 2"/>
          <p:cNvSpPr>
            <a:spLocks noGrp="1"/>
          </p:cNvSpPr>
          <p:nvPr>
            <p:ph idx="1"/>
          </p:nvPr>
        </p:nvSpPr>
        <p:spPr>
          <a:xfrm>
            <a:off x="698206" y="2655800"/>
            <a:ext cx="12064766" cy="7066049"/>
          </a:xfrm>
        </p:spPr>
        <p:txBody>
          <a:bodyPr>
            <a:normAutofit/>
          </a:bodyPr>
          <a:lstStyle/>
          <a:p>
            <a:pPr marL="0" indent="0">
              <a:buNone/>
            </a:pPr>
            <a:r>
              <a:rPr kumimoji="1" lang="ja-JP" altLang="en-US" sz="6000" b="1" dirty="0">
                <a:solidFill>
                  <a:schemeClr val="accent2"/>
                </a:solidFill>
              </a:rPr>
              <a:t>高津</a:t>
            </a:r>
            <a:r>
              <a:rPr kumimoji="1" lang="en-US" altLang="ja-JP" sz="6000" b="1" dirty="0">
                <a:solidFill>
                  <a:schemeClr val="accent2"/>
                </a:solidFill>
              </a:rPr>
              <a:t>LC</a:t>
            </a:r>
          </a:p>
          <a:p>
            <a:pPr marL="0" indent="0">
              <a:buNone/>
            </a:pPr>
            <a:r>
              <a:rPr lang="ja-JP" altLang="en-US" sz="6000" dirty="0"/>
              <a:t>　</a:t>
            </a:r>
            <a:r>
              <a:rPr kumimoji="1" lang="ja-JP" altLang="en-US" sz="4800" dirty="0"/>
              <a:t>課題研究に関する授業</a:t>
            </a:r>
            <a:endParaRPr lang="en-US" altLang="ja-JP" sz="4800" dirty="0"/>
          </a:p>
          <a:p>
            <a:pPr marL="0" indent="0">
              <a:buNone/>
            </a:pPr>
            <a:r>
              <a:rPr lang="ja-JP" altLang="en-US" sz="4800" dirty="0"/>
              <a:t>　アカデミックスキルやビジネススキルの習得</a:t>
            </a:r>
            <a:endParaRPr kumimoji="1" lang="en-US" altLang="ja-JP" sz="4800" dirty="0"/>
          </a:p>
          <a:p>
            <a:pPr marL="0" indent="0">
              <a:buNone/>
            </a:pPr>
            <a:r>
              <a:rPr lang="ja-JP" altLang="en-US" sz="6000" b="1" dirty="0">
                <a:solidFill>
                  <a:schemeClr val="accent2"/>
                </a:solidFill>
              </a:rPr>
              <a:t>創造探究事業</a:t>
            </a:r>
            <a:endParaRPr lang="en-US" altLang="ja-JP" sz="6000" b="1" dirty="0">
              <a:solidFill>
                <a:schemeClr val="accent2"/>
              </a:solidFill>
            </a:endParaRPr>
          </a:p>
          <a:p>
            <a:pPr marL="0" indent="0">
              <a:buNone/>
            </a:pPr>
            <a:r>
              <a:rPr lang="ja-JP" altLang="en-US" sz="6000" dirty="0"/>
              <a:t>　</a:t>
            </a:r>
            <a:r>
              <a:rPr kumimoji="1" lang="ja-JP" altLang="en-US" sz="4800" dirty="0"/>
              <a:t>学校の内容を超えた最先端の</a:t>
            </a:r>
            <a:r>
              <a:rPr kumimoji="1" lang="ja-JP" altLang="en-US" sz="4800" dirty="0" smtClean="0"/>
              <a:t>学び</a:t>
            </a:r>
            <a:endParaRPr kumimoji="1" lang="en-US" altLang="ja-JP" sz="4800" dirty="0" smtClean="0"/>
          </a:p>
          <a:p>
            <a:pPr marL="0" indent="0">
              <a:buNone/>
            </a:pPr>
            <a:r>
              <a:rPr lang="ja-JP" altLang="en-US" sz="4800" dirty="0"/>
              <a:t>　</a:t>
            </a:r>
            <a:r>
              <a:rPr lang="ja-JP" altLang="en-US" sz="4800" dirty="0" smtClean="0"/>
              <a:t>普段の触れられない世界について知る</a:t>
            </a:r>
            <a:endParaRPr kumimoji="1" lang="en-US" altLang="ja-JP" sz="4800" dirty="0" smtClean="0"/>
          </a:p>
          <a:p>
            <a:pPr marL="0" indent="0">
              <a:buNone/>
            </a:pPr>
            <a:endParaRPr kumimoji="1" lang="ja-JP" altLang="en-US" sz="4800" dirty="0"/>
          </a:p>
        </p:txBody>
      </p:sp>
    </p:spTree>
    <p:extLst>
      <p:ext uri="{BB962C8B-B14F-4D97-AF65-F5344CB8AC3E}">
        <p14:creationId xmlns:p14="http://schemas.microsoft.com/office/powerpoint/2010/main" val="106286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6600" dirty="0"/>
              <a:t>高津高校での課題研究②</a:t>
            </a:r>
          </a:p>
        </p:txBody>
      </p:sp>
      <p:sp>
        <p:nvSpPr>
          <p:cNvPr id="3" name="コンテンツ プレースホルダー 2"/>
          <p:cNvSpPr>
            <a:spLocks noGrp="1"/>
          </p:cNvSpPr>
          <p:nvPr>
            <p:ph idx="1"/>
          </p:nvPr>
        </p:nvSpPr>
        <p:spPr>
          <a:xfrm>
            <a:off x="1361003" y="2686050"/>
            <a:ext cx="10236691" cy="6070366"/>
          </a:xfrm>
        </p:spPr>
        <p:txBody>
          <a:bodyPr>
            <a:normAutofit/>
          </a:bodyPr>
          <a:lstStyle/>
          <a:p>
            <a:pPr marL="0" indent="0">
              <a:buNone/>
            </a:pPr>
            <a:r>
              <a:rPr kumimoji="1" lang="ja-JP" altLang="en-US" sz="6000" b="1" dirty="0">
                <a:solidFill>
                  <a:schemeClr val="accent2"/>
                </a:solidFill>
              </a:rPr>
              <a:t>高津</a:t>
            </a:r>
            <a:r>
              <a:rPr kumimoji="1" lang="en-US" altLang="ja-JP" sz="6000" b="1" dirty="0">
                <a:solidFill>
                  <a:schemeClr val="accent2"/>
                </a:solidFill>
              </a:rPr>
              <a:t>LC</a:t>
            </a:r>
          </a:p>
        </p:txBody>
      </p:sp>
      <p:graphicFrame>
        <p:nvGraphicFramePr>
          <p:cNvPr id="4" name="コンテンツ プレースホルダー 4"/>
          <p:cNvGraphicFramePr>
            <a:graphicFrameLocks/>
          </p:cNvGraphicFramePr>
          <p:nvPr>
            <p:extLst>
              <p:ext uri="{D42A27DB-BD31-4B8C-83A1-F6EECF244321}">
                <p14:modId xmlns:p14="http://schemas.microsoft.com/office/powerpoint/2010/main" val="1222793320"/>
              </p:ext>
            </p:extLst>
          </p:nvPr>
        </p:nvGraphicFramePr>
        <p:xfrm>
          <a:off x="719138" y="3799339"/>
          <a:ext cx="11525250" cy="4620432"/>
        </p:xfrm>
        <a:graphic>
          <a:graphicData uri="http://schemas.openxmlformats.org/drawingml/2006/table">
            <a:tbl>
              <a:tblPr firstRow="1" bandRow="1">
                <a:tableStyleId>{8799B23B-EC83-4686-B30A-512413B5E67A}</a:tableStyleId>
              </a:tblPr>
              <a:tblGrid>
                <a:gridCol w="1389545">
                  <a:extLst>
                    <a:ext uri="{9D8B030D-6E8A-4147-A177-3AD203B41FA5}">
                      <a16:colId xmlns:a16="http://schemas.microsoft.com/office/drawing/2014/main" val="20000"/>
                    </a:ext>
                  </a:extLst>
                </a:gridCol>
                <a:gridCol w="1372705">
                  <a:extLst>
                    <a:ext uri="{9D8B030D-6E8A-4147-A177-3AD203B41FA5}">
                      <a16:colId xmlns:a16="http://schemas.microsoft.com/office/drawing/2014/main" val="20001"/>
                    </a:ext>
                  </a:extLst>
                </a:gridCol>
                <a:gridCol w="8763000">
                  <a:extLst>
                    <a:ext uri="{9D8B030D-6E8A-4147-A177-3AD203B41FA5}">
                      <a16:colId xmlns:a16="http://schemas.microsoft.com/office/drawing/2014/main" val="20002"/>
                    </a:ext>
                  </a:extLst>
                </a:gridCol>
              </a:tblGrid>
              <a:tr h="1588183">
                <a:tc>
                  <a:txBody>
                    <a:bodyPr/>
                    <a:lstStyle/>
                    <a:p>
                      <a:r>
                        <a:rPr kumimoji="1" lang="ja-JP" altLang="en-US" sz="3500" b="0" dirty="0"/>
                        <a:t>高津</a:t>
                      </a:r>
                      <a:r>
                        <a:rPr kumimoji="1" lang="en-US" altLang="ja-JP" sz="3500" b="0" dirty="0" err="1">
                          <a:latin typeface="Arial" panose="020B0604020202020204" pitchFamily="34" charset="0"/>
                          <a:cs typeface="Arial" panose="020B0604020202020204" pitchFamily="34" charset="0"/>
                        </a:rPr>
                        <a:t>LC</a:t>
                      </a:r>
                      <a:r>
                        <a:rPr kumimoji="1" lang="en-US" altLang="ja-JP" sz="3500" b="0" dirty="0" err="1"/>
                        <a:t>Ⅰ</a:t>
                      </a:r>
                      <a:endParaRPr kumimoji="1" lang="ja-JP" altLang="en-US" sz="3500" b="0" dirty="0"/>
                    </a:p>
                  </a:txBody>
                  <a:tcPr marL="97215" marR="97215" marT="64812" marB="64812" anchor="ctr"/>
                </a:tc>
                <a:tc>
                  <a:txBody>
                    <a:bodyPr/>
                    <a:lstStyle/>
                    <a:p>
                      <a:r>
                        <a:rPr kumimoji="1" lang="en-US" altLang="ja-JP" sz="3500" b="0" dirty="0"/>
                        <a:t>1</a:t>
                      </a:r>
                      <a:r>
                        <a:rPr kumimoji="1" lang="ja-JP" altLang="en-US" sz="3500" b="0" dirty="0"/>
                        <a:t>年生</a:t>
                      </a:r>
                    </a:p>
                  </a:txBody>
                  <a:tcPr marL="97215" marR="97215" marT="64812" marB="64812" anchor="ctr"/>
                </a:tc>
                <a:tc>
                  <a:txBody>
                    <a:bodyPr/>
                    <a:lstStyle/>
                    <a:p>
                      <a:pPr algn="ctr"/>
                      <a:r>
                        <a:rPr kumimoji="1" lang="ja-JP" altLang="en-US" sz="3500" b="1" u="sng" baseline="0" dirty="0"/>
                        <a:t>課題研究の素地</a:t>
                      </a:r>
                      <a:r>
                        <a:rPr kumimoji="1" lang="ja-JP" altLang="en-US" sz="3500" b="1" baseline="0" dirty="0"/>
                        <a:t>を育成する</a:t>
                      </a:r>
                      <a:endParaRPr kumimoji="1" lang="en-US" altLang="ja-JP" sz="3500" b="1" baseline="0" dirty="0"/>
                    </a:p>
                    <a:p>
                      <a:pPr algn="ctr"/>
                      <a:r>
                        <a:rPr lang="ja-JP" altLang="en-US" sz="3600" b="1" baseline="0" dirty="0">
                          <a:solidFill>
                            <a:srgbClr val="FF0000"/>
                          </a:solidFill>
                        </a:rPr>
                        <a:t>サイエンティフィックスキルズ</a:t>
                      </a:r>
                      <a:endParaRPr kumimoji="1" lang="en-US" altLang="ja-JP" sz="3500" b="0" baseline="0" dirty="0"/>
                    </a:p>
                    <a:p>
                      <a:pPr algn="ctr"/>
                      <a:r>
                        <a:rPr kumimoji="1" lang="ja-JP" altLang="en-US" sz="3500" b="0" baseline="0" dirty="0"/>
                        <a:t>（週</a:t>
                      </a:r>
                      <a:r>
                        <a:rPr kumimoji="1" lang="en-US" altLang="ja-JP" sz="3500" b="0" baseline="0" dirty="0"/>
                        <a:t>1</a:t>
                      </a:r>
                      <a:r>
                        <a:rPr kumimoji="1" lang="ja-JP" altLang="en-US" sz="3500" b="0" baseline="0" dirty="0"/>
                        <a:t>回実施）</a:t>
                      </a:r>
                      <a:endParaRPr kumimoji="1" lang="en-US" altLang="ja-JP" sz="3500" b="0" baseline="0" dirty="0"/>
                    </a:p>
                  </a:txBody>
                  <a:tcPr marL="97215" marR="97215" marT="64812" marB="64812" anchor="ctr"/>
                </a:tc>
                <a:extLst>
                  <a:ext uri="{0D108BD9-81ED-4DB2-BD59-A6C34878D82A}">
                    <a16:rowId xmlns:a16="http://schemas.microsoft.com/office/drawing/2014/main" val="10000"/>
                  </a:ext>
                </a:extLst>
              </a:tr>
              <a:tr h="1435237">
                <a:tc>
                  <a:txBody>
                    <a:bodyPr/>
                    <a:lstStyle/>
                    <a:p>
                      <a:r>
                        <a:rPr kumimoji="1" lang="ja-JP" altLang="en-US" sz="3500" b="0" dirty="0"/>
                        <a:t>高津</a:t>
                      </a:r>
                      <a:r>
                        <a:rPr kumimoji="1" lang="en-US" altLang="ja-JP" sz="3500" b="0" dirty="0" err="1">
                          <a:latin typeface="Arial" panose="020B0604020202020204" pitchFamily="34" charset="0"/>
                          <a:cs typeface="Arial" panose="020B0604020202020204" pitchFamily="34" charset="0"/>
                        </a:rPr>
                        <a:t>LC</a:t>
                      </a:r>
                      <a:r>
                        <a:rPr kumimoji="1" lang="en-US" altLang="ja-JP" sz="3500" b="0" dirty="0" err="1"/>
                        <a:t>Ⅱ</a:t>
                      </a:r>
                      <a:endParaRPr kumimoji="1" lang="en-US" altLang="ja-JP" sz="3500" b="0" dirty="0"/>
                    </a:p>
                  </a:txBody>
                  <a:tcPr marL="97215" marR="97215" marT="64812" marB="64812" anchor="ctr"/>
                </a:tc>
                <a:tc>
                  <a:txBody>
                    <a:bodyPr/>
                    <a:lstStyle/>
                    <a:p>
                      <a:r>
                        <a:rPr kumimoji="1" lang="en-US" altLang="ja-JP" sz="3500" b="0" dirty="0"/>
                        <a:t>2</a:t>
                      </a:r>
                      <a:r>
                        <a:rPr kumimoji="1" lang="ja-JP" altLang="en-US" sz="3500" b="0" dirty="0"/>
                        <a:t>年生</a:t>
                      </a:r>
                    </a:p>
                  </a:txBody>
                  <a:tcPr marL="97215" marR="97215" marT="64812" marB="6481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3500" b="0" baseline="0" dirty="0"/>
                        <a:t>科目別に班を編成し、</a:t>
                      </a:r>
                      <a:r>
                        <a:rPr kumimoji="1" lang="ja-JP" altLang="en-US" sz="3500" b="1" baseline="0" dirty="0"/>
                        <a:t>課題研究を実施</a:t>
                      </a:r>
                    </a:p>
                    <a:p>
                      <a:pPr algn="ctr"/>
                      <a:r>
                        <a:rPr kumimoji="1" lang="ja-JP" altLang="en-US" sz="3500" b="0" baseline="0" dirty="0"/>
                        <a:t>（週</a:t>
                      </a:r>
                      <a:r>
                        <a:rPr kumimoji="1" lang="en-US" altLang="ja-JP" sz="3500" b="0" baseline="0" dirty="0"/>
                        <a:t>1</a:t>
                      </a:r>
                      <a:r>
                        <a:rPr kumimoji="1" lang="ja-JP" altLang="en-US" sz="3500" b="0" baseline="0" dirty="0"/>
                        <a:t>回</a:t>
                      </a:r>
                      <a:r>
                        <a:rPr kumimoji="1" lang="en-US" altLang="ja-JP" sz="3500" b="0" baseline="0" dirty="0"/>
                        <a:t>2</a:t>
                      </a:r>
                      <a:r>
                        <a:rPr kumimoji="1" lang="ja-JP" altLang="en-US" sz="3500" b="0" baseline="0" dirty="0"/>
                        <a:t>時間連続授業）</a:t>
                      </a:r>
                      <a:endParaRPr kumimoji="1" lang="en-US" altLang="ja-JP" sz="3500" b="0" baseline="0" dirty="0"/>
                    </a:p>
                  </a:txBody>
                  <a:tcPr marL="97215" marR="97215" marT="64812" marB="64812" anchor="ctr"/>
                </a:tc>
                <a:extLst>
                  <a:ext uri="{0D108BD9-81ED-4DB2-BD59-A6C34878D82A}">
                    <a16:rowId xmlns:a16="http://schemas.microsoft.com/office/drawing/2014/main" val="10001"/>
                  </a:ext>
                </a:extLst>
              </a:tr>
              <a:tr h="1440131">
                <a:tc>
                  <a:txBody>
                    <a:bodyPr/>
                    <a:lstStyle/>
                    <a:p>
                      <a:r>
                        <a:rPr kumimoji="1" lang="ja-JP" altLang="en-US" sz="3500" b="0" dirty="0"/>
                        <a:t>高津</a:t>
                      </a:r>
                      <a:r>
                        <a:rPr kumimoji="1" lang="en-US" altLang="ja-JP" sz="3500" b="0" dirty="0" err="1">
                          <a:latin typeface="Arial" panose="020B0604020202020204" pitchFamily="34" charset="0"/>
                          <a:cs typeface="Arial" panose="020B0604020202020204" pitchFamily="34" charset="0"/>
                        </a:rPr>
                        <a:t>LC</a:t>
                      </a:r>
                      <a:r>
                        <a:rPr kumimoji="1" lang="en-US" altLang="ja-JP" sz="3500" b="0" dirty="0" err="1"/>
                        <a:t>Ⅲ</a:t>
                      </a:r>
                      <a:endParaRPr kumimoji="1" lang="ja-JP" altLang="en-US" sz="3500" b="0" dirty="0"/>
                    </a:p>
                  </a:txBody>
                  <a:tcPr marL="97215" marR="97215" marT="64812" marB="64812" anchor="ctr"/>
                </a:tc>
                <a:tc>
                  <a:txBody>
                    <a:bodyPr/>
                    <a:lstStyle/>
                    <a:p>
                      <a:r>
                        <a:rPr kumimoji="1" lang="en-US" altLang="ja-JP" sz="3500" b="0" dirty="0"/>
                        <a:t>3</a:t>
                      </a:r>
                      <a:r>
                        <a:rPr kumimoji="1" lang="ja-JP" altLang="en-US" sz="3500" b="0" dirty="0"/>
                        <a:t>年生</a:t>
                      </a:r>
                    </a:p>
                  </a:txBody>
                  <a:tcPr marL="97215" marR="97215" marT="64812" marB="6481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3500" b="1" baseline="0" dirty="0"/>
                        <a:t>研究論文作成</a:t>
                      </a:r>
                      <a:endParaRPr kumimoji="1" lang="en-US" altLang="ja-JP" sz="3500" b="1" baseline="0" dirty="0"/>
                    </a:p>
                    <a:p>
                      <a:pPr algn="ctr"/>
                      <a:r>
                        <a:rPr kumimoji="1" lang="ja-JP" altLang="en-US" sz="3500" b="0" baseline="0" dirty="0"/>
                        <a:t>（課外に実施）</a:t>
                      </a:r>
                      <a:endParaRPr kumimoji="1" lang="en-US" altLang="ja-JP" sz="3500" b="0" baseline="0" dirty="0"/>
                    </a:p>
                  </a:txBody>
                  <a:tcPr marL="97215" marR="97215" marT="64812" marB="64812"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0995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6600" dirty="0"/>
              <a:t>高津高校での課題</a:t>
            </a:r>
            <a:r>
              <a:rPr kumimoji="1" lang="ja-JP" altLang="en-US" sz="6600" dirty="0" smtClean="0"/>
              <a:t>研究③</a:t>
            </a:r>
            <a:endParaRPr kumimoji="1" lang="ja-JP" altLang="en-US" sz="6600" dirty="0"/>
          </a:p>
        </p:txBody>
      </p:sp>
      <p:sp>
        <p:nvSpPr>
          <p:cNvPr id="7" name="正方形/長方形 6"/>
          <p:cNvSpPr/>
          <p:nvPr/>
        </p:nvSpPr>
        <p:spPr>
          <a:xfrm>
            <a:off x="847037" y="5097925"/>
            <a:ext cx="11264622" cy="1569660"/>
          </a:xfrm>
          <a:prstGeom prst="rect">
            <a:avLst/>
          </a:prstGeom>
        </p:spPr>
        <p:txBody>
          <a:bodyPr wrap="none">
            <a:spAutoFit/>
          </a:bodyPr>
          <a:lstStyle/>
          <a:p>
            <a:pPr algn="ctr"/>
            <a:r>
              <a:rPr lang="ja-JP" altLang="en-US" sz="4800" b="1" dirty="0" smtClean="0">
                <a:solidFill>
                  <a:srgbClr val="FF0000"/>
                </a:solidFill>
              </a:rPr>
              <a:t>サイエンティフィックスキルズを</a:t>
            </a:r>
            <a:endParaRPr lang="en-US" altLang="ja-JP" sz="4800" b="1" dirty="0" smtClean="0">
              <a:solidFill>
                <a:srgbClr val="FF0000"/>
              </a:solidFill>
            </a:endParaRPr>
          </a:p>
          <a:p>
            <a:pPr algn="ctr"/>
            <a:r>
              <a:rPr lang="ja-JP" altLang="en-US" sz="4800" b="1" dirty="0" smtClean="0">
                <a:solidFill>
                  <a:srgbClr val="FF0000"/>
                </a:solidFill>
              </a:rPr>
              <a:t>どの程度身につけているかのアンケート</a:t>
            </a:r>
            <a:endParaRPr kumimoji="1" lang="en-US" altLang="ja-JP" sz="4800" dirty="0"/>
          </a:p>
        </p:txBody>
      </p:sp>
    </p:spTree>
    <p:extLst>
      <p:ext uri="{BB962C8B-B14F-4D97-AF65-F5344CB8AC3E}">
        <p14:creationId xmlns:p14="http://schemas.microsoft.com/office/powerpoint/2010/main" val="149761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11c932b6468c94c4_11"/>
          <p:cNvSpPr txBox="1">
            <a:spLocks noGrp="1"/>
          </p:cNvSpPr>
          <p:nvPr>
            <p:ph type="title"/>
          </p:nvPr>
        </p:nvSpPr>
        <p:spPr>
          <a:xfrm>
            <a:off x="891134" y="517777"/>
            <a:ext cx="11179671" cy="1879226"/>
          </a:xfrm>
          <a:prstGeom prst="rect">
            <a:avLst/>
          </a:prstGeom>
        </p:spPr>
        <p:txBody>
          <a:bodyPr spcFirstLastPara="1" vert="horz" wrap="square" lIns="129598" tIns="64781" rIns="129598" bIns="64781" rtlCol="0" anchor="ctr" anchorCtr="0">
            <a:noAutofit/>
          </a:bodyPr>
          <a:lstStyle/>
          <a:p>
            <a:pPr>
              <a:lnSpc>
                <a:spcPct val="100000"/>
              </a:lnSpc>
            </a:pPr>
            <a:r>
              <a:rPr lang="ja-JP" altLang="en-US" sz="6600" dirty="0" smtClean="0"/>
              <a:t>①</a:t>
            </a:r>
            <a:r>
              <a:rPr lang="en-US" altLang="ja-JP" sz="6600" dirty="0" smtClean="0"/>
              <a:t>Classroom</a:t>
            </a:r>
            <a:r>
              <a:rPr lang="ja-JP" altLang="en-US" sz="6600" dirty="0"/>
              <a:t>に参加する</a:t>
            </a:r>
            <a:endParaRPr sz="6600" dirty="0"/>
          </a:p>
        </p:txBody>
      </p:sp>
      <p:sp>
        <p:nvSpPr>
          <p:cNvPr id="246" name="Google Shape;246;g11c932b6468c94c4_11"/>
          <p:cNvSpPr txBox="1"/>
          <p:nvPr/>
        </p:nvSpPr>
        <p:spPr>
          <a:xfrm>
            <a:off x="891134" y="2838599"/>
            <a:ext cx="11669996" cy="1000391"/>
          </a:xfrm>
          <a:prstGeom prst="rect">
            <a:avLst/>
          </a:prstGeom>
          <a:noFill/>
          <a:ln>
            <a:noFill/>
          </a:ln>
        </p:spPr>
        <p:txBody>
          <a:bodyPr spcFirstLastPara="1" wrap="square" lIns="129598" tIns="129598" rIns="129598" bIns="129598" anchor="t" anchorCtr="0">
            <a:spAutoFit/>
          </a:bodyPr>
          <a:lstStyle/>
          <a:p>
            <a:r>
              <a:rPr lang="en-US" sz="4800" dirty="0"/>
              <a:t>(1)Chromebook</a:t>
            </a:r>
            <a:r>
              <a:rPr lang="ja-JP" altLang="en-US" sz="4800" dirty="0"/>
              <a:t>にログインする</a:t>
            </a:r>
            <a:r>
              <a:rPr lang="ja-JP" altLang="en-US" sz="4800" dirty="0" smtClean="0"/>
              <a:t>。</a:t>
            </a:r>
            <a:endParaRPr sz="4800" dirty="0"/>
          </a:p>
        </p:txBody>
      </p:sp>
      <p:pic>
        <p:nvPicPr>
          <p:cNvPr id="9" name="image3.png">
            <a:extLst>
              <a:ext uri="{FF2B5EF4-FFF2-40B4-BE49-F238E27FC236}">
                <a16:creationId xmlns:a16="http://schemas.microsoft.com/office/drawing/2014/main" id="{F9F6B513-F5C9-4107-BBE1-D1D754B21FB3}"/>
              </a:ext>
            </a:extLst>
          </p:cNvPr>
          <p:cNvPicPr/>
          <p:nvPr/>
        </p:nvPicPr>
        <p:blipFill>
          <a:blip r:embed="rId3"/>
          <a:srcRect/>
          <a:stretch>
            <a:fillRect/>
          </a:stretch>
        </p:blipFill>
        <p:spPr>
          <a:xfrm>
            <a:off x="297362" y="4724200"/>
            <a:ext cx="6038738" cy="4367610"/>
          </a:xfrm>
          <a:prstGeom prst="rect">
            <a:avLst/>
          </a:prstGeom>
          <a:ln>
            <a:solidFill>
              <a:schemeClr val="tx1"/>
            </a:solidFill>
          </a:ln>
        </p:spPr>
      </p:pic>
      <p:sp>
        <p:nvSpPr>
          <p:cNvPr id="10" name="Google Shape;246;g11c932b6468c94c4_11">
            <a:extLst>
              <a:ext uri="{FF2B5EF4-FFF2-40B4-BE49-F238E27FC236}">
                <a16:creationId xmlns:a16="http://schemas.microsoft.com/office/drawing/2014/main" id="{A3DC81A9-925D-4B6D-9730-1E1E9E148D2E}"/>
              </a:ext>
            </a:extLst>
          </p:cNvPr>
          <p:cNvSpPr txBox="1"/>
          <p:nvPr/>
        </p:nvSpPr>
        <p:spPr>
          <a:xfrm>
            <a:off x="1740014" y="3661827"/>
            <a:ext cx="10245966" cy="959739"/>
          </a:xfrm>
          <a:prstGeom prst="rect">
            <a:avLst/>
          </a:prstGeom>
          <a:noFill/>
          <a:ln>
            <a:noFill/>
          </a:ln>
        </p:spPr>
        <p:txBody>
          <a:bodyPr spcFirstLastPara="1" wrap="square" lIns="129598" tIns="129598" rIns="129598" bIns="129598" anchor="t" anchorCtr="0">
            <a:spAutoFit/>
          </a:bodyPr>
          <a:lstStyle/>
          <a:p>
            <a:r>
              <a:rPr lang="en-US" sz="4536" dirty="0">
                <a:solidFill>
                  <a:srgbClr val="FF0000"/>
                </a:solidFill>
              </a:rPr>
              <a:t>t-</a:t>
            </a:r>
            <a:r>
              <a:rPr lang="ja-JP" altLang="en-US" sz="4536" dirty="0">
                <a:solidFill>
                  <a:srgbClr val="FF0000"/>
                </a:solidFill>
              </a:rPr>
              <a:t>＊＊＊＊＊＊</a:t>
            </a:r>
            <a:r>
              <a:rPr lang="en-US" altLang="ja-JP" sz="4536" dirty="0">
                <a:solidFill>
                  <a:srgbClr val="FF0000"/>
                </a:solidFill>
              </a:rPr>
              <a:t>@e.osakamanabi.jp</a:t>
            </a:r>
            <a:endParaRPr sz="4536" dirty="0">
              <a:solidFill>
                <a:srgbClr val="FF0000"/>
              </a:solidFill>
            </a:endParaRPr>
          </a:p>
        </p:txBody>
      </p:sp>
      <p:pic>
        <p:nvPicPr>
          <p:cNvPr id="3" name="図 2">
            <a:extLst>
              <a:ext uri="{FF2B5EF4-FFF2-40B4-BE49-F238E27FC236}">
                <a16:creationId xmlns:a16="http://schemas.microsoft.com/office/drawing/2014/main" id="{FD991195-FC5E-40E5-B830-CB7066FA2A6F}"/>
              </a:ext>
            </a:extLst>
          </p:cNvPr>
          <p:cNvPicPr>
            <a:picLocks noChangeAspect="1"/>
          </p:cNvPicPr>
          <p:nvPr/>
        </p:nvPicPr>
        <p:blipFill>
          <a:blip r:embed="rId4"/>
          <a:stretch>
            <a:fillRect/>
          </a:stretch>
        </p:blipFill>
        <p:spPr>
          <a:xfrm>
            <a:off x="6505833" y="4876695"/>
            <a:ext cx="6082498" cy="4054998"/>
          </a:xfrm>
          <a:prstGeom prst="rect">
            <a:avLst/>
          </a:prstGeom>
          <a:ln>
            <a:solidFill>
              <a:schemeClr val="tx1"/>
            </a:solidFill>
          </a:ln>
        </p:spPr>
      </p:pic>
    </p:spTree>
    <p:extLst>
      <p:ext uri="{BB962C8B-B14F-4D97-AF65-F5344CB8AC3E}">
        <p14:creationId xmlns:p14="http://schemas.microsoft.com/office/powerpoint/2010/main" val="321302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7" name="image3.png">
            <a:extLst>
              <a:ext uri="{FF2B5EF4-FFF2-40B4-BE49-F238E27FC236}">
                <a16:creationId xmlns:a16="http://schemas.microsoft.com/office/drawing/2014/main" id="{18F32452-B932-4F10-8ADE-582B14C9F236}"/>
              </a:ext>
            </a:extLst>
          </p:cNvPr>
          <p:cNvPicPr/>
          <p:nvPr/>
        </p:nvPicPr>
        <p:blipFill>
          <a:blip r:embed="rId3"/>
          <a:srcRect/>
          <a:stretch>
            <a:fillRect/>
          </a:stretch>
        </p:blipFill>
        <p:spPr>
          <a:xfrm>
            <a:off x="2422045" y="3598233"/>
            <a:ext cx="8242268" cy="5372451"/>
          </a:xfrm>
          <a:prstGeom prst="rect">
            <a:avLst/>
          </a:prstGeom>
          <a:ln>
            <a:solidFill>
              <a:schemeClr val="tx1"/>
            </a:solidFill>
          </a:ln>
        </p:spPr>
      </p:pic>
      <p:sp>
        <p:nvSpPr>
          <p:cNvPr id="246" name="Google Shape;246;g11c932b6468c94c4_11"/>
          <p:cNvSpPr txBox="1"/>
          <p:nvPr/>
        </p:nvSpPr>
        <p:spPr>
          <a:xfrm>
            <a:off x="1291942" y="2638494"/>
            <a:ext cx="11669996" cy="959739"/>
          </a:xfrm>
          <a:prstGeom prst="rect">
            <a:avLst/>
          </a:prstGeom>
          <a:noFill/>
          <a:ln>
            <a:noFill/>
          </a:ln>
        </p:spPr>
        <p:txBody>
          <a:bodyPr spcFirstLastPara="1" wrap="square" lIns="129598" tIns="129598" rIns="129598" bIns="129598" anchor="t" anchorCtr="0">
            <a:spAutoFit/>
          </a:bodyPr>
          <a:lstStyle/>
          <a:p>
            <a:r>
              <a:rPr lang="en-US" sz="4536" dirty="0"/>
              <a:t>(2)Classroom</a:t>
            </a:r>
            <a:r>
              <a:rPr lang="ja-JP" altLang="en-US" sz="4536" dirty="0"/>
              <a:t>にアクセスする</a:t>
            </a:r>
            <a:endParaRPr sz="4536" dirty="0"/>
          </a:p>
        </p:txBody>
      </p:sp>
      <p:sp>
        <p:nvSpPr>
          <p:cNvPr id="2" name="正方形/長方形 1">
            <a:extLst>
              <a:ext uri="{FF2B5EF4-FFF2-40B4-BE49-F238E27FC236}">
                <a16:creationId xmlns:a16="http://schemas.microsoft.com/office/drawing/2014/main" id="{4DAFD912-2B54-43A1-919A-8C033D569D3D}"/>
              </a:ext>
            </a:extLst>
          </p:cNvPr>
          <p:cNvSpPr/>
          <p:nvPr/>
        </p:nvSpPr>
        <p:spPr>
          <a:xfrm>
            <a:off x="5403295" y="8482711"/>
            <a:ext cx="602349" cy="62522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977"/>
          </a:p>
        </p:txBody>
      </p:sp>
      <p:sp>
        <p:nvSpPr>
          <p:cNvPr id="4" name="吹き出し: 角を丸めた四角形 3">
            <a:extLst>
              <a:ext uri="{FF2B5EF4-FFF2-40B4-BE49-F238E27FC236}">
                <a16:creationId xmlns:a16="http://schemas.microsoft.com/office/drawing/2014/main" id="{2E976F6F-C9D1-4F81-A7C8-5406FA57088E}"/>
              </a:ext>
            </a:extLst>
          </p:cNvPr>
          <p:cNvSpPr/>
          <p:nvPr/>
        </p:nvSpPr>
        <p:spPr>
          <a:xfrm>
            <a:off x="2955772" y="5882697"/>
            <a:ext cx="2748693" cy="2226404"/>
          </a:xfrm>
          <a:prstGeom prst="wedgeRoundRectCallout">
            <a:avLst>
              <a:gd name="adj1" fmla="val 37213"/>
              <a:gd name="adj2" fmla="val 6869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977"/>
          </a:p>
        </p:txBody>
      </p:sp>
      <p:pic>
        <p:nvPicPr>
          <p:cNvPr id="9" name="image3.png">
            <a:extLst>
              <a:ext uri="{FF2B5EF4-FFF2-40B4-BE49-F238E27FC236}">
                <a16:creationId xmlns:a16="http://schemas.microsoft.com/office/drawing/2014/main" id="{F9F6B513-F5C9-4107-BBE1-D1D754B21FB3}"/>
              </a:ext>
            </a:extLst>
          </p:cNvPr>
          <p:cNvPicPr/>
          <p:nvPr/>
        </p:nvPicPr>
        <p:blipFill rotWithShape="1">
          <a:blip r:embed="rId3"/>
          <a:srcRect l="38033" t="94164" r="58541" b="473"/>
          <a:stretch/>
        </p:blipFill>
        <p:spPr>
          <a:xfrm>
            <a:off x="3428499" y="6111434"/>
            <a:ext cx="1768925" cy="1685052"/>
          </a:xfrm>
          <a:prstGeom prst="rect">
            <a:avLst/>
          </a:prstGeom>
          <a:ln>
            <a:solidFill>
              <a:schemeClr val="tx1"/>
            </a:solidFill>
          </a:ln>
        </p:spPr>
      </p:pic>
      <p:sp>
        <p:nvSpPr>
          <p:cNvPr id="12" name="吹き出し: 角を丸めた四角形 11">
            <a:extLst>
              <a:ext uri="{FF2B5EF4-FFF2-40B4-BE49-F238E27FC236}">
                <a16:creationId xmlns:a16="http://schemas.microsoft.com/office/drawing/2014/main" id="{A07CC68B-514F-410C-AABA-573EEA5F17C9}"/>
              </a:ext>
            </a:extLst>
          </p:cNvPr>
          <p:cNvSpPr/>
          <p:nvPr/>
        </p:nvSpPr>
        <p:spPr>
          <a:xfrm>
            <a:off x="8388345" y="5949893"/>
            <a:ext cx="2748693" cy="2226404"/>
          </a:xfrm>
          <a:prstGeom prst="wedgeRoundRectCallout">
            <a:avLst>
              <a:gd name="adj1" fmla="val -90110"/>
              <a:gd name="adj2" fmla="val 6458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977"/>
          </a:p>
        </p:txBody>
      </p:sp>
      <p:pic>
        <p:nvPicPr>
          <p:cNvPr id="11" name="Google Shape;204;p7">
            <a:extLst>
              <a:ext uri="{FF2B5EF4-FFF2-40B4-BE49-F238E27FC236}">
                <a16:creationId xmlns:a16="http://schemas.microsoft.com/office/drawing/2014/main" id="{48B45756-ABEC-4628-B12F-98C34F90693F}"/>
              </a:ext>
            </a:extLst>
          </p:cNvPr>
          <p:cNvPicPr preferRelativeResize="0"/>
          <p:nvPr/>
        </p:nvPicPr>
        <p:blipFill rotWithShape="1">
          <a:blip r:embed="rId4">
            <a:alphaModFix/>
          </a:blip>
          <a:srcRect l="35644" t="19876" r="35744" b="40730"/>
          <a:stretch/>
        </p:blipFill>
        <p:spPr>
          <a:xfrm>
            <a:off x="8557374" y="6153373"/>
            <a:ext cx="2410634" cy="1819447"/>
          </a:xfrm>
          <a:prstGeom prst="rect">
            <a:avLst/>
          </a:prstGeom>
          <a:noFill/>
          <a:ln>
            <a:noFill/>
          </a:ln>
        </p:spPr>
      </p:pic>
      <p:sp>
        <p:nvSpPr>
          <p:cNvPr id="13" name="Google Shape;245;g11c932b6468c94c4_11"/>
          <p:cNvSpPr txBox="1">
            <a:spLocks/>
          </p:cNvSpPr>
          <p:nvPr/>
        </p:nvSpPr>
        <p:spPr bwMode="black">
          <a:xfrm>
            <a:off x="891134" y="517777"/>
            <a:ext cx="11179671" cy="1879226"/>
          </a:xfrm>
          <a:prstGeom prst="rect">
            <a:avLst/>
          </a:prstGeom>
        </p:spPr>
        <p:txBody>
          <a:bodyPr spcFirstLastPara="1" vert="horz" wrap="square" lIns="129598" tIns="64781" rIns="129598" bIns="64781" rtlCol="0" anchor="ctr" anchorCtr="0">
            <a:noAutofit/>
          </a:bodyPr>
          <a:lstStyle>
            <a:lvl1pPr algn="l" defTabSz="1088776" rtl="0" eaLnBrk="1" latinLnBrk="0" hangingPunct="1">
              <a:lnSpc>
                <a:spcPct val="95000"/>
              </a:lnSpc>
              <a:spcBef>
                <a:spcPct val="0"/>
              </a:spcBef>
              <a:buNone/>
              <a:defRPr kumimoji="1" sz="3600" kern="1200">
                <a:solidFill>
                  <a:schemeClr val="bg1"/>
                </a:solidFill>
                <a:latin typeface="Meiryo UI" panose="020B0604030504040204" pitchFamily="50" charset="-128"/>
                <a:ea typeface="Meiryo UI" panose="020B0604030504040204" pitchFamily="50" charset="-128"/>
                <a:cs typeface="+mj-cs"/>
              </a:defRPr>
            </a:lvl1pPr>
          </a:lstStyle>
          <a:p>
            <a:pPr>
              <a:lnSpc>
                <a:spcPct val="100000"/>
              </a:lnSpc>
            </a:pPr>
            <a:r>
              <a:rPr lang="en-US" altLang="ja-JP" sz="6600" smtClean="0"/>
              <a:t>①Classroom</a:t>
            </a:r>
            <a:r>
              <a:rPr lang="ja-JP" altLang="en-US" sz="6600" smtClean="0"/>
              <a:t>に参加する</a:t>
            </a:r>
            <a:endParaRPr lang="ja-JP" altLang="en-US" sz="6600" dirty="0"/>
          </a:p>
        </p:txBody>
      </p:sp>
    </p:spTree>
    <p:extLst>
      <p:ext uri="{BB962C8B-B14F-4D97-AF65-F5344CB8AC3E}">
        <p14:creationId xmlns:p14="http://schemas.microsoft.com/office/powerpoint/2010/main" val="259598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6600" dirty="0"/>
              <a:t>教員紹介</a:t>
            </a:r>
          </a:p>
        </p:txBody>
      </p:sp>
      <p:sp>
        <p:nvSpPr>
          <p:cNvPr id="3" name="コンテンツ プレースホルダー 2"/>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394778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10" name="image7.png">
            <a:extLst>
              <a:ext uri="{FF2B5EF4-FFF2-40B4-BE49-F238E27FC236}">
                <a16:creationId xmlns:a16="http://schemas.microsoft.com/office/drawing/2014/main" id="{D50A72C9-436F-4DE5-8C4A-49BF339E673D}"/>
              </a:ext>
            </a:extLst>
          </p:cNvPr>
          <p:cNvPicPr/>
          <p:nvPr/>
        </p:nvPicPr>
        <p:blipFill rotWithShape="1">
          <a:blip r:embed="rId3"/>
          <a:srcRect l="20623" t="27863" r="19497" b="19443"/>
          <a:stretch/>
        </p:blipFill>
        <p:spPr>
          <a:xfrm>
            <a:off x="1861597" y="3848986"/>
            <a:ext cx="9956643" cy="5194070"/>
          </a:xfrm>
          <a:prstGeom prst="rect">
            <a:avLst/>
          </a:prstGeom>
          <a:ln>
            <a:solidFill>
              <a:schemeClr val="tx1"/>
            </a:solidFill>
          </a:ln>
        </p:spPr>
      </p:pic>
      <p:sp>
        <p:nvSpPr>
          <p:cNvPr id="3" name="吹き出し: 角を丸めた四角形 2">
            <a:extLst>
              <a:ext uri="{FF2B5EF4-FFF2-40B4-BE49-F238E27FC236}">
                <a16:creationId xmlns:a16="http://schemas.microsoft.com/office/drawing/2014/main" id="{F9F16769-F65D-4F52-909B-71D439AC9A6D}"/>
              </a:ext>
            </a:extLst>
          </p:cNvPr>
          <p:cNvSpPr/>
          <p:nvPr/>
        </p:nvSpPr>
        <p:spPr>
          <a:xfrm>
            <a:off x="358360" y="3964827"/>
            <a:ext cx="4575147" cy="1990239"/>
          </a:xfrm>
          <a:prstGeom prst="wedgeRoundRectCallout">
            <a:avLst>
              <a:gd name="adj1" fmla="val 36428"/>
              <a:gd name="adj2" fmla="val 7041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536" dirty="0">
                <a:solidFill>
                  <a:schemeClr val="tx1"/>
                </a:solidFill>
              </a:rPr>
              <a:t>「</a:t>
            </a:r>
            <a:r>
              <a:rPr kumimoji="1" lang="en-US" altLang="ja-JP" sz="4536" dirty="0">
                <a:solidFill>
                  <a:schemeClr val="tx1"/>
                </a:solidFill>
              </a:rPr>
              <a:t>Classroom</a:t>
            </a:r>
            <a:r>
              <a:rPr kumimoji="1" lang="ja-JP" altLang="en-US" sz="4536" dirty="0">
                <a:solidFill>
                  <a:schemeClr val="tx1"/>
                </a:solidFill>
              </a:rPr>
              <a:t>」と</a:t>
            </a:r>
            <a:endParaRPr kumimoji="1" lang="en-US" altLang="ja-JP" sz="4536" dirty="0">
              <a:solidFill>
                <a:schemeClr val="tx1"/>
              </a:solidFill>
            </a:endParaRPr>
          </a:p>
          <a:p>
            <a:pPr algn="ctr"/>
            <a:r>
              <a:rPr kumimoji="1" lang="ja-JP" altLang="en-US" sz="4536" dirty="0">
                <a:solidFill>
                  <a:schemeClr val="tx1"/>
                </a:solidFill>
              </a:rPr>
              <a:t>検索</a:t>
            </a:r>
          </a:p>
        </p:txBody>
      </p:sp>
      <p:sp>
        <p:nvSpPr>
          <p:cNvPr id="7" name="Google Shape;245;g11c932b6468c94c4_11"/>
          <p:cNvSpPr txBox="1">
            <a:spLocks/>
          </p:cNvSpPr>
          <p:nvPr/>
        </p:nvSpPr>
        <p:spPr bwMode="black">
          <a:xfrm>
            <a:off x="891134" y="517777"/>
            <a:ext cx="11179671" cy="1879226"/>
          </a:xfrm>
          <a:prstGeom prst="rect">
            <a:avLst/>
          </a:prstGeom>
        </p:spPr>
        <p:txBody>
          <a:bodyPr spcFirstLastPara="1" vert="horz" wrap="square" lIns="129598" tIns="64781" rIns="129598" bIns="64781" rtlCol="0" anchor="ctr" anchorCtr="0">
            <a:noAutofit/>
          </a:bodyPr>
          <a:lstStyle>
            <a:lvl1pPr algn="l" defTabSz="1088776" rtl="0" eaLnBrk="1" latinLnBrk="0" hangingPunct="1">
              <a:lnSpc>
                <a:spcPct val="95000"/>
              </a:lnSpc>
              <a:spcBef>
                <a:spcPct val="0"/>
              </a:spcBef>
              <a:buNone/>
              <a:defRPr kumimoji="1" sz="3600" kern="1200">
                <a:solidFill>
                  <a:schemeClr val="bg1"/>
                </a:solidFill>
                <a:latin typeface="Meiryo UI" panose="020B0604030504040204" pitchFamily="50" charset="-128"/>
                <a:ea typeface="Meiryo UI" panose="020B0604030504040204" pitchFamily="50" charset="-128"/>
                <a:cs typeface="+mj-cs"/>
              </a:defRPr>
            </a:lvl1pPr>
          </a:lstStyle>
          <a:p>
            <a:pPr>
              <a:lnSpc>
                <a:spcPct val="100000"/>
              </a:lnSpc>
            </a:pPr>
            <a:r>
              <a:rPr lang="en-US" altLang="ja-JP" sz="6600" dirty="0" smtClean="0"/>
              <a:t>①Classroom</a:t>
            </a:r>
            <a:r>
              <a:rPr lang="ja-JP" altLang="en-US" sz="6600" dirty="0" smtClean="0"/>
              <a:t>に参加する</a:t>
            </a:r>
            <a:endParaRPr lang="ja-JP" altLang="en-US" sz="6600" dirty="0"/>
          </a:p>
        </p:txBody>
      </p:sp>
      <p:sp>
        <p:nvSpPr>
          <p:cNvPr id="8" name="Google Shape;246;g11c932b6468c94c4_11"/>
          <p:cNvSpPr txBox="1"/>
          <p:nvPr/>
        </p:nvSpPr>
        <p:spPr>
          <a:xfrm>
            <a:off x="1291942" y="2638494"/>
            <a:ext cx="11669996" cy="959739"/>
          </a:xfrm>
          <a:prstGeom prst="rect">
            <a:avLst/>
          </a:prstGeom>
          <a:noFill/>
          <a:ln>
            <a:noFill/>
          </a:ln>
        </p:spPr>
        <p:txBody>
          <a:bodyPr spcFirstLastPara="1" wrap="square" lIns="129598" tIns="129598" rIns="129598" bIns="129598" anchor="t" anchorCtr="0">
            <a:spAutoFit/>
          </a:bodyPr>
          <a:lstStyle/>
          <a:p>
            <a:r>
              <a:rPr lang="en-US" sz="4536" dirty="0"/>
              <a:t>(2)Classroom</a:t>
            </a:r>
            <a:r>
              <a:rPr lang="ja-JP" altLang="en-US" sz="4536" dirty="0"/>
              <a:t>にアクセスする</a:t>
            </a:r>
            <a:endParaRPr sz="4536" dirty="0"/>
          </a:p>
        </p:txBody>
      </p:sp>
    </p:spTree>
    <p:extLst>
      <p:ext uri="{BB962C8B-B14F-4D97-AF65-F5344CB8AC3E}">
        <p14:creationId xmlns:p14="http://schemas.microsoft.com/office/powerpoint/2010/main" val="387398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6" name="image1.png">
            <a:extLst>
              <a:ext uri="{FF2B5EF4-FFF2-40B4-BE49-F238E27FC236}">
                <a16:creationId xmlns:a16="http://schemas.microsoft.com/office/drawing/2014/main" id="{AD2EC894-0B71-4840-BACE-2CBD532AA250}"/>
              </a:ext>
            </a:extLst>
          </p:cNvPr>
          <p:cNvPicPr/>
          <p:nvPr/>
        </p:nvPicPr>
        <p:blipFill rotWithShape="1">
          <a:blip r:embed="rId3"/>
          <a:srcRect t="12576" b="14419"/>
          <a:stretch/>
        </p:blipFill>
        <p:spPr>
          <a:xfrm>
            <a:off x="1791161" y="4476223"/>
            <a:ext cx="9917603" cy="4572001"/>
          </a:xfrm>
          <a:prstGeom prst="rect">
            <a:avLst/>
          </a:prstGeom>
          <a:ln>
            <a:solidFill>
              <a:schemeClr val="tx1"/>
            </a:solidFill>
          </a:ln>
        </p:spPr>
      </p:pic>
      <p:sp>
        <p:nvSpPr>
          <p:cNvPr id="3" name="吹き出し: 角を丸めた四角形 2">
            <a:extLst>
              <a:ext uri="{FF2B5EF4-FFF2-40B4-BE49-F238E27FC236}">
                <a16:creationId xmlns:a16="http://schemas.microsoft.com/office/drawing/2014/main" id="{F9F16769-F65D-4F52-909B-71D439AC9A6D}"/>
              </a:ext>
            </a:extLst>
          </p:cNvPr>
          <p:cNvSpPr/>
          <p:nvPr/>
        </p:nvSpPr>
        <p:spPr>
          <a:xfrm>
            <a:off x="396482" y="3839724"/>
            <a:ext cx="6642271" cy="1990239"/>
          </a:xfrm>
          <a:prstGeom prst="wedgeRoundRectCallout">
            <a:avLst>
              <a:gd name="adj1" fmla="val 2671"/>
              <a:gd name="adj2" fmla="val 6398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536" dirty="0">
                <a:solidFill>
                  <a:schemeClr val="tx1"/>
                </a:solidFill>
              </a:rPr>
              <a:t>最上段の「ログイン</a:t>
            </a:r>
            <a:r>
              <a:rPr kumimoji="1" lang="en-US" altLang="ja-JP" sz="4536" dirty="0">
                <a:solidFill>
                  <a:schemeClr val="tx1"/>
                </a:solidFill>
              </a:rPr>
              <a:t>…</a:t>
            </a:r>
            <a:r>
              <a:rPr kumimoji="1" lang="ja-JP" altLang="en-US" sz="4536" dirty="0">
                <a:solidFill>
                  <a:schemeClr val="tx1"/>
                </a:solidFill>
              </a:rPr>
              <a:t>」を押せば</a:t>
            </a:r>
            <a:r>
              <a:rPr kumimoji="1" lang="en-US" altLang="ja-JP" sz="4536" dirty="0">
                <a:solidFill>
                  <a:schemeClr val="tx1"/>
                </a:solidFill>
              </a:rPr>
              <a:t>OK</a:t>
            </a:r>
            <a:endParaRPr kumimoji="1" lang="ja-JP" altLang="en-US" sz="4536" dirty="0">
              <a:solidFill>
                <a:schemeClr val="tx1"/>
              </a:solidFill>
            </a:endParaRPr>
          </a:p>
        </p:txBody>
      </p:sp>
      <p:sp>
        <p:nvSpPr>
          <p:cNvPr id="7" name="Google Shape;246;g11c932b6468c94c4_11"/>
          <p:cNvSpPr txBox="1"/>
          <p:nvPr/>
        </p:nvSpPr>
        <p:spPr>
          <a:xfrm>
            <a:off x="1291942" y="2638494"/>
            <a:ext cx="11669996" cy="959739"/>
          </a:xfrm>
          <a:prstGeom prst="rect">
            <a:avLst/>
          </a:prstGeom>
          <a:noFill/>
          <a:ln>
            <a:noFill/>
          </a:ln>
        </p:spPr>
        <p:txBody>
          <a:bodyPr spcFirstLastPara="1" wrap="square" lIns="129598" tIns="129598" rIns="129598" bIns="129598" anchor="t" anchorCtr="0">
            <a:spAutoFit/>
          </a:bodyPr>
          <a:lstStyle/>
          <a:p>
            <a:r>
              <a:rPr lang="en-US" sz="4536" dirty="0"/>
              <a:t>(2)Classroom</a:t>
            </a:r>
            <a:r>
              <a:rPr lang="ja-JP" altLang="en-US" sz="4536" dirty="0"/>
              <a:t>にアクセスする</a:t>
            </a:r>
            <a:endParaRPr sz="4536" dirty="0"/>
          </a:p>
        </p:txBody>
      </p:sp>
      <p:sp>
        <p:nvSpPr>
          <p:cNvPr id="8" name="Google Shape;245;g11c932b6468c94c4_11"/>
          <p:cNvSpPr txBox="1">
            <a:spLocks/>
          </p:cNvSpPr>
          <p:nvPr/>
        </p:nvSpPr>
        <p:spPr bwMode="black">
          <a:xfrm>
            <a:off x="891134" y="517777"/>
            <a:ext cx="11179671" cy="1879226"/>
          </a:xfrm>
          <a:prstGeom prst="rect">
            <a:avLst/>
          </a:prstGeom>
        </p:spPr>
        <p:txBody>
          <a:bodyPr spcFirstLastPara="1" vert="horz" wrap="square" lIns="129598" tIns="64781" rIns="129598" bIns="64781" rtlCol="0" anchor="ctr" anchorCtr="0">
            <a:noAutofit/>
          </a:bodyPr>
          <a:lstStyle>
            <a:lvl1pPr algn="l" defTabSz="1088776" rtl="0" eaLnBrk="1" latinLnBrk="0" hangingPunct="1">
              <a:lnSpc>
                <a:spcPct val="95000"/>
              </a:lnSpc>
              <a:spcBef>
                <a:spcPct val="0"/>
              </a:spcBef>
              <a:buNone/>
              <a:defRPr kumimoji="1" sz="3600" kern="1200">
                <a:solidFill>
                  <a:schemeClr val="bg1"/>
                </a:solidFill>
                <a:latin typeface="Meiryo UI" panose="020B0604030504040204" pitchFamily="50" charset="-128"/>
                <a:ea typeface="Meiryo UI" panose="020B0604030504040204" pitchFamily="50" charset="-128"/>
                <a:cs typeface="+mj-cs"/>
              </a:defRPr>
            </a:lvl1pPr>
          </a:lstStyle>
          <a:p>
            <a:pPr>
              <a:lnSpc>
                <a:spcPct val="100000"/>
              </a:lnSpc>
            </a:pPr>
            <a:r>
              <a:rPr lang="en-US" altLang="ja-JP" sz="6600" dirty="0" smtClean="0"/>
              <a:t>①Classroom</a:t>
            </a:r>
            <a:r>
              <a:rPr lang="ja-JP" altLang="en-US" sz="6600" dirty="0" smtClean="0"/>
              <a:t>に参加する</a:t>
            </a:r>
            <a:endParaRPr lang="ja-JP" altLang="en-US" sz="6600" dirty="0"/>
          </a:p>
        </p:txBody>
      </p:sp>
    </p:spTree>
    <p:extLst>
      <p:ext uri="{BB962C8B-B14F-4D97-AF65-F5344CB8AC3E}">
        <p14:creationId xmlns:p14="http://schemas.microsoft.com/office/powerpoint/2010/main" val="1465276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6600" dirty="0"/>
              <a:t>高津高校での課題</a:t>
            </a:r>
            <a:r>
              <a:rPr kumimoji="1" lang="ja-JP" altLang="en-US" sz="6600" dirty="0" smtClean="0"/>
              <a:t>研究④</a:t>
            </a:r>
            <a:endParaRPr kumimoji="1" lang="ja-JP" altLang="en-US" sz="6600" dirty="0"/>
          </a:p>
        </p:txBody>
      </p:sp>
      <p:pic>
        <p:nvPicPr>
          <p:cNvPr id="3" name="図 2"/>
          <p:cNvPicPr>
            <a:picLocks noChangeAspect="1"/>
          </p:cNvPicPr>
          <p:nvPr/>
        </p:nvPicPr>
        <p:blipFill rotWithShape="1">
          <a:blip r:embed="rId3"/>
          <a:srcRect l="41049" t="21051" r="-1" b="8600"/>
          <a:stretch/>
        </p:blipFill>
        <p:spPr>
          <a:xfrm>
            <a:off x="0" y="298681"/>
            <a:ext cx="12961938" cy="8696463"/>
          </a:xfrm>
          <a:prstGeom prst="rect">
            <a:avLst/>
          </a:prstGeom>
        </p:spPr>
      </p:pic>
      <p:sp>
        <p:nvSpPr>
          <p:cNvPr id="4" name="角丸四角形 3"/>
          <p:cNvSpPr/>
          <p:nvPr/>
        </p:nvSpPr>
        <p:spPr>
          <a:xfrm>
            <a:off x="489098" y="6996223"/>
            <a:ext cx="5805377" cy="146729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6783573" y="5743774"/>
            <a:ext cx="5358810" cy="2504898"/>
          </a:xfrm>
          <a:prstGeom prst="wedgeRoundRectCallout">
            <a:avLst>
              <a:gd name="adj1" fmla="val -58074"/>
              <a:gd name="adj2" fmla="val 31058"/>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400" dirty="0" err="1" smtClean="0">
                <a:solidFill>
                  <a:schemeClr val="tx1"/>
                </a:solidFill>
              </a:rPr>
              <a:t>LCⅠ</a:t>
            </a:r>
            <a:r>
              <a:rPr kumimoji="1" lang="ja-JP" altLang="en-US" sz="4400" dirty="0" smtClean="0">
                <a:solidFill>
                  <a:schemeClr val="tx1"/>
                </a:solidFill>
              </a:rPr>
              <a:t>の</a:t>
            </a:r>
            <a:r>
              <a:rPr kumimoji="1" lang="en-US" altLang="ja-JP" sz="4400" dirty="0" smtClean="0">
                <a:solidFill>
                  <a:schemeClr val="tx1"/>
                </a:solidFill>
              </a:rPr>
              <a:t>Classroom</a:t>
            </a:r>
            <a:r>
              <a:rPr kumimoji="1" lang="ja-JP" altLang="en-US" sz="4400" dirty="0" smtClean="0">
                <a:solidFill>
                  <a:schemeClr val="tx1"/>
                </a:solidFill>
              </a:rPr>
              <a:t>でこのリンクをクリック！</a:t>
            </a:r>
            <a:endParaRPr kumimoji="1" lang="ja-JP" altLang="en-US" sz="4400" dirty="0">
              <a:solidFill>
                <a:schemeClr val="tx1"/>
              </a:solidFill>
            </a:endParaRPr>
          </a:p>
        </p:txBody>
      </p:sp>
    </p:spTree>
    <p:extLst>
      <p:ext uri="{BB962C8B-B14F-4D97-AF65-F5344CB8AC3E}">
        <p14:creationId xmlns:p14="http://schemas.microsoft.com/office/powerpoint/2010/main" val="54120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6600" dirty="0"/>
              <a:t>先輩</a:t>
            </a:r>
            <a:r>
              <a:rPr lang="ja-JP" altLang="en-US" sz="6600" dirty="0" smtClean="0"/>
              <a:t>の発表の様子</a:t>
            </a:r>
            <a:endParaRPr kumimoji="1" lang="ja-JP" altLang="en-US" sz="6600" dirty="0"/>
          </a:p>
        </p:txBody>
      </p:sp>
      <p:sp>
        <p:nvSpPr>
          <p:cNvPr id="4" name="正方形/長方形 3"/>
          <p:cNvSpPr/>
          <p:nvPr/>
        </p:nvSpPr>
        <p:spPr>
          <a:xfrm>
            <a:off x="624486" y="2875176"/>
            <a:ext cx="6247223" cy="1200329"/>
          </a:xfrm>
          <a:prstGeom prst="rect">
            <a:avLst/>
          </a:prstGeom>
        </p:spPr>
        <p:txBody>
          <a:bodyPr wrap="none">
            <a:spAutoFit/>
          </a:bodyPr>
          <a:lstStyle/>
          <a:p>
            <a:r>
              <a:rPr kumimoji="1" lang="ja-JP" altLang="en-US" sz="3600" dirty="0" smtClean="0"/>
              <a:t>令和５年度　</a:t>
            </a:r>
            <a:r>
              <a:rPr kumimoji="1" lang="en-US" altLang="ja-JP" sz="3600" dirty="0" smtClean="0"/>
              <a:t>GLHS</a:t>
            </a:r>
            <a:r>
              <a:rPr kumimoji="1" lang="ja-JP" altLang="en-US" sz="3600" dirty="0" smtClean="0"/>
              <a:t>合同発表会</a:t>
            </a:r>
            <a:endParaRPr kumimoji="1" lang="en-US" altLang="ja-JP" sz="3600" dirty="0"/>
          </a:p>
          <a:p>
            <a:r>
              <a:rPr kumimoji="1" lang="ja-JP" altLang="en-US" sz="3600" dirty="0" smtClean="0"/>
              <a:t>　高津高校代表　　情報班　</a:t>
            </a:r>
            <a:endParaRPr lang="ja-JP" altLang="en-US" sz="3600" dirty="0"/>
          </a:p>
        </p:txBody>
      </p:sp>
      <p:sp>
        <p:nvSpPr>
          <p:cNvPr id="5" name="正方形/長方形 4"/>
          <p:cNvSpPr/>
          <p:nvPr/>
        </p:nvSpPr>
        <p:spPr>
          <a:xfrm>
            <a:off x="518382" y="4750347"/>
            <a:ext cx="11921932" cy="2585323"/>
          </a:xfrm>
          <a:prstGeom prst="rect">
            <a:avLst/>
          </a:prstGeom>
        </p:spPr>
        <p:txBody>
          <a:bodyPr wrap="square">
            <a:spAutoFit/>
          </a:bodyPr>
          <a:lstStyle/>
          <a:p>
            <a:r>
              <a:rPr kumimoji="1" lang="en-US" altLang="ja-JP" sz="5400" dirty="0" smtClean="0">
                <a:solidFill>
                  <a:srgbClr val="FF0000"/>
                </a:solidFill>
              </a:rPr>
              <a:t>【</a:t>
            </a:r>
            <a:r>
              <a:rPr kumimoji="1" lang="ja-JP" altLang="en-US" sz="5400" dirty="0">
                <a:solidFill>
                  <a:srgbClr val="FF0000"/>
                </a:solidFill>
              </a:rPr>
              <a:t>宿題</a:t>
            </a:r>
            <a:r>
              <a:rPr kumimoji="1" lang="en-US" altLang="ja-JP" sz="5400" dirty="0" smtClean="0">
                <a:solidFill>
                  <a:srgbClr val="FF0000"/>
                </a:solidFill>
              </a:rPr>
              <a:t>】</a:t>
            </a:r>
          </a:p>
          <a:p>
            <a:r>
              <a:rPr kumimoji="1" lang="ja-JP" altLang="en-US" sz="5400" dirty="0" smtClean="0">
                <a:solidFill>
                  <a:srgbClr val="FF0000"/>
                </a:solidFill>
              </a:rPr>
              <a:t>自宅等で</a:t>
            </a:r>
            <a:r>
              <a:rPr kumimoji="1" lang="en-US" altLang="ja-JP" sz="5400" dirty="0" smtClean="0">
                <a:solidFill>
                  <a:srgbClr val="FF0000"/>
                </a:solidFill>
              </a:rPr>
              <a:t>Classroom</a:t>
            </a:r>
            <a:r>
              <a:rPr kumimoji="1" lang="ja-JP" altLang="en-US" sz="5400" dirty="0" smtClean="0">
                <a:solidFill>
                  <a:srgbClr val="FF0000"/>
                </a:solidFill>
              </a:rPr>
              <a:t>から動画を視聴し、</a:t>
            </a:r>
            <a:endParaRPr kumimoji="1" lang="en-US" altLang="ja-JP" sz="5400" dirty="0" smtClean="0">
              <a:solidFill>
                <a:srgbClr val="FF0000"/>
              </a:solidFill>
            </a:endParaRPr>
          </a:p>
          <a:p>
            <a:r>
              <a:rPr kumimoji="1" lang="ja-JP" altLang="en-US" sz="5400" dirty="0" smtClean="0">
                <a:solidFill>
                  <a:srgbClr val="FF0000"/>
                </a:solidFill>
              </a:rPr>
              <a:t>ワークシートに感想を記入</a:t>
            </a:r>
            <a:endParaRPr lang="ja-JP" altLang="en-US" sz="5400" dirty="0">
              <a:solidFill>
                <a:srgbClr val="FF0000"/>
              </a:solidFill>
            </a:endParaRPr>
          </a:p>
        </p:txBody>
      </p:sp>
      <p:sp>
        <p:nvSpPr>
          <p:cNvPr id="6" name="角丸四角形吹き出し 5"/>
          <p:cNvSpPr/>
          <p:nvPr/>
        </p:nvSpPr>
        <p:spPr>
          <a:xfrm>
            <a:off x="7336466" y="2823056"/>
            <a:ext cx="5358810" cy="2504898"/>
          </a:xfrm>
          <a:prstGeom prst="wedgeRoundRectCallout">
            <a:avLst>
              <a:gd name="adj1" fmla="val -37439"/>
              <a:gd name="adj2" fmla="val 5907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solidFill>
                  <a:schemeClr val="tx1"/>
                </a:solidFill>
              </a:rPr>
              <a:t>高津</a:t>
            </a:r>
            <a:r>
              <a:rPr kumimoji="1" lang="en-US" altLang="ja-JP" sz="4400" dirty="0" smtClean="0">
                <a:solidFill>
                  <a:schemeClr val="tx1"/>
                </a:solidFill>
              </a:rPr>
              <a:t>LC</a:t>
            </a:r>
            <a:r>
              <a:rPr kumimoji="1" lang="ja-JP" altLang="en-US" sz="4400" dirty="0" smtClean="0">
                <a:solidFill>
                  <a:schemeClr val="tx1"/>
                </a:solidFill>
              </a:rPr>
              <a:t>を通じて、</a:t>
            </a:r>
            <a:endParaRPr kumimoji="1" lang="en-US" altLang="ja-JP" sz="4400" dirty="0" smtClean="0">
              <a:solidFill>
                <a:schemeClr val="tx1"/>
              </a:solidFill>
            </a:endParaRPr>
          </a:p>
          <a:p>
            <a:pPr algn="ctr"/>
            <a:r>
              <a:rPr kumimoji="1" lang="ja-JP" altLang="en-US" sz="4400" dirty="0" smtClean="0">
                <a:solidFill>
                  <a:schemeClr val="tx1"/>
                </a:solidFill>
              </a:rPr>
              <a:t>こんな発表ができるようになろう！</a:t>
            </a:r>
            <a:endParaRPr kumimoji="1" lang="ja-JP" altLang="en-US" sz="4400" dirty="0">
              <a:solidFill>
                <a:schemeClr val="tx1"/>
              </a:solidFill>
            </a:endParaRPr>
          </a:p>
        </p:txBody>
      </p:sp>
    </p:spTree>
    <p:extLst>
      <p:ext uri="{BB962C8B-B14F-4D97-AF65-F5344CB8AC3E}">
        <p14:creationId xmlns:p14="http://schemas.microsoft.com/office/powerpoint/2010/main" val="198147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6600" dirty="0" smtClean="0"/>
              <a:t>先輩からのアドバイス</a:t>
            </a:r>
            <a:endParaRPr kumimoji="1" lang="ja-JP" altLang="en-US" sz="6600" dirty="0"/>
          </a:p>
        </p:txBody>
      </p:sp>
      <p:sp>
        <p:nvSpPr>
          <p:cNvPr id="5" name="正方形/長方形 4"/>
          <p:cNvSpPr/>
          <p:nvPr/>
        </p:nvSpPr>
        <p:spPr>
          <a:xfrm>
            <a:off x="624486" y="2875176"/>
            <a:ext cx="8956298" cy="1200329"/>
          </a:xfrm>
          <a:prstGeom prst="rect">
            <a:avLst/>
          </a:prstGeom>
        </p:spPr>
        <p:txBody>
          <a:bodyPr wrap="none">
            <a:spAutoFit/>
          </a:bodyPr>
          <a:lstStyle/>
          <a:p>
            <a:r>
              <a:rPr kumimoji="1" lang="ja-JP" altLang="en-US" sz="3600" dirty="0" smtClean="0"/>
              <a:t>令和４年度　</a:t>
            </a:r>
            <a:r>
              <a:rPr kumimoji="1" lang="en-US" altLang="ja-JP" sz="3600" dirty="0" smtClean="0"/>
              <a:t>GLHS</a:t>
            </a:r>
            <a:r>
              <a:rPr kumimoji="1" lang="ja-JP" altLang="en-US" sz="3600" dirty="0" smtClean="0"/>
              <a:t>合同発表会</a:t>
            </a:r>
            <a:endParaRPr kumimoji="1" lang="en-US" altLang="ja-JP" sz="3600" dirty="0"/>
          </a:p>
          <a:p>
            <a:r>
              <a:rPr kumimoji="1" lang="ja-JP" altLang="en-US" sz="3600" dirty="0" smtClean="0"/>
              <a:t>　高津高校代表　　家庭科班　小坂　文乃</a:t>
            </a:r>
            <a:endParaRPr lang="ja-JP" altLang="en-US" sz="3600" dirty="0"/>
          </a:p>
        </p:txBody>
      </p:sp>
      <p:sp>
        <p:nvSpPr>
          <p:cNvPr id="8" name="正方形/長方形 7"/>
          <p:cNvSpPr/>
          <p:nvPr/>
        </p:nvSpPr>
        <p:spPr>
          <a:xfrm>
            <a:off x="518382" y="4984263"/>
            <a:ext cx="11921932" cy="1754326"/>
          </a:xfrm>
          <a:prstGeom prst="rect">
            <a:avLst/>
          </a:prstGeom>
        </p:spPr>
        <p:txBody>
          <a:bodyPr wrap="square">
            <a:spAutoFit/>
          </a:bodyPr>
          <a:lstStyle/>
          <a:p>
            <a:pPr algn="ctr"/>
            <a:r>
              <a:rPr kumimoji="1" lang="ja-JP" altLang="en-US" sz="5400" dirty="0" smtClean="0">
                <a:solidFill>
                  <a:srgbClr val="FF0000"/>
                </a:solidFill>
              </a:rPr>
              <a:t>動画</a:t>
            </a:r>
            <a:r>
              <a:rPr kumimoji="1" lang="ja-JP" altLang="en-US" sz="5400" dirty="0">
                <a:solidFill>
                  <a:srgbClr val="FF0000"/>
                </a:solidFill>
              </a:rPr>
              <a:t>を視聴し</a:t>
            </a:r>
            <a:r>
              <a:rPr kumimoji="1" lang="ja-JP" altLang="en-US" sz="5400" dirty="0" smtClean="0">
                <a:solidFill>
                  <a:srgbClr val="FF0000"/>
                </a:solidFill>
              </a:rPr>
              <a:t>、ワークシートに</a:t>
            </a:r>
            <a:endParaRPr kumimoji="1" lang="en-US" altLang="ja-JP" sz="5400" dirty="0" smtClean="0">
              <a:solidFill>
                <a:srgbClr val="FF0000"/>
              </a:solidFill>
            </a:endParaRPr>
          </a:p>
          <a:p>
            <a:pPr algn="ctr"/>
            <a:r>
              <a:rPr kumimoji="1" lang="ja-JP" altLang="en-US" sz="5400" dirty="0" smtClean="0">
                <a:solidFill>
                  <a:srgbClr val="FF0000"/>
                </a:solidFill>
              </a:rPr>
              <a:t>感想</a:t>
            </a:r>
            <a:r>
              <a:rPr kumimoji="1" lang="ja-JP" altLang="en-US" sz="5400" dirty="0">
                <a:solidFill>
                  <a:srgbClr val="FF0000"/>
                </a:solidFill>
              </a:rPr>
              <a:t>を</a:t>
            </a:r>
            <a:r>
              <a:rPr kumimoji="1" lang="ja-JP" altLang="en-US" sz="5400" dirty="0" smtClean="0">
                <a:solidFill>
                  <a:srgbClr val="FF0000"/>
                </a:solidFill>
              </a:rPr>
              <a:t>記入</a:t>
            </a:r>
            <a:endParaRPr lang="ja-JP" altLang="en-US" sz="5400" dirty="0">
              <a:solidFill>
                <a:srgbClr val="FF0000"/>
              </a:solidFill>
            </a:endParaRPr>
          </a:p>
        </p:txBody>
      </p:sp>
    </p:spTree>
    <p:extLst>
      <p:ext uri="{BB962C8B-B14F-4D97-AF65-F5344CB8AC3E}">
        <p14:creationId xmlns:p14="http://schemas.microsoft.com/office/powerpoint/2010/main" val="200639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61003" y="635918"/>
            <a:ext cx="10236691" cy="1930921"/>
          </a:xfrm>
        </p:spPr>
        <p:txBody>
          <a:bodyPr>
            <a:normAutofit/>
          </a:bodyPr>
          <a:lstStyle/>
          <a:p>
            <a:r>
              <a:rPr kumimoji="1" lang="en-US" altLang="ja-JP" sz="6600" dirty="0" err="1" smtClean="0"/>
              <a:t>LCⅠ</a:t>
            </a:r>
            <a:r>
              <a:rPr kumimoji="1" lang="ja-JP" altLang="en-US" sz="6600" dirty="0" smtClean="0"/>
              <a:t>の評価について</a:t>
            </a:r>
            <a:endParaRPr kumimoji="1" lang="ja-JP" altLang="en-US" sz="6600" dirty="0"/>
          </a:p>
        </p:txBody>
      </p:sp>
      <p:sp>
        <p:nvSpPr>
          <p:cNvPr id="3" name="コンテンツ プレースホルダー 2"/>
          <p:cNvSpPr>
            <a:spLocks noGrp="1"/>
          </p:cNvSpPr>
          <p:nvPr>
            <p:ph idx="1"/>
          </p:nvPr>
        </p:nvSpPr>
        <p:spPr>
          <a:xfrm>
            <a:off x="528506" y="2984529"/>
            <a:ext cx="12172426" cy="5966524"/>
          </a:xfrm>
        </p:spPr>
        <p:txBody>
          <a:bodyPr>
            <a:noAutofit/>
          </a:bodyPr>
          <a:lstStyle/>
          <a:p>
            <a:pPr marL="0" indent="0">
              <a:buNone/>
            </a:pPr>
            <a:r>
              <a:rPr lang="ja-JP" altLang="en-US" sz="4000" b="1" dirty="0">
                <a:solidFill>
                  <a:srgbClr val="00B050"/>
                </a:solidFill>
              </a:rPr>
              <a:t>●知識・技能</a:t>
            </a:r>
            <a:endParaRPr lang="en-US" altLang="ja-JP" sz="4000" b="1" dirty="0">
              <a:solidFill>
                <a:srgbClr val="00B050"/>
              </a:solidFill>
            </a:endParaRPr>
          </a:p>
          <a:p>
            <a:pPr marL="0" indent="0">
              <a:buNone/>
            </a:pPr>
            <a:r>
              <a:rPr lang="ja-JP" altLang="en-US" sz="4000" dirty="0"/>
              <a:t>　</a:t>
            </a:r>
            <a:r>
              <a:rPr lang="en-US" altLang="ja-JP" sz="4000" dirty="0"/>
              <a:t>SDGs</a:t>
            </a:r>
            <a:r>
              <a:rPr lang="ja-JP" altLang="en-US" sz="4000" dirty="0"/>
              <a:t>ﾉｰﾄ</a:t>
            </a:r>
            <a:r>
              <a:rPr lang="en-US" altLang="ja-JP" sz="4000" dirty="0"/>
              <a:t>30</a:t>
            </a:r>
            <a:r>
              <a:rPr lang="ja-JP" altLang="en-US" sz="4000" dirty="0"/>
              <a:t>点、</a:t>
            </a:r>
            <a:r>
              <a:rPr lang="en-US" altLang="ja-JP" sz="4000" dirty="0"/>
              <a:t>SDGs</a:t>
            </a:r>
            <a:r>
              <a:rPr lang="ja-JP" altLang="en-US" sz="4000" dirty="0"/>
              <a:t>ﾃｽﾄ</a:t>
            </a:r>
            <a:r>
              <a:rPr lang="en-US" altLang="ja-JP" sz="4000" dirty="0"/>
              <a:t>20</a:t>
            </a:r>
            <a:r>
              <a:rPr lang="ja-JP" altLang="en-US" sz="4000" dirty="0"/>
              <a:t>点、</a:t>
            </a:r>
            <a:r>
              <a:rPr lang="ja-JP" altLang="ja-JP" sz="4000" dirty="0"/>
              <a:t>探究</a:t>
            </a:r>
            <a:r>
              <a:rPr lang="ja-JP" altLang="en-US" sz="4000" dirty="0"/>
              <a:t>ﾉｰﾄ</a:t>
            </a:r>
            <a:r>
              <a:rPr lang="en-US" altLang="ja-JP" sz="4000" dirty="0"/>
              <a:t>50</a:t>
            </a:r>
            <a:r>
              <a:rPr lang="ja-JP" altLang="en-US" sz="4000" dirty="0"/>
              <a:t>点</a:t>
            </a:r>
            <a:endParaRPr lang="en-US" altLang="ja-JP" sz="4000" dirty="0"/>
          </a:p>
          <a:p>
            <a:pPr marL="0" indent="0">
              <a:buNone/>
            </a:pPr>
            <a:r>
              <a:rPr lang="ja-JP" altLang="en-US" sz="4000" b="1" dirty="0">
                <a:solidFill>
                  <a:srgbClr val="00B050"/>
                </a:solidFill>
              </a:rPr>
              <a:t>●思考・判断・表現</a:t>
            </a:r>
            <a:endParaRPr lang="en-US" altLang="ja-JP" sz="4000" b="1" dirty="0">
              <a:solidFill>
                <a:srgbClr val="00B050"/>
              </a:solidFill>
            </a:endParaRPr>
          </a:p>
          <a:p>
            <a:pPr marL="0" indent="0">
              <a:buNone/>
            </a:pPr>
            <a:r>
              <a:rPr lang="ja-JP" altLang="en-US" sz="4000" dirty="0"/>
              <a:t>　議論技術企画書</a:t>
            </a:r>
            <a:r>
              <a:rPr lang="en-US" altLang="ja-JP" sz="4000" dirty="0"/>
              <a:t>20</a:t>
            </a:r>
            <a:r>
              <a:rPr lang="ja-JP" altLang="en-US" sz="4000" dirty="0"/>
              <a:t>点、</a:t>
            </a:r>
            <a:r>
              <a:rPr lang="ja-JP" altLang="ja-JP" sz="4000" dirty="0"/>
              <a:t>研究論文</a:t>
            </a:r>
            <a:r>
              <a:rPr lang="en-US" altLang="ja-JP" sz="4000" dirty="0"/>
              <a:t>50</a:t>
            </a:r>
            <a:r>
              <a:rPr lang="ja-JP" altLang="en-US" sz="4000" dirty="0"/>
              <a:t>点</a:t>
            </a:r>
            <a:endParaRPr lang="en-US" altLang="ja-JP" sz="4000" dirty="0"/>
          </a:p>
          <a:p>
            <a:pPr marL="0" indent="0">
              <a:buNone/>
            </a:pPr>
            <a:r>
              <a:rPr lang="ja-JP" altLang="en-US" sz="4000" dirty="0"/>
              <a:t>　夏休み中の</a:t>
            </a:r>
            <a:r>
              <a:rPr lang="ja-JP" altLang="ja-JP" sz="4000" dirty="0"/>
              <a:t>創造探究</a:t>
            </a:r>
            <a:r>
              <a:rPr lang="ja-JP" altLang="ja-JP" sz="4000" dirty="0" smtClean="0"/>
              <a:t>事業</a:t>
            </a:r>
            <a:r>
              <a:rPr lang="ja-JP" altLang="en-US" sz="4000" dirty="0" smtClean="0"/>
              <a:t>報告書</a:t>
            </a:r>
            <a:r>
              <a:rPr lang="en-US" altLang="ja-JP" sz="4000" dirty="0" smtClean="0"/>
              <a:t>30</a:t>
            </a:r>
            <a:r>
              <a:rPr lang="ja-JP" altLang="en-US" sz="4000" dirty="0"/>
              <a:t>点</a:t>
            </a:r>
            <a:endParaRPr lang="en-US" altLang="ja-JP" sz="4000" dirty="0"/>
          </a:p>
          <a:p>
            <a:pPr marL="0" indent="0">
              <a:buNone/>
            </a:pPr>
            <a:r>
              <a:rPr lang="ja-JP" altLang="en-US" sz="4000" b="1" dirty="0">
                <a:solidFill>
                  <a:srgbClr val="00B050"/>
                </a:solidFill>
              </a:rPr>
              <a:t>●主体的に学習に取り組む態度</a:t>
            </a:r>
            <a:endParaRPr lang="en-US" altLang="ja-JP" sz="4000" b="1" dirty="0">
              <a:solidFill>
                <a:srgbClr val="00B050"/>
              </a:solidFill>
            </a:endParaRPr>
          </a:p>
          <a:p>
            <a:pPr marL="0" indent="0">
              <a:buNone/>
            </a:pPr>
            <a:r>
              <a:rPr lang="ja-JP" altLang="en-US" sz="4000" dirty="0"/>
              <a:t>　</a:t>
            </a:r>
            <a:r>
              <a:rPr lang="ja-JP" altLang="ja-JP" sz="4000" dirty="0"/>
              <a:t>創造探究</a:t>
            </a:r>
            <a:r>
              <a:rPr lang="ja-JP" altLang="ja-JP" sz="4000" dirty="0" smtClean="0"/>
              <a:t>事業</a:t>
            </a:r>
            <a:r>
              <a:rPr lang="en-US" altLang="ja-JP" sz="4000" dirty="0"/>
              <a:t>7</a:t>
            </a:r>
            <a:r>
              <a:rPr lang="en-US" altLang="ja-JP" sz="4000" dirty="0" smtClean="0"/>
              <a:t>0</a:t>
            </a:r>
            <a:r>
              <a:rPr lang="ja-JP" altLang="en-US" sz="4000" dirty="0"/>
              <a:t>点、</a:t>
            </a:r>
            <a:r>
              <a:rPr lang="ja-JP" altLang="en-US" sz="4000" dirty="0" smtClean="0"/>
              <a:t>各課題</a:t>
            </a:r>
            <a:r>
              <a:rPr lang="en-US" altLang="ja-JP" sz="4000" dirty="0" smtClean="0"/>
              <a:t>30</a:t>
            </a:r>
            <a:r>
              <a:rPr lang="ja-JP" altLang="en-US" sz="4000" dirty="0"/>
              <a:t>点</a:t>
            </a:r>
            <a:endParaRPr lang="en-US" altLang="ja-JP" sz="4000" dirty="0"/>
          </a:p>
        </p:txBody>
      </p:sp>
    </p:spTree>
    <p:extLst>
      <p:ext uri="{BB962C8B-B14F-4D97-AF65-F5344CB8AC3E}">
        <p14:creationId xmlns:p14="http://schemas.microsoft.com/office/powerpoint/2010/main" val="255336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6600" dirty="0"/>
              <a:t>高津高校での課題研究③</a:t>
            </a:r>
          </a:p>
        </p:txBody>
      </p:sp>
      <p:sp>
        <p:nvSpPr>
          <p:cNvPr id="3" name="コンテンツ プレースホルダー 2"/>
          <p:cNvSpPr>
            <a:spLocks noGrp="1"/>
          </p:cNvSpPr>
          <p:nvPr>
            <p:ph idx="1"/>
          </p:nvPr>
        </p:nvSpPr>
        <p:spPr>
          <a:xfrm>
            <a:off x="1361003" y="2647950"/>
            <a:ext cx="10811423" cy="5410200"/>
          </a:xfrm>
        </p:spPr>
        <p:txBody>
          <a:bodyPr>
            <a:normAutofit lnSpcReduction="10000"/>
          </a:bodyPr>
          <a:lstStyle/>
          <a:p>
            <a:pPr marL="0" indent="0">
              <a:buNone/>
            </a:pPr>
            <a:r>
              <a:rPr lang="ja-JP" altLang="en-US" sz="4800" b="1" dirty="0">
                <a:solidFill>
                  <a:schemeClr val="accent2"/>
                </a:solidFill>
              </a:rPr>
              <a:t>創造探究事業</a:t>
            </a:r>
            <a:endParaRPr lang="en-US" altLang="ja-JP" sz="4800" b="1" dirty="0">
              <a:solidFill>
                <a:schemeClr val="accent2"/>
              </a:solidFill>
            </a:endParaRPr>
          </a:p>
          <a:p>
            <a:pPr marL="0" indent="0">
              <a:buNone/>
            </a:pPr>
            <a:r>
              <a:rPr lang="ja-JP" altLang="en-US" sz="4800" dirty="0"/>
              <a:t>・大学へ行って講義を受ける</a:t>
            </a:r>
            <a:endParaRPr lang="en-US" altLang="ja-JP" sz="4800" dirty="0"/>
          </a:p>
          <a:p>
            <a:pPr marL="0" indent="0">
              <a:buNone/>
            </a:pPr>
            <a:r>
              <a:rPr lang="ja-JP" altLang="en-US" sz="4800" dirty="0"/>
              <a:t>・国際交流する（短期留学含む）</a:t>
            </a:r>
            <a:endParaRPr lang="en-US" altLang="ja-JP" sz="4800" dirty="0"/>
          </a:p>
          <a:p>
            <a:pPr marL="0" indent="0">
              <a:buNone/>
            </a:pPr>
            <a:r>
              <a:rPr lang="ja-JP" altLang="en-US" sz="4800" dirty="0"/>
              <a:t>・企業の公共の研究施設を視察する</a:t>
            </a:r>
            <a:endParaRPr lang="en-US" altLang="ja-JP" sz="4800" dirty="0"/>
          </a:p>
          <a:p>
            <a:pPr marL="0" indent="0">
              <a:buNone/>
            </a:pPr>
            <a:r>
              <a:rPr lang="ja-JP" altLang="en-US" sz="4800" dirty="0"/>
              <a:t>・科学や理系のコンテストを受ける</a:t>
            </a:r>
            <a:endParaRPr lang="en-US" altLang="ja-JP" sz="4800" dirty="0"/>
          </a:p>
          <a:p>
            <a:pPr marL="0" indent="0">
              <a:buNone/>
            </a:pPr>
            <a:r>
              <a:rPr lang="ja-JP" altLang="en-US" sz="4800" dirty="0"/>
              <a:t>・</a:t>
            </a:r>
            <a:r>
              <a:rPr lang="en-US" altLang="ja-JP" sz="4800" dirty="0"/>
              <a:t>SSH</a:t>
            </a:r>
            <a:r>
              <a:rPr lang="ja-JP" altLang="en-US" sz="4800" dirty="0"/>
              <a:t>の事業に参加する　　　　　　　など</a:t>
            </a:r>
            <a:endParaRPr lang="en-US" altLang="ja-JP" sz="4800" dirty="0"/>
          </a:p>
          <a:p>
            <a:pPr marL="0" indent="0" algn="r">
              <a:buNone/>
            </a:pPr>
            <a:endParaRPr lang="en-US" altLang="ja-JP" sz="4800" dirty="0"/>
          </a:p>
        </p:txBody>
      </p:sp>
      <p:sp>
        <p:nvSpPr>
          <p:cNvPr id="4" name="角丸四角形 3"/>
          <p:cNvSpPr/>
          <p:nvPr/>
        </p:nvSpPr>
        <p:spPr>
          <a:xfrm>
            <a:off x="1163098" y="8114094"/>
            <a:ext cx="1033820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800" dirty="0"/>
              <a:t>1</a:t>
            </a:r>
            <a:r>
              <a:rPr kumimoji="1" lang="ja-JP" altLang="en-US" sz="4800" dirty="0"/>
              <a:t>年生は必ず</a:t>
            </a:r>
            <a:r>
              <a:rPr kumimoji="1" lang="en-US" altLang="ja-JP" sz="4800" dirty="0"/>
              <a:t>3</a:t>
            </a:r>
            <a:r>
              <a:rPr kumimoji="1" lang="ja-JP" altLang="en-US" sz="4800" dirty="0"/>
              <a:t>つ以上の事業に参加</a:t>
            </a:r>
          </a:p>
        </p:txBody>
      </p:sp>
      <p:sp>
        <p:nvSpPr>
          <p:cNvPr id="5" name="角丸四角形 4"/>
          <p:cNvSpPr/>
          <p:nvPr/>
        </p:nvSpPr>
        <p:spPr>
          <a:xfrm>
            <a:off x="342900" y="7543800"/>
            <a:ext cx="1771650"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400" b="1" dirty="0">
                <a:solidFill>
                  <a:srgbClr val="FF0000"/>
                </a:solidFill>
              </a:rPr>
              <a:t>MUST</a:t>
            </a:r>
            <a:endParaRPr kumimoji="1" lang="ja-JP" altLang="en-US" sz="4400" b="1" dirty="0">
              <a:solidFill>
                <a:srgbClr val="FF0000"/>
              </a:solidFill>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9089" y="3401164"/>
            <a:ext cx="2417209" cy="3222945"/>
          </a:xfrm>
          <a:prstGeom prst="rect">
            <a:avLst/>
          </a:prstGeom>
        </p:spPr>
      </p:pic>
    </p:spTree>
    <p:extLst>
      <p:ext uri="{BB962C8B-B14F-4D97-AF65-F5344CB8AC3E}">
        <p14:creationId xmlns:p14="http://schemas.microsoft.com/office/powerpoint/2010/main" val="147024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anim calcmode="lin" valueType="num">
                                      <p:cBhvr>
                                        <p:cTn id="13" dur="250" fill="hold"/>
                                        <p:tgtEl>
                                          <p:spTgt spid="5"/>
                                        </p:tgtEl>
                                        <p:attrNameLst>
                                          <p:attrName>ppt_x</p:attrName>
                                        </p:attrNameLst>
                                      </p:cBhvr>
                                      <p:tavLst>
                                        <p:tav tm="0">
                                          <p:val>
                                            <p:strVal val="#ppt_x"/>
                                          </p:val>
                                        </p:tav>
                                        <p:tav tm="100000">
                                          <p:val>
                                            <p:strVal val="#ppt_x"/>
                                          </p:val>
                                        </p:tav>
                                      </p:tavLst>
                                    </p:anim>
                                    <p:anim calcmode="lin" valueType="num">
                                      <p:cBhvr>
                                        <p:cTn id="14"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6600" dirty="0"/>
              <a:t>高津高校での課題研究④</a:t>
            </a:r>
          </a:p>
        </p:txBody>
      </p:sp>
      <p:sp>
        <p:nvSpPr>
          <p:cNvPr id="3" name="コンテンツ プレースホルダー 2"/>
          <p:cNvSpPr>
            <a:spLocks noGrp="1"/>
          </p:cNvSpPr>
          <p:nvPr>
            <p:ph idx="1"/>
          </p:nvPr>
        </p:nvSpPr>
        <p:spPr>
          <a:xfrm>
            <a:off x="620785" y="2647949"/>
            <a:ext cx="12063369" cy="6856778"/>
          </a:xfrm>
        </p:spPr>
        <p:txBody>
          <a:bodyPr>
            <a:normAutofit/>
          </a:bodyPr>
          <a:lstStyle/>
          <a:p>
            <a:pPr marL="0" indent="0">
              <a:buNone/>
            </a:pPr>
            <a:r>
              <a:rPr lang="ja-JP" altLang="en-US" sz="4800" b="1" dirty="0">
                <a:solidFill>
                  <a:schemeClr val="accent2"/>
                </a:solidFill>
              </a:rPr>
              <a:t>創造探究事業　よくある間違い</a:t>
            </a:r>
            <a:endParaRPr lang="en-US" altLang="ja-JP" sz="4800" b="1" dirty="0">
              <a:solidFill>
                <a:schemeClr val="accent2"/>
              </a:solidFill>
            </a:endParaRPr>
          </a:p>
          <a:p>
            <a:pPr marL="0" indent="0">
              <a:buNone/>
            </a:pPr>
            <a:r>
              <a:rPr lang="ja-JP" altLang="en-US" sz="4800" dirty="0"/>
              <a:t>・参加するだけで満足し、レポート</a:t>
            </a:r>
            <a:r>
              <a:rPr lang="ja-JP" altLang="en-US" sz="4800" dirty="0">
                <a:solidFill>
                  <a:srgbClr val="FF0000"/>
                </a:solidFill>
              </a:rPr>
              <a:t>未提出</a:t>
            </a:r>
            <a:endParaRPr lang="en-US" altLang="ja-JP" sz="4800" dirty="0">
              <a:solidFill>
                <a:srgbClr val="FF0000"/>
              </a:solidFill>
            </a:endParaRPr>
          </a:p>
          <a:p>
            <a:pPr marL="0" indent="0">
              <a:buNone/>
            </a:pPr>
            <a:r>
              <a:rPr lang="ja-JP" altLang="en-US" sz="4800" dirty="0"/>
              <a:t>　　→レポート＆アンケートで参加カウント</a:t>
            </a:r>
            <a:endParaRPr lang="en-US" altLang="ja-JP" sz="4800" dirty="0"/>
          </a:p>
          <a:p>
            <a:pPr marL="0" indent="0">
              <a:buNone/>
            </a:pPr>
            <a:r>
              <a:rPr lang="ja-JP" altLang="en-US" sz="4800" dirty="0"/>
              <a:t>・事業には通し番号をつけており、</a:t>
            </a:r>
            <a:r>
              <a:rPr lang="ja-JP" altLang="en-US" sz="4800" dirty="0">
                <a:solidFill>
                  <a:srgbClr val="FF0000"/>
                </a:solidFill>
              </a:rPr>
              <a:t>番号ごとに参加を１カウントする。</a:t>
            </a:r>
            <a:endParaRPr lang="en-US" altLang="ja-JP" sz="4800" dirty="0">
              <a:solidFill>
                <a:srgbClr val="FF0000"/>
              </a:solidFill>
            </a:endParaRPr>
          </a:p>
          <a:p>
            <a:pPr marL="0" indent="0">
              <a:buNone/>
            </a:pPr>
            <a:r>
              <a:rPr lang="ja-JP" altLang="en-US" sz="4800" dirty="0"/>
              <a:t>　</a:t>
            </a:r>
            <a:r>
              <a:rPr lang="en-US" altLang="ja-JP" sz="4800" dirty="0"/>
              <a:t>※</a:t>
            </a:r>
            <a:r>
              <a:rPr lang="ja-JP" altLang="en-US" sz="4800" dirty="0"/>
              <a:t>１つの事業で</a:t>
            </a:r>
            <a:r>
              <a:rPr lang="en-US" altLang="ja-JP" sz="4800" dirty="0"/>
              <a:t>2</a:t>
            </a:r>
            <a:r>
              <a:rPr lang="ja-JP" altLang="en-US" sz="4800" dirty="0"/>
              <a:t>カウントすること等は</a:t>
            </a:r>
            <a:r>
              <a:rPr lang="ja-JP" altLang="en-US" sz="4800" dirty="0" smtClean="0"/>
              <a:t>ない</a:t>
            </a:r>
            <a:endParaRPr lang="en-US" altLang="ja-JP" sz="4800" dirty="0"/>
          </a:p>
        </p:txBody>
      </p:sp>
    </p:spTree>
    <p:extLst>
      <p:ext uri="{BB962C8B-B14F-4D97-AF65-F5344CB8AC3E}">
        <p14:creationId xmlns:p14="http://schemas.microsoft.com/office/powerpoint/2010/main" val="169440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6600" dirty="0"/>
              <a:t>創造探究事業への参加</a:t>
            </a:r>
            <a:r>
              <a:rPr lang="ja-JP" altLang="en-US" sz="6600" dirty="0"/>
              <a:t>の流れ</a:t>
            </a:r>
            <a:endParaRPr kumimoji="1" lang="ja-JP" altLang="en-US" sz="6600" dirty="0"/>
          </a:p>
        </p:txBody>
      </p:sp>
      <p:sp>
        <p:nvSpPr>
          <p:cNvPr id="6" name="コンテンツ プレースホルダー 5"/>
          <p:cNvSpPr>
            <a:spLocks noGrp="1"/>
          </p:cNvSpPr>
          <p:nvPr>
            <p:ph idx="1"/>
          </p:nvPr>
        </p:nvSpPr>
        <p:spPr>
          <a:xfrm>
            <a:off x="1006679" y="2810312"/>
            <a:ext cx="11518084" cy="6417578"/>
          </a:xfrm>
        </p:spPr>
        <p:txBody>
          <a:bodyPr>
            <a:normAutofit/>
          </a:bodyPr>
          <a:lstStyle/>
          <a:p>
            <a:pPr marL="0" indent="0">
              <a:buNone/>
            </a:pPr>
            <a:r>
              <a:rPr lang="ja-JP" altLang="en-US" sz="4000" dirty="0"/>
              <a:t>①</a:t>
            </a:r>
            <a:r>
              <a:rPr lang="en-US" altLang="ja-JP" sz="4000" dirty="0"/>
              <a:t> Google Classroom</a:t>
            </a:r>
            <a:r>
              <a:rPr lang="ja-JP" altLang="en-US" sz="4000" dirty="0"/>
              <a:t>にて事業案内</a:t>
            </a:r>
            <a:endParaRPr lang="en-US" altLang="ja-JP" sz="4000" dirty="0"/>
          </a:p>
          <a:p>
            <a:pPr marL="0" indent="0">
              <a:buNone/>
            </a:pPr>
            <a:r>
              <a:rPr kumimoji="1" lang="ja-JP" altLang="en-US" sz="4000" dirty="0"/>
              <a:t>② 各自で参加申込</a:t>
            </a:r>
            <a:endParaRPr kumimoji="1" lang="en-US" altLang="ja-JP" sz="4000" dirty="0"/>
          </a:p>
          <a:p>
            <a:pPr marL="0" indent="0">
              <a:buNone/>
            </a:pPr>
            <a:r>
              <a:rPr kumimoji="1" lang="ja-JP" altLang="en-US" sz="4000" dirty="0"/>
              <a:t>③ 事業参加時に学習内容を記録しておく</a:t>
            </a:r>
            <a:endParaRPr kumimoji="1" lang="en-US" altLang="ja-JP" sz="4000" dirty="0"/>
          </a:p>
          <a:p>
            <a:pPr marL="0" indent="0">
              <a:buNone/>
            </a:pPr>
            <a:r>
              <a:rPr lang="ja-JP" altLang="en-US" sz="4000" dirty="0"/>
              <a:t>④ 事後に</a:t>
            </a:r>
            <a:r>
              <a:rPr lang="en-US" altLang="ja-JP" sz="4000" dirty="0"/>
              <a:t>Google Classroom</a:t>
            </a:r>
            <a:r>
              <a:rPr lang="ja-JP" altLang="en-US" sz="4000" dirty="0"/>
              <a:t>にてレポート提出</a:t>
            </a:r>
            <a:endParaRPr lang="en-US" altLang="ja-JP" sz="4000" dirty="0"/>
          </a:p>
          <a:p>
            <a:pPr marL="0" indent="0">
              <a:buNone/>
            </a:pPr>
            <a:r>
              <a:rPr lang="ja-JP" altLang="en-US" sz="4000" dirty="0"/>
              <a:t>⑤ レポートが返却されてからアンケートに回答</a:t>
            </a:r>
            <a:endParaRPr lang="en-US" altLang="ja-JP" sz="4000" dirty="0"/>
          </a:p>
          <a:p>
            <a:pPr marL="0" indent="0">
              <a:buNone/>
            </a:pPr>
            <a:r>
              <a:rPr kumimoji="1" lang="ja-JP" altLang="en-US" sz="4000" dirty="0"/>
              <a:t>　　⇒参加が承認され、成績に反映</a:t>
            </a:r>
            <a:endParaRPr kumimoji="1" lang="en-US" altLang="ja-JP" sz="4000" dirty="0"/>
          </a:p>
          <a:p>
            <a:pPr marL="0" indent="0">
              <a:buNone/>
            </a:pPr>
            <a:endParaRPr lang="en-US" altLang="ja-JP" sz="4000" dirty="0"/>
          </a:p>
        </p:txBody>
      </p:sp>
    </p:spTree>
    <p:extLst>
      <p:ext uri="{BB962C8B-B14F-4D97-AF65-F5344CB8AC3E}">
        <p14:creationId xmlns:p14="http://schemas.microsoft.com/office/powerpoint/2010/main" val="234399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6600" dirty="0">
                <a:latin typeface="Arial" panose="020B0604020202020204" pitchFamily="34" charset="0"/>
                <a:cs typeface="Arial" panose="020B0604020202020204" pitchFamily="34" charset="0"/>
              </a:rPr>
              <a:t>ねらい</a:t>
            </a:r>
            <a:endParaRPr kumimoji="1" lang="ja-JP" altLang="en-US" sz="6600" dirty="0"/>
          </a:p>
        </p:txBody>
      </p:sp>
      <p:sp>
        <p:nvSpPr>
          <p:cNvPr id="3" name="コンテンツ プレースホルダー 2"/>
          <p:cNvSpPr>
            <a:spLocks noGrp="1"/>
          </p:cNvSpPr>
          <p:nvPr>
            <p:ph idx="1"/>
          </p:nvPr>
        </p:nvSpPr>
        <p:spPr>
          <a:xfrm>
            <a:off x="838201" y="3105590"/>
            <a:ext cx="11896288" cy="5650826"/>
          </a:xfrm>
        </p:spPr>
        <p:txBody>
          <a:bodyPr>
            <a:normAutofit/>
          </a:bodyPr>
          <a:lstStyle/>
          <a:p>
            <a:pPr marL="0" indent="0">
              <a:buNone/>
            </a:pPr>
            <a:r>
              <a:rPr lang="ja-JP" altLang="en-US" sz="5400" dirty="0"/>
              <a:t>高津高校で、</a:t>
            </a:r>
            <a:endParaRPr lang="en-US" altLang="ja-JP" sz="5400" dirty="0"/>
          </a:p>
          <a:p>
            <a:pPr marL="0" indent="0">
              <a:buNone/>
            </a:pPr>
            <a:r>
              <a:rPr lang="ja-JP" altLang="en-US" sz="5400" dirty="0"/>
              <a:t>　</a:t>
            </a:r>
            <a:r>
              <a:rPr lang="ja-JP" altLang="en-US" sz="5400" dirty="0" smtClean="0"/>
              <a:t>①</a:t>
            </a:r>
            <a:r>
              <a:rPr kumimoji="1" lang="ja-JP" altLang="en-US" sz="5400" dirty="0" smtClean="0"/>
              <a:t>授業</a:t>
            </a:r>
            <a:r>
              <a:rPr kumimoji="1" lang="ja-JP" altLang="en-US" sz="5400" dirty="0"/>
              <a:t>＝学力向上</a:t>
            </a:r>
            <a:endParaRPr kumimoji="1" lang="en-US" altLang="ja-JP" sz="5400" dirty="0"/>
          </a:p>
          <a:p>
            <a:pPr marL="0" indent="0">
              <a:buNone/>
            </a:pPr>
            <a:r>
              <a:rPr lang="ja-JP" altLang="en-US" sz="5400" dirty="0"/>
              <a:t>　</a:t>
            </a:r>
            <a:r>
              <a:rPr lang="ja-JP" altLang="en-US" sz="5400" dirty="0" smtClean="0"/>
              <a:t>②高津</a:t>
            </a:r>
            <a:r>
              <a:rPr lang="en-US" altLang="ja-JP" sz="5400" dirty="0"/>
              <a:t>LC </a:t>
            </a:r>
            <a:r>
              <a:rPr lang="ja-JP" altLang="en-US" sz="5400" dirty="0"/>
              <a:t>＝創造的思考力の向上</a:t>
            </a:r>
            <a:endParaRPr lang="en-US" altLang="ja-JP" sz="5400" dirty="0"/>
          </a:p>
          <a:p>
            <a:pPr marL="0" indent="0">
              <a:buNone/>
            </a:pPr>
            <a:r>
              <a:rPr kumimoji="1" lang="ja-JP" altLang="en-US" sz="5400" dirty="0"/>
              <a:t>　</a:t>
            </a:r>
            <a:r>
              <a:rPr kumimoji="1" lang="ja-JP" altLang="en-US" sz="5400" dirty="0" smtClean="0"/>
              <a:t>③創造</a:t>
            </a:r>
            <a:r>
              <a:rPr kumimoji="1" lang="ja-JP" altLang="en-US" sz="5400" dirty="0"/>
              <a:t>探究事業＝超越した学び</a:t>
            </a:r>
            <a:endParaRPr kumimoji="1" lang="en-US" altLang="ja-JP" sz="5400" dirty="0"/>
          </a:p>
          <a:p>
            <a:pPr marL="0" indent="0">
              <a:buNone/>
            </a:pPr>
            <a:r>
              <a:rPr kumimoji="1" lang="ja-JP" altLang="en-US" sz="5400" dirty="0">
                <a:solidFill>
                  <a:srgbClr val="FF0000"/>
                </a:solidFill>
              </a:rPr>
              <a:t>　⇒アクティブラーナーの育成</a:t>
            </a:r>
          </a:p>
        </p:txBody>
      </p:sp>
    </p:spTree>
    <p:extLst>
      <p:ext uri="{BB962C8B-B14F-4D97-AF65-F5344CB8AC3E}">
        <p14:creationId xmlns:p14="http://schemas.microsoft.com/office/powerpoint/2010/main" val="286947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23EE20-3BB4-4F44-A9F9-EDA6BB4F2B22}"/>
              </a:ext>
            </a:extLst>
          </p:cNvPr>
          <p:cNvSpPr>
            <a:spLocks noGrp="1"/>
          </p:cNvSpPr>
          <p:nvPr>
            <p:ph type="title"/>
          </p:nvPr>
        </p:nvSpPr>
        <p:spPr/>
        <p:txBody>
          <a:bodyPr>
            <a:normAutofit/>
          </a:bodyPr>
          <a:lstStyle/>
          <a:p>
            <a:r>
              <a:rPr kumimoji="1" lang="ja-JP" altLang="en-US" sz="6600" dirty="0"/>
              <a:t>授業の進め方</a:t>
            </a:r>
          </a:p>
        </p:txBody>
      </p:sp>
      <p:sp>
        <p:nvSpPr>
          <p:cNvPr id="3" name="コンテンツ プレースホルダー 2">
            <a:extLst>
              <a:ext uri="{FF2B5EF4-FFF2-40B4-BE49-F238E27FC236}">
                <a16:creationId xmlns:a16="http://schemas.microsoft.com/office/drawing/2014/main" id="{BACCE274-9D2A-4648-8C64-DBE37D4A6AED}"/>
              </a:ext>
            </a:extLst>
          </p:cNvPr>
          <p:cNvSpPr>
            <a:spLocks noGrp="1"/>
          </p:cNvSpPr>
          <p:nvPr>
            <p:ph idx="1"/>
          </p:nvPr>
        </p:nvSpPr>
        <p:spPr>
          <a:xfrm>
            <a:off x="713064" y="3105590"/>
            <a:ext cx="11677475" cy="5650826"/>
          </a:xfrm>
        </p:spPr>
        <p:txBody>
          <a:bodyPr>
            <a:normAutofit/>
          </a:bodyPr>
          <a:lstStyle/>
          <a:p>
            <a:r>
              <a:rPr kumimoji="1" lang="ja-JP" altLang="en-US" sz="4400" dirty="0"/>
              <a:t>パワーポイントで実施</a:t>
            </a:r>
            <a:endParaRPr kumimoji="1" lang="en-US" altLang="ja-JP" sz="4400" dirty="0"/>
          </a:p>
          <a:p>
            <a:r>
              <a:rPr kumimoji="1" lang="ja-JP" altLang="en-US" sz="4400" dirty="0" smtClean="0"/>
              <a:t>配付するプリントに直接</a:t>
            </a:r>
            <a:r>
              <a:rPr kumimoji="1" lang="ja-JP" altLang="en-US" sz="4400" dirty="0"/>
              <a:t>書き込む</a:t>
            </a:r>
            <a:r>
              <a:rPr kumimoji="1" lang="ja-JP" altLang="en-US" sz="4400" dirty="0" smtClean="0"/>
              <a:t>。</a:t>
            </a:r>
            <a:endParaRPr kumimoji="1" lang="en-US" altLang="ja-JP" sz="4400" dirty="0"/>
          </a:p>
        </p:txBody>
      </p:sp>
    </p:spTree>
    <p:extLst>
      <p:ext uri="{BB962C8B-B14F-4D97-AF65-F5344CB8AC3E}">
        <p14:creationId xmlns:p14="http://schemas.microsoft.com/office/powerpoint/2010/main" val="20812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6600" dirty="0">
                <a:latin typeface="Arial" panose="020B0604020202020204" pitchFamily="34" charset="0"/>
                <a:cs typeface="Arial" panose="020B0604020202020204" pitchFamily="34" charset="0"/>
              </a:rPr>
              <a:t>まとめ</a:t>
            </a:r>
            <a:endParaRPr kumimoji="1" lang="ja-JP" altLang="en-US" sz="6600" dirty="0"/>
          </a:p>
        </p:txBody>
      </p:sp>
      <p:sp>
        <p:nvSpPr>
          <p:cNvPr id="3" name="コンテンツ プレースホルダー 2"/>
          <p:cNvSpPr>
            <a:spLocks noGrp="1"/>
          </p:cNvSpPr>
          <p:nvPr>
            <p:ph idx="1"/>
          </p:nvPr>
        </p:nvSpPr>
        <p:spPr>
          <a:xfrm>
            <a:off x="385894" y="2793565"/>
            <a:ext cx="12373761" cy="6208531"/>
          </a:xfrm>
        </p:spPr>
        <p:txBody>
          <a:bodyPr>
            <a:normAutofit/>
          </a:bodyPr>
          <a:lstStyle/>
          <a:p>
            <a:pPr marL="0" indent="0">
              <a:buNone/>
            </a:pPr>
            <a:r>
              <a:rPr lang="ja-JP" altLang="ja-JP" sz="4400" dirty="0"/>
              <a:t>①高津</a:t>
            </a:r>
            <a:r>
              <a:rPr lang="en-US" altLang="ja-JP" sz="4400" dirty="0"/>
              <a:t>LC</a:t>
            </a:r>
            <a:r>
              <a:rPr lang="ja-JP" altLang="ja-JP" sz="4400" dirty="0"/>
              <a:t>とは、高津高校で行われる課題研究</a:t>
            </a:r>
            <a:r>
              <a:rPr lang="ja-JP" altLang="ja-JP" sz="4400" dirty="0" smtClean="0"/>
              <a:t>に</a:t>
            </a:r>
            <a:endParaRPr lang="en-US" altLang="ja-JP" sz="4400" dirty="0" smtClean="0"/>
          </a:p>
          <a:p>
            <a:pPr marL="0" indent="0">
              <a:buNone/>
            </a:pPr>
            <a:r>
              <a:rPr lang="ja-JP" altLang="en-US" sz="4400" dirty="0"/>
              <a:t>　</a:t>
            </a:r>
            <a:r>
              <a:rPr lang="ja-JP" altLang="ja-JP" sz="4400" dirty="0" smtClean="0"/>
              <a:t>関わる</a:t>
            </a:r>
            <a:r>
              <a:rPr lang="ja-JP" altLang="ja-JP" sz="4400" dirty="0"/>
              <a:t>授業の総称である。</a:t>
            </a:r>
          </a:p>
          <a:p>
            <a:pPr marL="0" indent="0">
              <a:buNone/>
            </a:pPr>
            <a:r>
              <a:rPr lang="ja-JP" altLang="ja-JP" sz="4400" dirty="0"/>
              <a:t>②課題研究は、今後の社会の変動に対応して</a:t>
            </a:r>
            <a:r>
              <a:rPr lang="ja-JP" altLang="ja-JP" sz="4400" dirty="0" smtClean="0"/>
              <a:t>いく</a:t>
            </a:r>
            <a:endParaRPr lang="en-US" altLang="ja-JP" sz="4400" dirty="0" smtClean="0"/>
          </a:p>
          <a:p>
            <a:pPr marL="0" indent="0">
              <a:buNone/>
            </a:pPr>
            <a:r>
              <a:rPr lang="ja-JP" altLang="en-US" sz="4400" dirty="0"/>
              <a:t>　</a:t>
            </a:r>
            <a:r>
              <a:rPr lang="ja-JP" altLang="en-US" sz="4400" dirty="0" smtClean="0"/>
              <a:t>創造的思考力</a:t>
            </a:r>
            <a:r>
              <a:rPr lang="ja-JP" altLang="ja-JP" sz="4400" dirty="0" smtClean="0"/>
              <a:t>を</a:t>
            </a:r>
            <a:r>
              <a:rPr lang="ja-JP" altLang="ja-JP" sz="4400" dirty="0"/>
              <a:t>習得するために行う授業である。</a:t>
            </a:r>
          </a:p>
          <a:p>
            <a:pPr marL="0" indent="0">
              <a:buNone/>
            </a:pPr>
            <a:r>
              <a:rPr lang="ja-JP" altLang="ja-JP" sz="4400" dirty="0"/>
              <a:t>③高津高校では、</a:t>
            </a:r>
            <a:r>
              <a:rPr lang="en-US" altLang="ja-JP" sz="4400" dirty="0"/>
              <a:t>1</a:t>
            </a:r>
            <a:r>
              <a:rPr lang="ja-JP" altLang="ja-JP" sz="4400" dirty="0"/>
              <a:t>年生で課題研究の基礎を築き</a:t>
            </a:r>
            <a:r>
              <a:rPr lang="ja-JP" altLang="ja-JP" sz="4400" dirty="0" smtClean="0"/>
              <a:t>、</a:t>
            </a:r>
            <a:endParaRPr lang="en-US" altLang="ja-JP" sz="4400" dirty="0" smtClean="0"/>
          </a:p>
          <a:p>
            <a:pPr marL="0" indent="0">
              <a:buNone/>
            </a:pPr>
            <a:r>
              <a:rPr lang="ja-JP" altLang="en-US" sz="4400" dirty="0"/>
              <a:t>　</a:t>
            </a:r>
            <a:r>
              <a:rPr lang="ja-JP" altLang="en-US" sz="4400" dirty="0" smtClean="0"/>
              <a:t>２</a:t>
            </a:r>
            <a:r>
              <a:rPr lang="ja-JP" altLang="ja-JP" sz="4400" dirty="0" smtClean="0"/>
              <a:t>年生</a:t>
            </a:r>
            <a:r>
              <a:rPr lang="ja-JP" altLang="ja-JP" sz="4400" dirty="0"/>
              <a:t>で科目別に課題研究を行い、</a:t>
            </a:r>
            <a:r>
              <a:rPr lang="en-US" altLang="ja-JP" sz="4400" dirty="0"/>
              <a:t>3</a:t>
            </a:r>
            <a:r>
              <a:rPr lang="ja-JP" altLang="ja-JP" sz="4400" dirty="0"/>
              <a:t>年生で論文</a:t>
            </a:r>
            <a:r>
              <a:rPr lang="ja-JP" altLang="ja-JP" sz="4400" dirty="0" smtClean="0"/>
              <a:t>を</a:t>
            </a:r>
            <a:endParaRPr lang="en-US" altLang="ja-JP" sz="4400" dirty="0" smtClean="0"/>
          </a:p>
          <a:p>
            <a:pPr marL="0" indent="0">
              <a:buNone/>
            </a:pPr>
            <a:r>
              <a:rPr lang="ja-JP" altLang="en-US" sz="4400" dirty="0"/>
              <a:t>　</a:t>
            </a:r>
            <a:r>
              <a:rPr lang="ja-JP" altLang="ja-JP" sz="4400" dirty="0" smtClean="0"/>
              <a:t>作成</a:t>
            </a:r>
            <a:r>
              <a:rPr lang="ja-JP" altLang="ja-JP" sz="4400" dirty="0"/>
              <a:t>する、という</a:t>
            </a:r>
            <a:r>
              <a:rPr lang="en-US" altLang="ja-JP" sz="4400" dirty="0"/>
              <a:t>3</a:t>
            </a:r>
            <a:r>
              <a:rPr lang="ja-JP" altLang="ja-JP" sz="4400" dirty="0"/>
              <a:t>段階で課題研究を学ぶ。</a:t>
            </a:r>
          </a:p>
          <a:p>
            <a:pPr marL="0" indent="0">
              <a:buNone/>
            </a:pPr>
            <a:endParaRPr kumimoji="1" lang="ja-JP" altLang="en-US" sz="4400" dirty="0"/>
          </a:p>
        </p:txBody>
      </p:sp>
    </p:spTree>
    <p:extLst>
      <p:ext uri="{BB962C8B-B14F-4D97-AF65-F5344CB8AC3E}">
        <p14:creationId xmlns:p14="http://schemas.microsoft.com/office/powerpoint/2010/main" val="134440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6600" dirty="0">
                <a:latin typeface="Arial" panose="020B0604020202020204" pitchFamily="34" charset="0"/>
                <a:cs typeface="Arial" panose="020B0604020202020204" pitchFamily="34" charset="0"/>
              </a:rPr>
              <a:t>Fin</a:t>
            </a:r>
            <a:endParaRPr kumimoji="1" lang="ja-JP" altLang="en-US" sz="6600" dirty="0"/>
          </a:p>
        </p:txBody>
      </p:sp>
      <p:sp>
        <p:nvSpPr>
          <p:cNvPr id="3" name="コンテンツ プレースホルダー 2"/>
          <p:cNvSpPr>
            <a:spLocks noGrp="1"/>
          </p:cNvSpPr>
          <p:nvPr>
            <p:ph idx="1"/>
          </p:nvPr>
        </p:nvSpPr>
        <p:spPr/>
        <p:txBody>
          <a:bodyPr>
            <a:normAutofit/>
          </a:bodyPr>
          <a:lstStyle/>
          <a:p>
            <a:pPr marL="0" indent="0">
              <a:buNone/>
            </a:pPr>
            <a:endParaRPr kumimoji="1" lang="ja-JP" altLang="en-US" sz="6000" dirty="0"/>
          </a:p>
        </p:txBody>
      </p:sp>
    </p:spTree>
    <p:extLst>
      <p:ext uri="{BB962C8B-B14F-4D97-AF65-F5344CB8AC3E}">
        <p14:creationId xmlns:p14="http://schemas.microsoft.com/office/powerpoint/2010/main" val="289047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445649-79FA-4759-87B2-3E6C48CE8338}"/>
              </a:ext>
            </a:extLst>
          </p:cNvPr>
          <p:cNvSpPr>
            <a:spLocks noGrp="1"/>
          </p:cNvSpPr>
          <p:nvPr>
            <p:ph type="title"/>
          </p:nvPr>
        </p:nvSpPr>
        <p:spPr/>
        <p:txBody>
          <a:bodyPr>
            <a:normAutofit/>
          </a:bodyPr>
          <a:lstStyle/>
          <a:p>
            <a:r>
              <a:rPr kumimoji="1" lang="ja-JP" altLang="en-US" sz="6600" dirty="0"/>
              <a:t>持ち物</a:t>
            </a:r>
          </a:p>
        </p:txBody>
      </p:sp>
      <p:sp>
        <p:nvSpPr>
          <p:cNvPr id="3" name="コンテンツ プレースホルダー 2">
            <a:extLst>
              <a:ext uri="{FF2B5EF4-FFF2-40B4-BE49-F238E27FC236}">
                <a16:creationId xmlns:a16="http://schemas.microsoft.com/office/drawing/2014/main" id="{116A3570-FB7F-4379-A695-FD58437E0326}"/>
              </a:ext>
            </a:extLst>
          </p:cNvPr>
          <p:cNvSpPr>
            <a:spLocks noGrp="1"/>
          </p:cNvSpPr>
          <p:nvPr>
            <p:ph idx="1"/>
          </p:nvPr>
        </p:nvSpPr>
        <p:spPr>
          <a:xfrm>
            <a:off x="822121" y="3105590"/>
            <a:ext cx="11820088" cy="5650826"/>
          </a:xfrm>
        </p:spPr>
        <p:txBody>
          <a:bodyPr>
            <a:normAutofit/>
          </a:bodyPr>
          <a:lstStyle/>
          <a:p>
            <a:r>
              <a:rPr kumimoji="1" lang="ja-JP" altLang="en-US" sz="4400" dirty="0"/>
              <a:t>筆記用具</a:t>
            </a:r>
            <a:endParaRPr kumimoji="1" lang="en-US" altLang="ja-JP" sz="4400" dirty="0"/>
          </a:p>
          <a:p>
            <a:r>
              <a:rPr lang="ja-JP" altLang="ja-JP" sz="4400" dirty="0">
                <a:effectLst/>
                <a:latin typeface="+mn-ea"/>
                <a:ea typeface="+mn-ea"/>
                <a:cs typeface="Times New Roman" panose="02020603050405020304" pitchFamily="18" charset="0"/>
              </a:rPr>
              <a:t>課題研究メソッド</a:t>
            </a:r>
            <a:r>
              <a:rPr lang="en-US" altLang="ja-JP" sz="4400" dirty="0" smtClean="0">
                <a:effectLst/>
                <a:latin typeface="+mn-ea"/>
                <a:ea typeface="+mn-ea"/>
                <a:cs typeface="Times New Roman" panose="02020603050405020304" pitchFamily="18" charset="0"/>
              </a:rPr>
              <a:t>2ndEdition</a:t>
            </a:r>
            <a:endParaRPr lang="en-US" altLang="ja-JP" sz="4400" dirty="0">
              <a:effectLst/>
              <a:latin typeface="+mn-ea"/>
              <a:ea typeface="+mn-ea"/>
              <a:cs typeface="Times New Roman" panose="02020603050405020304" pitchFamily="18" charset="0"/>
            </a:endParaRPr>
          </a:p>
          <a:p>
            <a:r>
              <a:rPr lang="ja-JP" altLang="en-US" sz="4400" dirty="0" smtClean="0"/>
              <a:t>プリント</a:t>
            </a:r>
            <a:endParaRPr lang="en-US" altLang="ja-JP" sz="4400" dirty="0" smtClean="0"/>
          </a:p>
          <a:p>
            <a:r>
              <a:rPr kumimoji="1" lang="en-US" altLang="ja-JP" sz="4400" dirty="0" smtClean="0"/>
              <a:t>Chromebook</a:t>
            </a:r>
            <a:r>
              <a:rPr kumimoji="1" lang="ja-JP" altLang="en-US" sz="4400" dirty="0" smtClean="0"/>
              <a:t>（必要な時は随時連絡）</a:t>
            </a:r>
            <a:endParaRPr kumimoji="1" lang="en-US" altLang="ja-JP" sz="4400" dirty="0"/>
          </a:p>
        </p:txBody>
      </p:sp>
    </p:spTree>
    <p:extLst>
      <p:ext uri="{BB962C8B-B14F-4D97-AF65-F5344CB8AC3E}">
        <p14:creationId xmlns:p14="http://schemas.microsoft.com/office/powerpoint/2010/main" val="331051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6600" dirty="0"/>
              <a:t>本日の内容</a:t>
            </a:r>
          </a:p>
        </p:txBody>
      </p:sp>
      <p:sp>
        <p:nvSpPr>
          <p:cNvPr id="3" name="コンテンツ プレースホルダー 2"/>
          <p:cNvSpPr>
            <a:spLocks noGrp="1"/>
          </p:cNvSpPr>
          <p:nvPr>
            <p:ph idx="1"/>
          </p:nvPr>
        </p:nvSpPr>
        <p:spPr/>
        <p:txBody>
          <a:bodyPr>
            <a:normAutofit/>
          </a:bodyPr>
          <a:lstStyle/>
          <a:p>
            <a:r>
              <a:rPr lang="ja-JP" altLang="en-US" sz="5400" dirty="0"/>
              <a:t>課題研究の意義・目的</a:t>
            </a:r>
            <a:endParaRPr lang="en-US" altLang="ja-JP" sz="5400" dirty="0"/>
          </a:p>
          <a:p>
            <a:r>
              <a:rPr lang="ja-JP" altLang="en-US" sz="5400" dirty="0"/>
              <a:t>高津高校での課題研究について</a:t>
            </a:r>
            <a:endParaRPr lang="en-US" altLang="ja-JP" sz="5400" dirty="0"/>
          </a:p>
          <a:p>
            <a:r>
              <a:rPr lang="ja-JP" altLang="en-US" sz="5400" dirty="0"/>
              <a:t>課題研究基礎について</a:t>
            </a:r>
            <a:endParaRPr lang="en-US" altLang="ja-JP" sz="5400" dirty="0"/>
          </a:p>
        </p:txBody>
      </p:sp>
    </p:spTree>
    <p:extLst>
      <p:ext uri="{BB962C8B-B14F-4D97-AF65-F5344CB8AC3E}">
        <p14:creationId xmlns:p14="http://schemas.microsoft.com/office/powerpoint/2010/main" val="409944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6600" dirty="0">
                <a:latin typeface="Arial" panose="020B0604020202020204" pitchFamily="34" charset="0"/>
                <a:cs typeface="Arial" panose="020B0604020202020204" pitchFamily="34" charset="0"/>
              </a:rPr>
              <a:t>LC</a:t>
            </a:r>
            <a:r>
              <a:rPr kumimoji="1" lang="ja-JP" altLang="en-US" sz="6600" dirty="0"/>
              <a:t>とは？</a:t>
            </a:r>
          </a:p>
        </p:txBody>
      </p:sp>
      <p:sp>
        <p:nvSpPr>
          <p:cNvPr id="3" name="コンテンツ プレースホルダー 2"/>
          <p:cNvSpPr>
            <a:spLocks noGrp="1"/>
          </p:cNvSpPr>
          <p:nvPr>
            <p:ph idx="1"/>
          </p:nvPr>
        </p:nvSpPr>
        <p:spPr>
          <a:xfrm>
            <a:off x="1361003" y="3105590"/>
            <a:ext cx="10869097" cy="5650826"/>
          </a:xfrm>
        </p:spPr>
        <p:txBody>
          <a:bodyPr>
            <a:normAutofit/>
          </a:bodyPr>
          <a:lstStyle/>
          <a:p>
            <a:pPr marL="0" indent="0">
              <a:buNone/>
            </a:pPr>
            <a:r>
              <a:rPr kumimoji="1" lang="en-US" altLang="ja-JP" sz="6000" dirty="0">
                <a:latin typeface="Arial" panose="020B0604020202020204" pitchFamily="34" charset="0"/>
                <a:cs typeface="Arial" panose="020B0604020202020204" pitchFamily="34" charset="0"/>
              </a:rPr>
              <a:t>LC</a:t>
            </a:r>
          </a:p>
          <a:p>
            <a:pPr marL="0" indent="0">
              <a:buNone/>
            </a:pPr>
            <a:r>
              <a:rPr lang="ja-JP" altLang="en-US" sz="6000" dirty="0">
                <a:latin typeface="Arial" panose="020B0604020202020204" pitchFamily="34" charset="0"/>
                <a:cs typeface="Arial" panose="020B0604020202020204" pitchFamily="34" charset="0"/>
              </a:rPr>
              <a:t>　　　</a:t>
            </a:r>
            <a:r>
              <a:rPr kumimoji="1" lang="ja-JP" altLang="en-US" sz="6000" dirty="0"/>
              <a:t>＝</a:t>
            </a:r>
            <a:r>
              <a:rPr lang="en-US" altLang="ja-JP" sz="6000" dirty="0" err="1">
                <a:latin typeface="Arial" panose="020B0604020202020204" pitchFamily="34" charset="0"/>
                <a:cs typeface="Arial" panose="020B0604020202020204" pitchFamily="34" charset="0"/>
              </a:rPr>
              <a:t>Liberty&amp;Creativity</a:t>
            </a:r>
            <a:endParaRPr kumimoji="1" lang="en-US" altLang="ja-JP" sz="6000" dirty="0">
              <a:latin typeface="Arial" panose="020B0604020202020204" pitchFamily="34" charset="0"/>
              <a:cs typeface="Arial" panose="020B0604020202020204" pitchFamily="34" charset="0"/>
            </a:endParaRPr>
          </a:p>
          <a:p>
            <a:pPr marL="0" indent="0">
              <a:buNone/>
            </a:pPr>
            <a:r>
              <a:rPr lang="ja-JP" altLang="en-US" sz="6000" dirty="0"/>
              <a:t>高津</a:t>
            </a:r>
            <a:r>
              <a:rPr lang="en-US" altLang="ja-JP" sz="6000" dirty="0">
                <a:latin typeface="Arial" panose="020B0604020202020204" pitchFamily="34" charset="0"/>
                <a:cs typeface="Arial" panose="020B0604020202020204" pitchFamily="34" charset="0"/>
              </a:rPr>
              <a:t>LC</a:t>
            </a:r>
          </a:p>
          <a:p>
            <a:pPr marL="0" indent="0" algn="ctr">
              <a:buNone/>
            </a:pPr>
            <a:r>
              <a:rPr lang="ja-JP" altLang="en-US" sz="6000" dirty="0">
                <a:latin typeface="Arial" panose="020B0604020202020204" pitchFamily="34" charset="0"/>
                <a:cs typeface="Arial" panose="020B0604020202020204" pitchFamily="34" charset="0"/>
              </a:rPr>
              <a:t>　</a:t>
            </a:r>
            <a:r>
              <a:rPr lang="ja-JP" altLang="en-US" sz="6000" dirty="0"/>
              <a:t>＝課題研究に関する授業</a:t>
            </a:r>
            <a:endParaRPr kumimoji="1" lang="ja-JP" altLang="en-US" sz="6000" dirty="0"/>
          </a:p>
        </p:txBody>
      </p:sp>
    </p:spTree>
    <p:extLst>
      <p:ext uri="{BB962C8B-B14F-4D97-AF65-F5344CB8AC3E}">
        <p14:creationId xmlns:p14="http://schemas.microsoft.com/office/powerpoint/2010/main" val="321417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6600" dirty="0"/>
              <a:t>課題研究とは？</a:t>
            </a:r>
          </a:p>
        </p:txBody>
      </p:sp>
      <p:sp>
        <p:nvSpPr>
          <p:cNvPr id="3" name="コンテンツ プレースホルダー 2"/>
          <p:cNvSpPr>
            <a:spLocks noGrp="1"/>
          </p:cNvSpPr>
          <p:nvPr>
            <p:ph idx="1"/>
          </p:nvPr>
        </p:nvSpPr>
        <p:spPr>
          <a:xfrm>
            <a:off x="461395" y="2592006"/>
            <a:ext cx="12247926" cy="6204439"/>
          </a:xfrm>
        </p:spPr>
        <p:txBody>
          <a:bodyPr>
            <a:normAutofit/>
          </a:bodyPr>
          <a:lstStyle/>
          <a:p>
            <a:pPr marL="0" indent="0">
              <a:buNone/>
            </a:pPr>
            <a:r>
              <a:rPr kumimoji="1" lang="ja-JP" altLang="en-US" sz="4000" dirty="0"/>
              <a:t>　</a:t>
            </a:r>
            <a:r>
              <a:rPr kumimoji="1" lang="ja-JP" altLang="en-US" sz="3600" dirty="0"/>
              <a:t>自分の進路や興味・関心を社会・学術の諸問題と関連させ、取り組む課題を見出し、先人たちが行った研究の業績をふまえたうえで、適切な調査・実験方法を用いて、客観的な事実やデータを収集しつつ、自分自身の考察やアイデアなどで、新たな知見を創造、探究し、他者と共有することで、課題解決に貢献すること。</a:t>
            </a:r>
            <a:r>
              <a:rPr lang="ja-JP" altLang="en-US" sz="3600" dirty="0"/>
              <a:t>　　　　　　　　</a:t>
            </a:r>
            <a:r>
              <a:rPr kumimoji="1" lang="ja-JP" altLang="en-US" sz="2400" dirty="0"/>
              <a:t>岡本尚也（</a:t>
            </a:r>
            <a:r>
              <a:rPr kumimoji="1" lang="en-US" altLang="ja-JP" sz="2400" dirty="0"/>
              <a:t>2021</a:t>
            </a:r>
            <a:r>
              <a:rPr kumimoji="1" lang="ja-JP" altLang="en-US" sz="2400" dirty="0"/>
              <a:t>）「課題研究メソッド」啓林館　</a:t>
            </a:r>
            <a:r>
              <a:rPr kumimoji="1" lang="en-US" altLang="ja-JP" sz="2400" dirty="0"/>
              <a:t>P14</a:t>
            </a:r>
            <a:endParaRPr kumimoji="1" lang="ja-JP" altLang="en-US" sz="2400" dirty="0"/>
          </a:p>
        </p:txBody>
      </p:sp>
      <p:grpSp>
        <p:nvGrpSpPr>
          <p:cNvPr id="4" name="グループ化 3"/>
          <p:cNvGrpSpPr/>
          <p:nvPr/>
        </p:nvGrpSpPr>
        <p:grpSpPr>
          <a:xfrm>
            <a:off x="998922" y="6303707"/>
            <a:ext cx="10869358" cy="2907284"/>
            <a:chOff x="982790" y="6665214"/>
            <a:chExt cx="10869358" cy="2907284"/>
          </a:xfrm>
        </p:grpSpPr>
        <p:sp>
          <p:nvSpPr>
            <p:cNvPr id="14" name="右矢印 13"/>
            <p:cNvSpPr/>
            <p:nvPr/>
          </p:nvSpPr>
          <p:spPr>
            <a:xfrm>
              <a:off x="982790" y="7331202"/>
              <a:ext cx="9481756" cy="6217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085850" y="6665215"/>
              <a:ext cx="1333500" cy="20246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疑問</a:t>
              </a:r>
            </a:p>
          </p:txBody>
        </p:sp>
        <p:sp>
          <p:nvSpPr>
            <p:cNvPr id="6" name="角丸四角形 5"/>
            <p:cNvSpPr/>
            <p:nvPr/>
          </p:nvSpPr>
          <p:spPr>
            <a:xfrm>
              <a:off x="2558796" y="6665215"/>
              <a:ext cx="1387602" cy="20246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疑問を調べる</a:t>
              </a:r>
            </a:p>
          </p:txBody>
        </p:sp>
        <p:sp>
          <p:nvSpPr>
            <p:cNvPr id="16" name="角丸四角形 15"/>
            <p:cNvSpPr/>
            <p:nvPr/>
          </p:nvSpPr>
          <p:spPr>
            <a:xfrm>
              <a:off x="8796147" y="6665214"/>
              <a:ext cx="1387602" cy="20246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考察</a:t>
              </a:r>
              <a:endParaRPr kumimoji="1" lang="en-US" altLang="ja-JP" sz="3600" b="1" dirty="0"/>
            </a:p>
            <a:p>
              <a:pPr algn="ctr"/>
              <a:r>
                <a:rPr kumimoji="1" lang="ja-JP" altLang="en-US" sz="2800" b="1" dirty="0"/>
                <a:t>まとめ</a:t>
              </a:r>
            </a:p>
          </p:txBody>
        </p:sp>
        <p:sp>
          <p:nvSpPr>
            <p:cNvPr id="17" name="角丸四角形 16"/>
            <p:cNvSpPr/>
            <p:nvPr/>
          </p:nvSpPr>
          <p:spPr>
            <a:xfrm>
              <a:off x="7218045" y="6665215"/>
              <a:ext cx="1387602" cy="20246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調査</a:t>
              </a:r>
              <a:endParaRPr kumimoji="1" lang="en-US" altLang="ja-JP" sz="3600" b="1" dirty="0"/>
            </a:p>
            <a:p>
              <a:pPr algn="ctr"/>
              <a:r>
                <a:rPr kumimoji="1" lang="ja-JP" altLang="en-US" sz="3600" b="1" dirty="0"/>
                <a:t>研究</a:t>
              </a:r>
            </a:p>
          </p:txBody>
        </p:sp>
        <p:sp>
          <p:nvSpPr>
            <p:cNvPr id="18" name="角丸四角形 17"/>
            <p:cNvSpPr/>
            <p:nvPr/>
          </p:nvSpPr>
          <p:spPr>
            <a:xfrm>
              <a:off x="4076699" y="6665215"/>
              <a:ext cx="1387602" cy="20246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課題発見</a:t>
              </a:r>
            </a:p>
          </p:txBody>
        </p:sp>
        <p:sp>
          <p:nvSpPr>
            <p:cNvPr id="19" name="角丸四角形 18"/>
            <p:cNvSpPr/>
            <p:nvPr/>
          </p:nvSpPr>
          <p:spPr>
            <a:xfrm>
              <a:off x="10464546" y="6665214"/>
              <a:ext cx="1387602" cy="20246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論文作成</a:t>
              </a:r>
            </a:p>
          </p:txBody>
        </p:sp>
        <p:sp>
          <p:nvSpPr>
            <p:cNvPr id="20" name="右矢印 19"/>
            <p:cNvSpPr/>
            <p:nvPr/>
          </p:nvSpPr>
          <p:spPr>
            <a:xfrm>
              <a:off x="1276350" y="8689849"/>
              <a:ext cx="2670048" cy="82829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ysClr val="windowText" lastClr="000000"/>
                  </a:solidFill>
                </a:rPr>
                <a:t>調べ学習</a:t>
              </a:r>
            </a:p>
          </p:txBody>
        </p:sp>
        <p:sp>
          <p:nvSpPr>
            <p:cNvPr id="21" name="右矢印 20"/>
            <p:cNvSpPr/>
            <p:nvPr/>
          </p:nvSpPr>
          <p:spPr>
            <a:xfrm>
              <a:off x="4076699" y="8689848"/>
              <a:ext cx="7775449" cy="88265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ysClr val="windowText" lastClr="000000"/>
                  </a:solidFill>
                </a:rPr>
                <a:t>探究活動</a:t>
              </a:r>
            </a:p>
          </p:txBody>
        </p:sp>
        <p:sp>
          <p:nvSpPr>
            <p:cNvPr id="13" name="角丸四角形 12"/>
            <p:cNvSpPr/>
            <p:nvPr/>
          </p:nvSpPr>
          <p:spPr>
            <a:xfrm>
              <a:off x="5617655" y="6665215"/>
              <a:ext cx="1387602" cy="20246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仮説提示</a:t>
              </a:r>
            </a:p>
          </p:txBody>
        </p:sp>
      </p:grpSp>
    </p:spTree>
    <p:extLst>
      <p:ext uri="{BB962C8B-B14F-4D97-AF65-F5344CB8AC3E}">
        <p14:creationId xmlns:p14="http://schemas.microsoft.com/office/powerpoint/2010/main" val="31208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6600" dirty="0"/>
              <a:t>ペアトーク</a:t>
            </a:r>
          </a:p>
        </p:txBody>
      </p:sp>
      <p:sp>
        <p:nvSpPr>
          <p:cNvPr id="3" name="コンテンツ プレースホルダー 2"/>
          <p:cNvSpPr>
            <a:spLocks noGrp="1"/>
          </p:cNvSpPr>
          <p:nvPr>
            <p:ph idx="1"/>
          </p:nvPr>
        </p:nvSpPr>
        <p:spPr>
          <a:xfrm>
            <a:off x="369117" y="2705540"/>
            <a:ext cx="12390538" cy="5650826"/>
          </a:xfrm>
        </p:spPr>
        <p:txBody>
          <a:bodyPr>
            <a:noAutofit/>
          </a:bodyPr>
          <a:lstStyle/>
          <a:p>
            <a:pPr marL="0" indent="0">
              <a:buNone/>
            </a:pPr>
            <a:r>
              <a:rPr lang="ja-JP" altLang="en-US" sz="4800" dirty="0">
                <a:solidFill>
                  <a:srgbClr val="FF0000"/>
                </a:solidFill>
              </a:rPr>
              <a:t>目的</a:t>
            </a:r>
            <a:endParaRPr lang="en-US" altLang="ja-JP" sz="4800" dirty="0">
              <a:solidFill>
                <a:srgbClr val="FF0000"/>
              </a:solidFill>
            </a:endParaRPr>
          </a:p>
          <a:p>
            <a:pPr marL="0" indent="0">
              <a:buNone/>
            </a:pPr>
            <a:r>
              <a:rPr lang="ja-JP" altLang="en-US" sz="4800" dirty="0"/>
              <a:t>　自分の意見を</a:t>
            </a:r>
            <a:r>
              <a:rPr lang="en-US" altLang="ja-JP" sz="4800" dirty="0"/>
              <a:t>『</a:t>
            </a:r>
            <a:r>
              <a:rPr lang="ja-JP" altLang="en-US" sz="4800" dirty="0"/>
              <a:t>伝える</a:t>
            </a:r>
            <a:r>
              <a:rPr lang="en-US" altLang="ja-JP" sz="4800" dirty="0"/>
              <a:t>』</a:t>
            </a:r>
            <a:r>
              <a:rPr lang="ja-JP" altLang="en-US" sz="4800" dirty="0"/>
              <a:t>　</a:t>
            </a:r>
            <a:r>
              <a:rPr lang="en-US" altLang="ja-JP" sz="4800" dirty="0"/>
              <a:t>『</a:t>
            </a:r>
            <a:r>
              <a:rPr lang="ja-JP" altLang="en-US" sz="4800" dirty="0"/>
              <a:t>質問する</a:t>
            </a:r>
            <a:r>
              <a:rPr lang="en-US" altLang="ja-JP" sz="4800" dirty="0"/>
              <a:t>』</a:t>
            </a:r>
          </a:p>
          <a:p>
            <a:pPr marL="0" indent="0">
              <a:buNone/>
            </a:pPr>
            <a:r>
              <a:rPr lang="ja-JP" altLang="en-US" sz="4800" dirty="0"/>
              <a:t>　アウトプット回数を増やし、考える力を育成</a:t>
            </a:r>
            <a:endParaRPr lang="en-US" altLang="ja-JP" sz="4800" dirty="0"/>
          </a:p>
          <a:p>
            <a:pPr marL="0" indent="0">
              <a:buNone/>
            </a:pPr>
            <a:r>
              <a:rPr lang="ja-JP" altLang="en-US" sz="4800" dirty="0">
                <a:solidFill>
                  <a:srgbClr val="FF0000"/>
                </a:solidFill>
              </a:rPr>
              <a:t>方法</a:t>
            </a:r>
            <a:endParaRPr lang="en-US" altLang="ja-JP" sz="4800" dirty="0">
              <a:solidFill>
                <a:srgbClr val="FF0000"/>
              </a:solidFill>
            </a:endParaRPr>
          </a:p>
          <a:p>
            <a:pPr marL="0" indent="0">
              <a:buNone/>
            </a:pPr>
            <a:r>
              <a:rPr lang="ja-JP" altLang="en-US" sz="4800" dirty="0"/>
              <a:t>　ペアで意見と感想・質問を共有する</a:t>
            </a:r>
          </a:p>
        </p:txBody>
      </p:sp>
    </p:spTree>
    <p:extLst>
      <p:ext uri="{BB962C8B-B14F-4D97-AF65-F5344CB8AC3E}">
        <p14:creationId xmlns:p14="http://schemas.microsoft.com/office/powerpoint/2010/main" val="214198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6600" dirty="0"/>
              <a:t>問題</a:t>
            </a:r>
          </a:p>
        </p:txBody>
      </p:sp>
      <p:sp>
        <p:nvSpPr>
          <p:cNvPr id="3" name="コンテンツ プレースホルダー 2"/>
          <p:cNvSpPr>
            <a:spLocks noGrp="1"/>
          </p:cNvSpPr>
          <p:nvPr>
            <p:ph idx="1"/>
          </p:nvPr>
        </p:nvSpPr>
        <p:spPr>
          <a:xfrm>
            <a:off x="704851" y="3105590"/>
            <a:ext cx="11849100" cy="5650826"/>
          </a:xfrm>
        </p:spPr>
        <p:txBody>
          <a:bodyPr>
            <a:noAutofit/>
          </a:bodyPr>
          <a:lstStyle/>
          <a:p>
            <a:pPr marL="0" indent="0" algn="ctr">
              <a:buNone/>
            </a:pPr>
            <a:r>
              <a:rPr lang="ja-JP" altLang="en-US" sz="6000" dirty="0"/>
              <a:t>テーマ：「なぜ、課題研究を行うのか」</a:t>
            </a:r>
            <a:endParaRPr lang="en-US" altLang="ja-JP" sz="6000" dirty="0"/>
          </a:p>
          <a:p>
            <a:pPr marL="0" indent="0">
              <a:buNone/>
            </a:pPr>
            <a:endParaRPr lang="en-US" altLang="ja-JP" sz="6000" dirty="0"/>
          </a:p>
          <a:p>
            <a:pPr marL="0" indent="0" algn="ctr">
              <a:buNone/>
            </a:pPr>
            <a:r>
              <a:rPr lang="ja-JP" altLang="en-US" sz="6000" dirty="0"/>
              <a:t>１分間の思考後、ペアトーク開始</a:t>
            </a:r>
            <a:endParaRPr lang="en-US" altLang="ja-JP" sz="6000" dirty="0"/>
          </a:p>
          <a:p>
            <a:pPr marL="0" indent="0">
              <a:buNone/>
            </a:pPr>
            <a:r>
              <a:rPr lang="ja-JP" altLang="en-US" sz="6000" dirty="0"/>
              <a:t>　</a:t>
            </a:r>
          </a:p>
        </p:txBody>
      </p:sp>
    </p:spTree>
    <p:extLst>
      <p:ext uri="{BB962C8B-B14F-4D97-AF65-F5344CB8AC3E}">
        <p14:creationId xmlns:p14="http://schemas.microsoft.com/office/powerpoint/2010/main" val="31370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G" val="a16b5610-5cb3-4b77-a59f-a5723c85c8f3"/>
</p:tagLst>
</file>

<file path=ppt/theme/theme1.xml><?xml version="1.0" encoding="utf-8"?>
<a:theme xmlns:a="http://schemas.openxmlformats.org/drawingml/2006/main" name="テンプレート１">
  <a:themeElements>
    <a:clrScheme name="エレメント">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422_TF03462902_TF03462902.potx" id="{02D0321B-21D9-4027-9B72-C353EBBA4661}" vid="{38B294C9-4D7D-463A-915F-3A86E1F58C67}"/>
    </a:ext>
  </a:extLst>
</a:theme>
</file>

<file path=ppt/theme/theme2.xml><?xml version="1.0" encoding="utf-8"?>
<a:theme xmlns:a="http://schemas.openxmlformats.org/drawingml/2006/main" name="Office テーマ">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D5CBE8616B9BE4892A14A66220CA59A" ma:contentTypeVersion="14" ma:contentTypeDescription="新しいドキュメントを作成します。" ma:contentTypeScope="" ma:versionID="d4adb2e4b261233eca216aa9f0e6ca90">
  <xsd:schema xmlns:xsd="http://www.w3.org/2001/XMLSchema" xmlns:xs="http://www.w3.org/2001/XMLSchema" xmlns:p="http://schemas.microsoft.com/office/2006/metadata/properties" xmlns:ns2="17474dc8-6cde-450f-8a57-e9ddb98dd45e" xmlns:ns3="92c85782-91b6-4975-a634-e8e07eaefb77" targetNamespace="http://schemas.microsoft.com/office/2006/metadata/properties" ma:root="true" ma:fieldsID="750824485cb19f9c5f1813e978ce26c1" ns2:_="" ns3:_="">
    <xsd:import namespace="17474dc8-6cde-450f-8a57-e9ddb98dd45e"/>
    <xsd:import namespace="92c85782-91b6-4975-a634-e8e07eaefb7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474dc8-6cde-450f-8a57-e9ddb98dd4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5efb9172-ed01-4b15-a485-c06beb5524f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c85782-91b6-4975-a634-e8e07eaefb7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e2d2a6c-83bc-4418-934a-1370e02fb35a}" ma:internalName="TaxCatchAll" ma:showField="CatchAllData" ma:web="92c85782-91b6-4975-a634-e8e07eaefb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7474dc8-6cde-450f-8a57-e9ddb98dd45e">
      <Terms xmlns="http://schemas.microsoft.com/office/infopath/2007/PartnerControls"/>
    </lcf76f155ced4ddcb4097134ff3c332f>
    <TaxCatchAll xmlns="92c85782-91b6-4975-a634-e8e07eaefb77" xsi:nil="true"/>
    <_Flow_SignoffStatus xmlns="17474dc8-6cde-450f-8a57-e9ddb98dd45e" xsi:nil="true"/>
  </documentManagement>
</p:properties>
</file>

<file path=customXml/itemProps1.xml><?xml version="1.0" encoding="utf-8"?>
<ds:datastoreItem xmlns:ds="http://schemas.openxmlformats.org/officeDocument/2006/customXml" ds:itemID="{DE50441D-6E83-4539-9A0F-1BFDA4A22871}"/>
</file>

<file path=customXml/itemProps2.xml><?xml version="1.0" encoding="utf-8"?>
<ds:datastoreItem xmlns:ds="http://schemas.openxmlformats.org/officeDocument/2006/customXml" ds:itemID="{F2DE10FE-C063-47B8-8E61-F0D85EF7A73D}"/>
</file>

<file path=customXml/itemProps3.xml><?xml version="1.0" encoding="utf-8"?>
<ds:datastoreItem xmlns:ds="http://schemas.openxmlformats.org/officeDocument/2006/customXml" ds:itemID="{3214B47F-FC0B-4488-8AE0-108123A37B1D}"/>
</file>

<file path=docProps/app.xml><?xml version="1.0" encoding="utf-8"?>
<Properties xmlns="http://schemas.openxmlformats.org/officeDocument/2006/extended-properties" xmlns:vt="http://schemas.openxmlformats.org/officeDocument/2006/docPropsVTypes">
  <Template/>
  <TotalTime>1327</TotalTime>
  <Words>2202</Words>
  <Application>Microsoft Office PowerPoint</Application>
  <PresentationFormat>ユーザー設定</PresentationFormat>
  <Paragraphs>232</Paragraphs>
  <Slides>31</Slides>
  <Notes>26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31</vt:i4>
      </vt:variant>
    </vt:vector>
  </HeadingPairs>
  <TitlesOfParts>
    <vt:vector size="38" baseType="lpstr">
      <vt:lpstr>Meiryo UI</vt:lpstr>
      <vt:lpstr>メイリオ</vt:lpstr>
      <vt:lpstr>Arial</vt:lpstr>
      <vt:lpstr>Calibri</vt:lpstr>
      <vt:lpstr>Times New Roman</vt:lpstr>
      <vt:lpstr>Wingdings</vt:lpstr>
      <vt:lpstr>テンプレート１</vt:lpstr>
      <vt:lpstr>１．ガイダンス</vt:lpstr>
      <vt:lpstr>教員紹介</vt:lpstr>
      <vt:lpstr>授業の進め方</vt:lpstr>
      <vt:lpstr>持ち物</vt:lpstr>
      <vt:lpstr>本日の内容</vt:lpstr>
      <vt:lpstr>LCとは？</vt:lpstr>
      <vt:lpstr>課題研究とは？</vt:lpstr>
      <vt:lpstr>ペアトーク</vt:lpstr>
      <vt:lpstr>問題</vt:lpstr>
      <vt:lpstr>課題研究が求める成果</vt:lpstr>
      <vt:lpstr>課題研究が求める成果</vt:lpstr>
      <vt:lpstr>課題研究が求める成果</vt:lpstr>
      <vt:lpstr>課題研究が求める成果</vt:lpstr>
      <vt:lpstr>課題そういった人材が求められている！</vt:lpstr>
      <vt:lpstr>高津高校での課題研究①</vt:lpstr>
      <vt:lpstr>高津高校での課題研究②</vt:lpstr>
      <vt:lpstr>高津高校での課題研究③</vt:lpstr>
      <vt:lpstr>①Classroomに参加する</vt:lpstr>
      <vt:lpstr>PowerPoint プレゼンテーション</vt:lpstr>
      <vt:lpstr>PowerPoint プレゼンテーション</vt:lpstr>
      <vt:lpstr>PowerPoint プレゼンテーション</vt:lpstr>
      <vt:lpstr>高津高校での課題研究④</vt:lpstr>
      <vt:lpstr>先輩の発表の様子</vt:lpstr>
      <vt:lpstr>先輩からのアドバイス</vt:lpstr>
      <vt:lpstr>LCⅠの評価について</vt:lpstr>
      <vt:lpstr>高津高校での課題研究③</vt:lpstr>
      <vt:lpstr>高津高校での課題研究④</vt:lpstr>
      <vt:lpstr>創造探究事業への参加の流れ</vt:lpstr>
      <vt:lpstr>ねらい</vt:lpstr>
      <vt:lpstr>まとめ</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１．ガイダンス</dc:title>
  <dc:creator>Administrator</dc:creator>
  <cp:lastModifiedBy>T-MaegawaH</cp:lastModifiedBy>
  <cp:revision>151</cp:revision>
  <cp:lastPrinted>2019-02-20T04:03:33Z</cp:lastPrinted>
  <dcterms:created xsi:type="dcterms:W3CDTF">2018-03-15T01:31:29Z</dcterms:created>
  <dcterms:modified xsi:type="dcterms:W3CDTF">2024-04-15T00:32:43Z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0x0101005D5CBE8616B9BE4892A14A66220CA59A</vt:lpwstr>
  </property>
  <property fmtid="{D5CDD505-2E9C-101B-9397-08002B2CF9AE}" pid="3" name="Order">
    <vt:r8>22239000</vt:r8>
  </property>
  <property fmtid="{D5CDD505-2E9C-101B-9397-08002B2CF9AE}" pid="4" name="MediaServiceImageTags">
    <vt:lpwstr/>
  </property>
</Properties>
</file>