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 Id="rId5" Type="http://schemas.microsoft.com/office/2020/02/relationships/classificationlabels" Target="docMetadata/LabelInfo.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7" r:id="rId2"/>
    <p:sldId id="280" r:id="rId3"/>
    <p:sldId id="278" r:id="rId4"/>
    <p:sldId id="354" r:id="rId5"/>
    <p:sldId id="281" r:id="rId6"/>
    <p:sldId id="282" r:id="rId7"/>
    <p:sldId id="283" r:id="rId8"/>
    <p:sldId id="330" r:id="rId9"/>
    <p:sldId id="331" r:id="rId10"/>
    <p:sldId id="356" r:id="rId11"/>
    <p:sldId id="362" r:id="rId12"/>
    <p:sldId id="361" r:id="rId13"/>
    <p:sldId id="341" r:id="rId14"/>
    <p:sldId id="363" r:id="rId15"/>
    <p:sldId id="339" r:id="rId16"/>
    <p:sldId id="365" r:id="rId17"/>
    <p:sldId id="364" r:id="rId18"/>
    <p:sldId id="352" r:id="rId19"/>
    <p:sldId id="302" r:id="rId20"/>
  </p:sldIdLst>
  <p:sldSz cx="12192000" cy="6858000"/>
  <p:notesSz cx="6807200" cy="9939338"/>
  <p:custDataLst>
    <p:tags r:id="rId23"/>
  </p:custDataLst>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63620" autoAdjust="0"/>
  </p:normalViewPr>
  <p:slideViewPr>
    <p:cSldViewPr snapToGrid="0">
      <p:cViewPr varScale="1">
        <p:scale>
          <a:sx n="59" d="100"/>
          <a:sy n="59" d="100"/>
        </p:scale>
        <p:origin x="1173" y="45"/>
      </p:cViewPr>
      <p:guideLst>
        <p:guide pos="3840"/>
        <p:guide orient="horz" pos="2160"/>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3414A-6BE8-4B73-ABA8-388CF99092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E7F2D29F-A89A-4E08-92AC-D58D54C21F3F}">
      <dgm:prSet phldrT="[テキスト]"/>
      <dgm:spPr/>
      <dgm:t>
        <a:bodyPr/>
        <a:lstStyle/>
        <a:p>
          <a:r>
            <a:rPr kumimoji="1" lang="ja-JP" altLang="en-US" dirty="0"/>
            <a:t>論文</a:t>
          </a:r>
        </a:p>
      </dgm:t>
    </dgm:pt>
    <dgm:pt modelId="{ABA5FA78-B968-4853-8439-33C903EC0636}" type="parTrans" cxnId="{4E3F8C4F-C994-40DA-AE6E-FEE2F722F19E}">
      <dgm:prSet/>
      <dgm:spPr/>
      <dgm:t>
        <a:bodyPr/>
        <a:lstStyle/>
        <a:p>
          <a:endParaRPr kumimoji="1" lang="ja-JP" altLang="en-US"/>
        </a:p>
      </dgm:t>
    </dgm:pt>
    <dgm:pt modelId="{341B1882-D92B-4D87-8BCD-7BA1AD526545}" type="sibTrans" cxnId="{4E3F8C4F-C994-40DA-AE6E-FEE2F722F19E}">
      <dgm:prSet/>
      <dgm:spPr/>
      <dgm:t>
        <a:bodyPr/>
        <a:lstStyle/>
        <a:p>
          <a:endParaRPr kumimoji="1" lang="ja-JP" altLang="en-US"/>
        </a:p>
      </dgm:t>
    </dgm:pt>
    <dgm:pt modelId="{4C851FC8-DA81-45E2-91AD-7200B0961601}">
      <dgm:prSet phldrT="[テキスト]"/>
      <dgm:spPr/>
      <dgm:t>
        <a:bodyPr/>
        <a:lstStyle/>
        <a:p>
          <a:r>
            <a:rPr kumimoji="1" lang="ja-JP" altLang="en-US" dirty="0"/>
            <a:t>報告型</a:t>
          </a:r>
        </a:p>
      </dgm:t>
    </dgm:pt>
    <dgm:pt modelId="{E6EACA84-34D8-43AB-A535-BE7830C6677F}" type="parTrans" cxnId="{40411C5B-74AB-4A78-9242-7F383F326431}">
      <dgm:prSet/>
      <dgm:spPr/>
      <dgm:t>
        <a:bodyPr/>
        <a:lstStyle/>
        <a:p>
          <a:endParaRPr kumimoji="1" lang="ja-JP" altLang="en-US"/>
        </a:p>
      </dgm:t>
    </dgm:pt>
    <dgm:pt modelId="{676A8E95-016E-4608-9765-BEA6585F7636}" type="sibTrans" cxnId="{40411C5B-74AB-4A78-9242-7F383F326431}">
      <dgm:prSet/>
      <dgm:spPr/>
      <dgm:t>
        <a:bodyPr/>
        <a:lstStyle/>
        <a:p>
          <a:endParaRPr kumimoji="1" lang="ja-JP" altLang="en-US"/>
        </a:p>
      </dgm:t>
    </dgm:pt>
    <dgm:pt modelId="{BE72D423-BBEC-477D-8133-9FE94CD6C564}">
      <dgm:prSet phldrT="[テキスト]"/>
      <dgm:spPr/>
      <dgm:t>
        <a:bodyPr/>
        <a:lstStyle/>
        <a:p>
          <a:r>
            <a:rPr kumimoji="1" lang="ja-JP" altLang="en-US" dirty="0"/>
            <a:t>文献調査</a:t>
          </a:r>
        </a:p>
      </dgm:t>
    </dgm:pt>
    <dgm:pt modelId="{DF703A98-6441-490C-B1A7-AA62F2A74AAA}" type="parTrans" cxnId="{6ECE7E96-F501-4309-B6AA-A3C73FB648E6}">
      <dgm:prSet/>
      <dgm:spPr/>
      <dgm:t>
        <a:bodyPr/>
        <a:lstStyle/>
        <a:p>
          <a:endParaRPr kumimoji="1" lang="ja-JP" altLang="en-US"/>
        </a:p>
      </dgm:t>
    </dgm:pt>
    <dgm:pt modelId="{F6B0F714-FEB7-4EFB-9307-CDD208ACE458}" type="sibTrans" cxnId="{6ECE7E96-F501-4309-B6AA-A3C73FB648E6}">
      <dgm:prSet/>
      <dgm:spPr/>
      <dgm:t>
        <a:bodyPr/>
        <a:lstStyle/>
        <a:p>
          <a:endParaRPr kumimoji="1" lang="ja-JP" altLang="en-US"/>
        </a:p>
      </dgm:t>
    </dgm:pt>
    <dgm:pt modelId="{4D24C967-E807-48D7-8911-FB619591894A}">
      <dgm:prSet phldrT="[テキスト]"/>
      <dgm:spPr/>
      <dgm:t>
        <a:bodyPr/>
        <a:lstStyle/>
        <a:p>
          <a:r>
            <a:rPr kumimoji="1" lang="ja-JP" altLang="en-US" dirty="0"/>
            <a:t>実験</a:t>
          </a:r>
        </a:p>
      </dgm:t>
    </dgm:pt>
    <dgm:pt modelId="{3D409514-FAC6-4A72-AE39-AF42EE8924D7}" type="parTrans" cxnId="{215D06F8-A180-4312-86A8-BCF2DA007402}">
      <dgm:prSet/>
      <dgm:spPr/>
      <dgm:t>
        <a:bodyPr/>
        <a:lstStyle/>
        <a:p>
          <a:endParaRPr kumimoji="1" lang="ja-JP" altLang="en-US"/>
        </a:p>
      </dgm:t>
    </dgm:pt>
    <dgm:pt modelId="{2213A361-6840-4FDE-9E42-A9EAF710DF44}" type="sibTrans" cxnId="{215D06F8-A180-4312-86A8-BCF2DA007402}">
      <dgm:prSet/>
      <dgm:spPr/>
      <dgm:t>
        <a:bodyPr/>
        <a:lstStyle/>
        <a:p>
          <a:endParaRPr kumimoji="1" lang="ja-JP" altLang="en-US"/>
        </a:p>
      </dgm:t>
    </dgm:pt>
    <dgm:pt modelId="{C2CE2CF6-CA15-44AD-A93E-76C9C4039456}">
      <dgm:prSet phldrT="[テキスト]"/>
      <dgm:spPr/>
      <dgm:t>
        <a:bodyPr/>
        <a:lstStyle/>
        <a:p>
          <a:r>
            <a:rPr kumimoji="1" lang="ja-JP" altLang="en-US" dirty="0"/>
            <a:t>論証型</a:t>
          </a:r>
        </a:p>
      </dgm:t>
    </dgm:pt>
    <dgm:pt modelId="{AAAFF8CC-04AF-4B4C-A3A8-56A4716B4C2E}" type="parTrans" cxnId="{BE7BAB14-3194-4D23-A579-D85039729EE3}">
      <dgm:prSet/>
      <dgm:spPr/>
      <dgm:t>
        <a:bodyPr/>
        <a:lstStyle/>
        <a:p>
          <a:endParaRPr kumimoji="1" lang="ja-JP" altLang="en-US"/>
        </a:p>
      </dgm:t>
    </dgm:pt>
    <dgm:pt modelId="{AA8FE257-4777-4A2F-B355-AFB49E3B50D0}" type="sibTrans" cxnId="{BE7BAB14-3194-4D23-A579-D85039729EE3}">
      <dgm:prSet/>
      <dgm:spPr/>
      <dgm:t>
        <a:bodyPr/>
        <a:lstStyle/>
        <a:p>
          <a:endParaRPr kumimoji="1" lang="ja-JP" altLang="en-US"/>
        </a:p>
      </dgm:t>
    </dgm:pt>
    <dgm:pt modelId="{39A52B7E-C182-4F5F-8505-451BB32E32C2}">
      <dgm:prSet phldrT="[テキスト]"/>
      <dgm:spPr/>
      <dgm:t>
        <a:bodyPr/>
        <a:lstStyle/>
        <a:p>
          <a:r>
            <a:rPr kumimoji="1" lang="ja-JP" altLang="en-US" dirty="0"/>
            <a:t>小論文</a:t>
          </a:r>
        </a:p>
      </dgm:t>
    </dgm:pt>
    <dgm:pt modelId="{8E892A4A-3F1D-4A16-B9E1-E37B1F0866CC}" type="parTrans" cxnId="{9165FCF9-2183-4D8F-B508-18F816293638}">
      <dgm:prSet/>
      <dgm:spPr/>
      <dgm:t>
        <a:bodyPr/>
        <a:lstStyle/>
        <a:p>
          <a:endParaRPr kumimoji="1" lang="ja-JP" altLang="en-US"/>
        </a:p>
      </dgm:t>
    </dgm:pt>
    <dgm:pt modelId="{F042BDCE-BE8F-43CE-9E6E-3F4944B68CD1}" type="sibTrans" cxnId="{9165FCF9-2183-4D8F-B508-18F816293638}">
      <dgm:prSet/>
      <dgm:spPr/>
      <dgm:t>
        <a:bodyPr/>
        <a:lstStyle/>
        <a:p>
          <a:endParaRPr kumimoji="1" lang="ja-JP" altLang="en-US"/>
        </a:p>
      </dgm:t>
    </dgm:pt>
    <dgm:pt modelId="{3B0912E6-8DC7-4A8F-91B0-6010F0BABE8C}">
      <dgm:prSet/>
      <dgm:spPr/>
      <dgm:t>
        <a:bodyPr/>
        <a:lstStyle/>
        <a:p>
          <a:r>
            <a:rPr kumimoji="1" lang="ja-JP" altLang="en-US" dirty="0"/>
            <a:t>課題研究</a:t>
          </a:r>
        </a:p>
      </dgm:t>
    </dgm:pt>
    <dgm:pt modelId="{F3D56ADC-B419-464F-9FBF-FE82E34AB2AB}" type="parTrans" cxnId="{090B243D-ADBC-4F89-B693-1FDF28D0BFDF}">
      <dgm:prSet/>
      <dgm:spPr/>
      <dgm:t>
        <a:bodyPr/>
        <a:lstStyle/>
        <a:p>
          <a:endParaRPr kumimoji="1" lang="ja-JP" altLang="en-US"/>
        </a:p>
      </dgm:t>
    </dgm:pt>
    <dgm:pt modelId="{36046017-95FC-4032-ABB0-FC9E6D2836C0}" type="sibTrans" cxnId="{090B243D-ADBC-4F89-B693-1FDF28D0BFDF}">
      <dgm:prSet/>
      <dgm:spPr/>
      <dgm:t>
        <a:bodyPr/>
        <a:lstStyle/>
        <a:p>
          <a:endParaRPr kumimoji="1" lang="ja-JP" altLang="en-US"/>
        </a:p>
      </dgm:t>
    </dgm:pt>
    <dgm:pt modelId="{0EE8507A-9CD0-4089-B546-2DBE9C152929}" type="pres">
      <dgm:prSet presAssocID="{EBC3414A-6BE8-4B73-ABA8-388CF9909294}" presName="diagram" presStyleCnt="0">
        <dgm:presLayoutVars>
          <dgm:chPref val="1"/>
          <dgm:dir/>
          <dgm:animOne val="branch"/>
          <dgm:animLvl val="lvl"/>
          <dgm:resizeHandles val="exact"/>
        </dgm:presLayoutVars>
      </dgm:prSet>
      <dgm:spPr/>
    </dgm:pt>
    <dgm:pt modelId="{B6CD50C7-419B-4031-A11A-1709CEF5BC0C}" type="pres">
      <dgm:prSet presAssocID="{E7F2D29F-A89A-4E08-92AC-D58D54C21F3F}" presName="root1" presStyleCnt="0"/>
      <dgm:spPr/>
    </dgm:pt>
    <dgm:pt modelId="{B4DDFFBE-2BF7-4571-AB63-8D6AE8B1C26D}" type="pres">
      <dgm:prSet presAssocID="{E7F2D29F-A89A-4E08-92AC-D58D54C21F3F}" presName="LevelOneTextNode" presStyleLbl="node0" presStyleIdx="0" presStyleCnt="1">
        <dgm:presLayoutVars>
          <dgm:chPref val="3"/>
        </dgm:presLayoutVars>
      </dgm:prSet>
      <dgm:spPr/>
    </dgm:pt>
    <dgm:pt modelId="{4399C237-F423-4277-8E35-0B771924347D}" type="pres">
      <dgm:prSet presAssocID="{E7F2D29F-A89A-4E08-92AC-D58D54C21F3F}" presName="level2hierChild" presStyleCnt="0"/>
      <dgm:spPr/>
    </dgm:pt>
    <dgm:pt modelId="{3976A75C-F2BB-4514-9371-4C86971C7684}" type="pres">
      <dgm:prSet presAssocID="{E6EACA84-34D8-43AB-A535-BE7830C6677F}" presName="conn2-1" presStyleLbl="parChTrans1D2" presStyleIdx="0" presStyleCnt="2"/>
      <dgm:spPr/>
    </dgm:pt>
    <dgm:pt modelId="{DD135F59-7045-4543-B3F9-CD104586E7E0}" type="pres">
      <dgm:prSet presAssocID="{E6EACA84-34D8-43AB-A535-BE7830C6677F}" presName="connTx" presStyleLbl="parChTrans1D2" presStyleIdx="0" presStyleCnt="2"/>
      <dgm:spPr/>
    </dgm:pt>
    <dgm:pt modelId="{D9D13673-979D-4AC4-AF6B-D982D4365678}" type="pres">
      <dgm:prSet presAssocID="{4C851FC8-DA81-45E2-91AD-7200B0961601}" presName="root2" presStyleCnt="0"/>
      <dgm:spPr/>
    </dgm:pt>
    <dgm:pt modelId="{BF3B2E14-0207-4E52-9A31-09F25E5C62D5}" type="pres">
      <dgm:prSet presAssocID="{4C851FC8-DA81-45E2-91AD-7200B0961601}" presName="LevelTwoTextNode" presStyleLbl="node2" presStyleIdx="0" presStyleCnt="2">
        <dgm:presLayoutVars>
          <dgm:chPref val="3"/>
        </dgm:presLayoutVars>
      </dgm:prSet>
      <dgm:spPr/>
    </dgm:pt>
    <dgm:pt modelId="{504FE2BA-16A0-4F38-8221-E3F3B2F1D51E}" type="pres">
      <dgm:prSet presAssocID="{4C851FC8-DA81-45E2-91AD-7200B0961601}" presName="level3hierChild" presStyleCnt="0"/>
      <dgm:spPr/>
    </dgm:pt>
    <dgm:pt modelId="{23F790DC-39FA-4E8E-B79B-CFDF3858A642}" type="pres">
      <dgm:prSet presAssocID="{DF703A98-6441-490C-B1A7-AA62F2A74AAA}" presName="conn2-1" presStyleLbl="parChTrans1D3" presStyleIdx="0" presStyleCnt="4"/>
      <dgm:spPr/>
    </dgm:pt>
    <dgm:pt modelId="{5E88D7D6-5C5B-4B13-ACC9-4CA271026D28}" type="pres">
      <dgm:prSet presAssocID="{DF703A98-6441-490C-B1A7-AA62F2A74AAA}" presName="connTx" presStyleLbl="parChTrans1D3" presStyleIdx="0" presStyleCnt="4"/>
      <dgm:spPr/>
    </dgm:pt>
    <dgm:pt modelId="{0EA3E8A7-3C61-45E8-8D45-5A3C2CECA5AE}" type="pres">
      <dgm:prSet presAssocID="{BE72D423-BBEC-477D-8133-9FE94CD6C564}" presName="root2" presStyleCnt="0"/>
      <dgm:spPr/>
    </dgm:pt>
    <dgm:pt modelId="{95A01052-C37E-4419-8969-44367D08C115}" type="pres">
      <dgm:prSet presAssocID="{BE72D423-BBEC-477D-8133-9FE94CD6C564}" presName="LevelTwoTextNode" presStyleLbl="node3" presStyleIdx="0" presStyleCnt="4">
        <dgm:presLayoutVars>
          <dgm:chPref val="3"/>
        </dgm:presLayoutVars>
      </dgm:prSet>
      <dgm:spPr/>
    </dgm:pt>
    <dgm:pt modelId="{2F20C587-26E4-41CB-8F0A-7FECB9ADD782}" type="pres">
      <dgm:prSet presAssocID="{BE72D423-BBEC-477D-8133-9FE94CD6C564}" presName="level3hierChild" presStyleCnt="0"/>
      <dgm:spPr/>
    </dgm:pt>
    <dgm:pt modelId="{99FDE61C-62E3-4336-83B1-3E67BB064A8B}" type="pres">
      <dgm:prSet presAssocID="{3D409514-FAC6-4A72-AE39-AF42EE8924D7}" presName="conn2-1" presStyleLbl="parChTrans1D3" presStyleIdx="1" presStyleCnt="4"/>
      <dgm:spPr/>
    </dgm:pt>
    <dgm:pt modelId="{CF493637-2DFC-48FD-A8FB-11353E98CB86}" type="pres">
      <dgm:prSet presAssocID="{3D409514-FAC6-4A72-AE39-AF42EE8924D7}" presName="connTx" presStyleLbl="parChTrans1D3" presStyleIdx="1" presStyleCnt="4"/>
      <dgm:spPr/>
    </dgm:pt>
    <dgm:pt modelId="{16DB3070-4556-41F3-BAD8-816B1B4CD4B9}" type="pres">
      <dgm:prSet presAssocID="{4D24C967-E807-48D7-8911-FB619591894A}" presName="root2" presStyleCnt="0"/>
      <dgm:spPr/>
    </dgm:pt>
    <dgm:pt modelId="{84D5C3E5-CBC0-4C31-820E-7FFEA8A60DEE}" type="pres">
      <dgm:prSet presAssocID="{4D24C967-E807-48D7-8911-FB619591894A}" presName="LevelTwoTextNode" presStyleLbl="node3" presStyleIdx="1" presStyleCnt="4">
        <dgm:presLayoutVars>
          <dgm:chPref val="3"/>
        </dgm:presLayoutVars>
      </dgm:prSet>
      <dgm:spPr/>
    </dgm:pt>
    <dgm:pt modelId="{66734E16-212E-4C71-8773-1EBDB69034F7}" type="pres">
      <dgm:prSet presAssocID="{4D24C967-E807-48D7-8911-FB619591894A}" presName="level3hierChild" presStyleCnt="0"/>
      <dgm:spPr/>
    </dgm:pt>
    <dgm:pt modelId="{DC6B6C63-DA86-4671-9C11-8FF3B7DD903B}" type="pres">
      <dgm:prSet presAssocID="{AAAFF8CC-04AF-4B4C-A3A8-56A4716B4C2E}" presName="conn2-1" presStyleLbl="parChTrans1D2" presStyleIdx="1" presStyleCnt="2"/>
      <dgm:spPr/>
    </dgm:pt>
    <dgm:pt modelId="{1A294FD0-8500-42A0-A2CB-F2311D6B5A4F}" type="pres">
      <dgm:prSet presAssocID="{AAAFF8CC-04AF-4B4C-A3A8-56A4716B4C2E}" presName="connTx" presStyleLbl="parChTrans1D2" presStyleIdx="1" presStyleCnt="2"/>
      <dgm:spPr/>
    </dgm:pt>
    <dgm:pt modelId="{7357D26C-BB46-4E3C-BDA7-DAF6727A7488}" type="pres">
      <dgm:prSet presAssocID="{C2CE2CF6-CA15-44AD-A93E-76C9C4039456}" presName="root2" presStyleCnt="0"/>
      <dgm:spPr/>
    </dgm:pt>
    <dgm:pt modelId="{2F1CB185-BDA6-4DF5-A8F8-DBBA5A41C78F}" type="pres">
      <dgm:prSet presAssocID="{C2CE2CF6-CA15-44AD-A93E-76C9C4039456}" presName="LevelTwoTextNode" presStyleLbl="node2" presStyleIdx="1" presStyleCnt="2">
        <dgm:presLayoutVars>
          <dgm:chPref val="3"/>
        </dgm:presLayoutVars>
      </dgm:prSet>
      <dgm:spPr/>
    </dgm:pt>
    <dgm:pt modelId="{709EF60E-388A-40B9-9E1D-1797BDC5269B}" type="pres">
      <dgm:prSet presAssocID="{C2CE2CF6-CA15-44AD-A93E-76C9C4039456}" presName="level3hierChild" presStyleCnt="0"/>
      <dgm:spPr/>
    </dgm:pt>
    <dgm:pt modelId="{E7658B7D-1D07-4CAA-8386-D923C4157026}" type="pres">
      <dgm:prSet presAssocID="{8E892A4A-3F1D-4A16-B9E1-E37B1F0866CC}" presName="conn2-1" presStyleLbl="parChTrans1D3" presStyleIdx="2" presStyleCnt="4"/>
      <dgm:spPr/>
    </dgm:pt>
    <dgm:pt modelId="{B230703A-3B2B-4988-8CFC-1F2EACEC6C46}" type="pres">
      <dgm:prSet presAssocID="{8E892A4A-3F1D-4A16-B9E1-E37B1F0866CC}" presName="connTx" presStyleLbl="parChTrans1D3" presStyleIdx="2" presStyleCnt="4"/>
      <dgm:spPr/>
    </dgm:pt>
    <dgm:pt modelId="{D5B96EA7-67F2-46E9-8EC9-8377DCAEDEE2}" type="pres">
      <dgm:prSet presAssocID="{39A52B7E-C182-4F5F-8505-451BB32E32C2}" presName="root2" presStyleCnt="0"/>
      <dgm:spPr/>
    </dgm:pt>
    <dgm:pt modelId="{4B85CC09-47D2-4821-A065-5D35F096BA4F}" type="pres">
      <dgm:prSet presAssocID="{39A52B7E-C182-4F5F-8505-451BB32E32C2}" presName="LevelTwoTextNode" presStyleLbl="node3" presStyleIdx="2" presStyleCnt="4">
        <dgm:presLayoutVars>
          <dgm:chPref val="3"/>
        </dgm:presLayoutVars>
      </dgm:prSet>
      <dgm:spPr/>
    </dgm:pt>
    <dgm:pt modelId="{221D47DC-DA84-4C06-8F0C-18EEF6318B69}" type="pres">
      <dgm:prSet presAssocID="{39A52B7E-C182-4F5F-8505-451BB32E32C2}" presName="level3hierChild" presStyleCnt="0"/>
      <dgm:spPr/>
    </dgm:pt>
    <dgm:pt modelId="{27C1E342-CB89-495D-8075-3D012CF84E6B}" type="pres">
      <dgm:prSet presAssocID="{F3D56ADC-B419-464F-9FBF-FE82E34AB2AB}" presName="conn2-1" presStyleLbl="parChTrans1D3" presStyleIdx="3" presStyleCnt="4"/>
      <dgm:spPr/>
    </dgm:pt>
    <dgm:pt modelId="{ACB8D890-B0DD-4BAF-927C-6E0EEA4CA30B}" type="pres">
      <dgm:prSet presAssocID="{F3D56ADC-B419-464F-9FBF-FE82E34AB2AB}" presName="connTx" presStyleLbl="parChTrans1D3" presStyleIdx="3" presStyleCnt="4"/>
      <dgm:spPr/>
    </dgm:pt>
    <dgm:pt modelId="{9AAD8043-E1A4-4B23-B340-A62288FD4821}" type="pres">
      <dgm:prSet presAssocID="{3B0912E6-8DC7-4A8F-91B0-6010F0BABE8C}" presName="root2" presStyleCnt="0"/>
      <dgm:spPr/>
    </dgm:pt>
    <dgm:pt modelId="{C19BDEDB-E56A-4089-8BD2-FA5AB8818131}" type="pres">
      <dgm:prSet presAssocID="{3B0912E6-8DC7-4A8F-91B0-6010F0BABE8C}" presName="LevelTwoTextNode" presStyleLbl="node3" presStyleIdx="3" presStyleCnt="4">
        <dgm:presLayoutVars>
          <dgm:chPref val="3"/>
        </dgm:presLayoutVars>
      </dgm:prSet>
      <dgm:spPr/>
    </dgm:pt>
    <dgm:pt modelId="{68CFCF1B-368D-4348-8E6A-7EA88A12EEF5}" type="pres">
      <dgm:prSet presAssocID="{3B0912E6-8DC7-4A8F-91B0-6010F0BABE8C}" presName="level3hierChild" presStyleCnt="0"/>
      <dgm:spPr/>
    </dgm:pt>
  </dgm:ptLst>
  <dgm:cxnLst>
    <dgm:cxn modelId="{531FEC06-B9D3-4917-9C90-AAA46EF82DDD}" type="presOf" srcId="{E6EACA84-34D8-43AB-A535-BE7830C6677F}" destId="{DD135F59-7045-4543-B3F9-CD104586E7E0}" srcOrd="1" destOrd="0" presId="urn:microsoft.com/office/officeart/2005/8/layout/hierarchy2"/>
    <dgm:cxn modelId="{BE7BAB14-3194-4D23-A579-D85039729EE3}" srcId="{E7F2D29F-A89A-4E08-92AC-D58D54C21F3F}" destId="{C2CE2CF6-CA15-44AD-A93E-76C9C4039456}" srcOrd="1" destOrd="0" parTransId="{AAAFF8CC-04AF-4B4C-A3A8-56A4716B4C2E}" sibTransId="{AA8FE257-4777-4A2F-B355-AFB49E3B50D0}"/>
    <dgm:cxn modelId="{65E9F414-BB69-4013-B1B8-087673ACDB31}" type="presOf" srcId="{3B0912E6-8DC7-4A8F-91B0-6010F0BABE8C}" destId="{C19BDEDB-E56A-4089-8BD2-FA5AB8818131}" srcOrd="0" destOrd="0" presId="urn:microsoft.com/office/officeart/2005/8/layout/hierarchy2"/>
    <dgm:cxn modelId="{B7251226-BE28-4880-9A93-17F10024C1BD}" type="presOf" srcId="{EBC3414A-6BE8-4B73-ABA8-388CF9909294}" destId="{0EE8507A-9CD0-4089-B546-2DBE9C152929}" srcOrd="0" destOrd="0" presId="urn:microsoft.com/office/officeart/2005/8/layout/hierarchy2"/>
    <dgm:cxn modelId="{E91B9726-BD88-4300-B4C5-FF4B2AD3F803}" type="presOf" srcId="{4D24C967-E807-48D7-8911-FB619591894A}" destId="{84D5C3E5-CBC0-4C31-820E-7FFEA8A60DEE}" srcOrd="0" destOrd="0" presId="urn:microsoft.com/office/officeart/2005/8/layout/hierarchy2"/>
    <dgm:cxn modelId="{4241692C-9626-48E7-94D1-E9755D381F4F}" type="presOf" srcId="{E7F2D29F-A89A-4E08-92AC-D58D54C21F3F}" destId="{B4DDFFBE-2BF7-4571-AB63-8D6AE8B1C26D}" srcOrd="0" destOrd="0" presId="urn:microsoft.com/office/officeart/2005/8/layout/hierarchy2"/>
    <dgm:cxn modelId="{090B243D-ADBC-4F89-B693-1FDF28D0BFDF}" srcId="{C2CE2CF6-CA15-44AD-A93E-76C9C4039456}" destId="{3B0912E6-8DC7-4A8F-91B0-6010F0BABE8C}" srcOrd="1" destOrd="0" parTransId="{F3D56ADC-B419-464F-9FBF-FE82E34AB2AB}" sibTransId="{36046017-95FC-4032-ABB0-FC9E6D2836C0}"/>
    <dgm:cxn modelId="{40411C5B-74AB-4A78-9242-7F383F326431}" srcId="{E7F2D29F-A89A-4E08-92AC-D58D54C21F3F}" destId="{4C851FC8-DA81-45E2-91AD-7200B0961601}" srcOrd="0" destOrd="0" parTransId="{E6EACA84-34D8-43AB-A535-BE7830C6677F}" sibTransId="{676A8E95-016E-4608-9765-BEA6585F7636}"/>
    <dgm:cxn modelId="{088A4446-4487-482C-8194-C95E08711422}" type="presOf" srcId="{4C851FC8-DA81-45E2-91AD-7200B0961601}" destId="{BF3B2E14-0207-4E52-9A31-09F25E5C62D5}" srcOrd="0" destOrd="0" presId="urn:microsoft.com/office/officeart/2005/8/layout/hierarchy2"/>
    <dgm:cxn modelId="{900E134B-445B-4083-BA78-0EC654BA0B18}" type="presOf" srcId="{F3D56ADC-B419-464F-9FBF-FE82E34AB2AB}" destId="{27C1E342-CB89-495D-8075-3D012CF84E6B}" srcOrd="0" destOrd="0" presId="urn:microsoft.com/office/officeart/2005/8/layout/hierarchy2"/>
    <dgm:cxn modelId="{4E3F8C4F-C994-40DA-AE6E-FEE2F722F19E}" srcId="{EBC3414A-6BE8-4B73-ABA8-388CF9909294}" destId="{E7F2D29F-A89A-4E08-92AC-D58D54C21F3F}" srcOrd="0" destOrd="0" parTransId="{ABA5FA78-B968-4853-8439-33C903EC0636}" sibTransId="{341B1882-D92B-4D87-8BCD-7BA1AD526545}"/>
    <dgm:cxn modelId="{0D299076-5590-4943-B559-BD9AF9A15426}" type="presOf" srcId="{39A52B7E-C182-4F5F-8505-451BB32E32C2}" destId="{4B85CC09-47D2-4821-A065-5D35F096BA4F}" srcOrd="0" destOrd="0" presId="urn:microsoft.com/office/officeart/2005/8/layout/hierarchy2"/>
    <dgm:cxn modelId="{8D4F3E7A-D798-47F0-92E2-E9C9DE735239}" type="presOf" srcId="{8E892A4A-3F1D-4A16-B9E1-E37B1F0866CC}" destId="{B230703A-3B2B-4988-8CFC-1F2EACEC6C46}" srcOrd="1" destOrd="0" presId="urn:microsoft.com/office/officeart/2005/8/layout/hierarchy2"/>
    <dgm:cxn modelId="{3FC3D885-27FD-436E-A9B8-129D913389C2}" type="presOf" srcId="{AAAFF8CC-04AF-4B4C-A3A8-56A4716B4C2E}" destId="{DC6B6C63-DA86-4671-9C11-8FF3B7DD903B}" srcOrd="0" destOrd="0" presId="urn:microsoft.com/office/officeart/2005/8/layout/hierarchy2"/>
    <dgm:cxn modelId="{D6662295-2321-4E7E-912D-CC3F6187941A}" type="presOf" srcId="{3D409514-FAC6-4A72-AE39-AF42EE8924D7}" destId="{99FDE61C-62E3-4336-83B1-3E67BB064A8B}" srcOrd="0" destOrd="0" presId="urn:microsoft.com/office/officeart/2005/8/layout/hierarchy2"/>
    <dgm:cxn modelId="{6ECE7E96-F501-4309-B6AA-A3C73FB648E6}" srcId="{4C851FC8-DA81-45E2-91AD-7200B0961601}" destId="{BE72D423-BBEC-477D-8133-9FE94CD6C564}" srcOrd="0" destOrd="0" parTransId="{DF703A98-6441-490C-B1A7-AA62F2A74AAA}" sibTransId="{F6B0F714-FEB7-4EFB-9307-CDD208ACE458}"/>
    <dgm:cxn modelId="{794BCFA6-D960-48EC-9F7C-4AABA4ABF5CA}" type="presOf" srcId="{BE72D423-BBEC-477D-8133-9FE94CD6C564}" destId="{95A01052-C37E-4419-8969-44367D08C115}" srcOrd="0" destOrd="0" presId="urn:microsoft.com/office/officeart/2005/8/layout/hierarchy2"/>
    <dgm:cxn modelId="{CC1AE1AE-E8D0-49CA-AEE6-E9B9C304CAB9}" type="presOf" srcId="{DF703A98-6441-490C-B1A7-AA62F2A74AAA}" destId="{23F790DC-39FA-4E8E-B79B-CFDF3858A642}" srcOrd="0" destOrd="0" presId="urn:microsoft.com/office/officeart/2005/8/layout/hierarchy2"/>
    <dgm:cxn modelId="{870433BD-8989-4D3B-8612-286E882CE3F3}" type="presOf" srcId="{F3D56ADC-B419-464F-9FBF-FE82E34AB2AB}" destId="{ACB8D890-B0DD-4BAF-927C-6E0EEA4CA30B}" srcOrd="1" destOrd="0" presId="urn:microsoft.com/office/officeart/2005/8/layout/hierarchy2"/>
    <dgm:cxn modelId="{C0A3DFC6-190F-4FB4-8C67-B0DC8B51253D}" type="presOf" srcId="{3D409514-FAC6-4A72-AE39-AF42EE8924D7}" destId="{CF493637-2DFC-48FD-A8FB-11353E98CB86}" srcOrd="1" destOrd="0" presId="urn:microsoft.com/office/officeart/2005/8/layout/hierarchy2"/>
    <dgm:cxn modelId="{BEE7EED8-C05B-4A7B-B1A4-152418C14336}" type="presOf" srcId="{C2CE2CF6-CA15-44AD-A93E-76C9C4039456}" destId="{2F1CB185-BDA6-4DF5-A8F8-DBBA5A41C78F}" srcOrd="0" destOrd="0" presId="urn:microsoft.com/office/officeart/2005/8/layout/hierarchy2"/>
    <dgm:cxn modelId="{F244FFD8-DE77-46F3-BC8D-5BA7344DE47B}" type="presOf" srcId="{E6EACA84-34D8-43AB-A535-BE7830C6677F}" destId="{3976A75C-F2BB-4514-9371-4C86971C7684}" srcOrd="0" destOrd="0" presId="urn:microsoft.com/office/officeart/2005/8/layout/hierarchy2"/>
    <dgm:cxn modelId="{C94948E1-032D-4B37-A480-01909B2A0E85}" type="presOf" srcId="{8E892A4A-3F1D-4A16-B9E1-E37B1F0866CC}" destId="{E7658B7D-1D07-4CAA-8386-D923C4157026}" srcOrd="0" destOrd="0" presId="urn:microsoft.com/office/officeart/2005/8/layout/hierarchy2"/>
    <dgm:cxn modelId="{9F91BBEA-E2C3-4553-B24D-B2CDC05C8879}" type="presOf" srcId="{AAAFF8CC-04AF-4B4C-A3A8-56A4716B4C2E}" destId="{1A294FD0-8500-42A0-A2CB-F2311D6B5A4F}" srcOrd="1" destOrd="0" presId="urn:microsoft.com/office/officeart/2005/8/layout/hierarchy2"/>
    <dgm:cxn modelId="{A2D6F2EC-3337-4DDF-A4B9-3364AF8B7055}" type="presOf" srcId="{DF703A98-6441-490C-B1A7-AA62F2A74AAA}" destId="{5E88D7D6-5C5B-4B13-ACC9-4CA271026D28}" srcOrd="1" destOrd="0" presId="urn:microsoft.com/office/officeart/2005/8/layout/hierarchy2"/>
    <dgm:cxn modelId="{215D06F8-A180-4312-86A8-BCF2DA007402}" srcId="{4C851FC8-DA81-45E2-91AD-7200B0961601}" destId="{4D24C967-E807-48D7-8911-FB619591894A}" srcOrd="1" destOrd="0" parTransId="{3D409514-FAC6-4A72-AE39-AF42EE8924D7}" sibTransId="{2213A361-6840-4FDE-9E42-A9EAF710DF44}"/>
    <dgm:cxn modelId="{9165FCF9-2183-4D8F-B508-18F816293638}" srcId="{C2CE2CF6-CA15-44AD-A93E-76C9C4039456}" destId="{39A52B7E-C182-4F5F-8505-451BB32E32C2}" srcOrd="0" destOrd="0" parTransId="{8E892A4A-3F1D-4A16-B9E1-E37B1F0866CC}" sibTransId="{F042BDCE-BE8F-43CE-9E6E-3F4944B68CD1}"/>
    <dgm:cxn modelId="{A1F28E48-2541-45F6-B430-4D0A850DC39B}" type="presParOf" srcId="{0EE8507A-9CD0-4089-B546-2DBE9C152929}" destId="{B6CD50C7-419B-4031-A11A-1709CEF5BC0C}" srcOrd="0" destOrd="0" presId="urn:microsoft.com/office/officeart/2005/8/layout/hierarchy2"/>
    <dgm:cxn modelId="{25BEF43C-DF1A-48C4-920B-6CBB935E7362}" type="presParOf" srcId="{B6CD50C7-419B-4031-A11A-1709CEF5BC0C}" destId="{B4DDFFBE-2BF7-4571-AB63-8D6AE8B1C26D}" srcOrd="0" destOrd="0" presId="urn:microsoft.com/office/officeart/2005/8/layout/hierarchy2"/>
    <dgm:cxn modelId="{4B3C9916-3854-4592-ABDA-B459E537FD98}" type="presParOf" srcId="{B6CD50C7-419B-4031-A11A-1709CEF5BC0C}" destId="{4399C237-F423-4277-8E35-0B771924347D}" srcOrd="1" destOrd="0" presId="urn:microsoft.com/office/officeart/2005/8/layout/hierarchy2"/>
    <dgm:cxn modelId="{6EECB8B6-0204-46DF-8CEC-6FF5DF158D77}" type="presParOf" srcId="{4399C237-F423-4277-8E35-0B771924347D}" destId="{3976A75C-F2BB-4514-9371-4C86971C7684}" srcOrd="0" destOrd="0" presId="urn:microsoft.com/office/officeart/2005/8/layout/hierarchy2"/>
    <dgm:cxn modelId="{34B41135-13F7-4879-94CD-5F636C0BDDDF}" type="presParOf" srcId="{3976A75C-F2BB-4514-9371-4C86971C7684}" destId="{DD135F59-7045-4543-B3F9-CD104586E7E0}" srcOrd="0" destOrd="0" presId="urn:microsoft.com/office/officeart/2005/8/layout/hierarchy2"/>
    <dgm:cxn modelId="{BFBCF73E-E777-464E-9D39-58B88F89B392}" type="presParOf" srcId="{4399C237-F423-4277-8E35-0B771924347D}" destId="{D9D13673-979D-4AC4-AF6B-D982D4365678}" srcOrd="1" destOrd="0" presId="urn:microsoft.com/office/officeart/2005/8/layout/hierarchy2"/>
    <dgm:cxn modelId="{EB618BF5-650D-4232-BEB8-962EBE157968}" type="presParOf" srcId="{D9D13673-979D-4AC4-AF6B-D982D4365678}" destId="{BF3B2E14-0207-4E52-9A31-09F25E5C62D5}" srcOrd="0" destOrd="0" presId="urn:microsoft.com/office/officeart/2005/8/layout/hierarchy2"/>
    <dgm:cxn modelId="{C9025F20-1ED5-42E8-B719-17E95BE3102B}" type="presParOf" srcId="{D9D13673-979D-4AC4-AF6B-D982D4365678}" destId="{504FE2BA-16A0-4F38-8221-E3F3B2F1D51E}" srcOrd="1" destOrd="0" presId="urn:microsoft.com/office/officeart/2005/8/layout/hierarchy2"/>
    <dgm:cxn modelId="{516CC7BC-2F2C-456E-AF84-FB2356CC0477}" type="presParOf" srcId="{504FE2BA-16A0-4F38-8221-E3F3B2F1D51E}" destId="{23F790DC-39FA-4E8E-B79B-CFDF3858A642}" srcOrd="0" destOrd="0" presId="urn:microsoft.com/office/officeart/2005/8/layout/hierarchy2"/>
    <dgm:cxn modelId="{C53DA9CE-99F4-44F3-BBE2-4B873C1E78B7}" type="presParOf" srcId="{23F790DC-39FA-4E8E-B79B-CFDF3858A642}" destId="{5E88D7D6-5C5B-4B13-ACC9-4CA271026D28}" srcOrd="0" destOrd="0" presId="urn:microsoft.com/office/officeart/2005/8/layout/hierarchy2"/>
    <dgm:cxn modelId="{F0F6DC65-DE54-4138-9304-85159C40A10B}" type="presParOf" srcId="{504FE2BA-16A0-4F38-8221-E3F3B2F1D51E}" destId="{0EA3E8A7-3C61-45E8-8D45-5A3C2CECA5AE}" srcOrd="1" destOrd="0" presId="urn:microsoft.com/office/officeart/2005/8/layout/hierarchy2"/>
    <dgm:cxn modelId="{FC7FB1BE-50CD-4EE7-926A-4E556761A3F2}" type="presParOf" srcId="{0EA3E8A7-3C61-45E8-8D45-5A3C2CECA5AE}" destId="{95A01052-C37E-4419-8969-44367D08C115}" srcOrd="0" destOrd="0" presId="urn:microsoft.com/office/officeart/2005/8/layout/hierarchy2"/>
    <dgm:cxn modelId="{33531A38-0DD9-4BEE-A517-77356E23BB13}" type="presParOf" srcId="{0EA3E8A7-3C61-45E8-8D45-5A3C2CECA5AE}" destId="{2F20C587-26E4-41CB-8F0A-7FECB9ADD782}" srcOrd="1" destOrd="0" presId="urn:microsoft.com/office/officeart/2005/8/layout/hierarchy2"/>
    <dgm:cxn modelId="{56A59215-CB8B-4A85-B8B3-E3D6D3F75976}" type="presParOf" srcId="{504FE2BA-16A0-4F38-8221-E3F3B2F1D51E}" destId="{99FDE61C-62E3-4336-83B1-3E67BB064A8B}" srcOrd="2" destOrd="0" presId="urn:microsoft.com/office/officeart/2005/8/layout/hierarchy2"/>
    <dgm:cxn modelId="{32D7215B-AF04-4A6F-8A5E-C4A0F7663903}" type="presParOf" srcId="{99FDE61C-62E3-4336-83B1-3E67BB064A8B}" destId="{CF493637-2DFC-48FD-A8FB-11353E98CB86}" srcOrd="0" destOrd="0" presId="urn:microsoft.com/office/officeart/2005/8/layout/hierarchy2"/>
    <dgm:cxn modelId="{1C02ECC1-3A2C-4FC0-B17A-D02A22358BC3}" type="presParOf" srcId="{504FE2BA-16A0-4F38-8221-E3F3B2F1D51E}" destId="{16DB3070-4556-41F3-BAD8-816B1B4CD4B9}" srcOrd="3" destOrd="0" presId="urn:microsoft.com/office/officeart/2005/8/layout/hierarchy2"/>
    <dgm:cxn modelId="{B7188DF9-97DD-4B64-A2CF-0DB9A1610F93}" type="presParOf" srcId="{16DB3070-4556-41F3-BAD8-816B1B4CD4B9}" destId="{84D5C3E5-CBC0-4C31-820E-7FFEA8A60DEE}" srcOrd="0" destOrd="0" presId="urn:microsoft.com/office/officeart/2005/8/layout/hierarchy2"/>
    <dgm:cxn modelId="{A84BE80A-9B63-4E59-9E54-8C8C05634849}" type="presParOf" srcId="{16DB3070-4556-41F3-BAD8-816B1B4CD4B9}" destId="{66734E16-212E-4C71-8773-1EBDB69034F7}" srcOrd="1" destOrd="0" presId="urn:microsoft.com/office/officeart/2005/8/layout/hierarchy2"/>
    <dgm:cxn modelId="{E3C14A9E-3BAA-4ECF-A5A1-73DF6705563A}" type="presParOf" srcId="{4399C237-F423-4277-8E35-0B771924347D}" destId="{DC6B6C63-DA86-4671-9C11-8FF3B7DD903B}" srcOrd="2" destOrd="0" presId="urn:microsoft.com/office/officeart/2005/8/layout/hierarchy2"/>
    <dgm:cxn modelId="{0A7BA559-0C58-4199-8170-1AD05BB506E0}" type="presParOf" srcId="{DC6B6C63-DA86-4671-9C11-8FF3B7DD903B}" destId="{1A294FD0-8500-42A0-A2CB-F2311D6B5A4F}" srcOrd="0" destOrd="0" presId="urn:microsoft.com/office/officeart/2005/8/layout/hierarchy2"/>
    <dgm:cxn modelId="{844F3F4C-F2F1-46B4-9FBB-46ADB6B16B19}" type="presParOf" srcId="{4399C237-F423-4277-8E35-0B771924347D}" destId="{7357D26C-BB46-4E3C-BDA7-DAF6727A7488}" srcOrd="3" destOrd="0" presId="urn:microsoft.com/office/officeart/2005/8/layout/hierarchy2"/>
    <dgm:cxn modelId="{EE949534-7D5F-4BDC-8A1A-04DF7BEC83C2}" type="presParOf" srcId="{7357D26C-BB46-4E3C-BDA7-DAF6727A7488}" destId="{2F1CB185-BDA6-4DF5-A8F8-DBBA5A41C78F}" srcOrd="0" destOrd="0" presId="urn:microsoft.com/office/officeart/2005/8/layout/hierarchy2"/>
    <dgm:cxn modelId="{D41B1610-6DAD-41EC-817F-F16A2F1551F7}" type="presParOf" srcId="{7357D26C-BB46-4E3C-BDA7-DAF6727A7488}" destId="{709EF60E-388A-40B9-9E1D-1797BDC5269B}" srcOrd="1" destOrd="0" presId="urn:microsoft.com/office/officeart/2005/8/layout/hierarchy2"/>
    <dgm:cxn modelId="{9B70BC8E-D542-4B5B-A219-64291AB78262}" type="presParOf" srcId="{709EF60E-388A-40B9-9E1D-1797BDC5269B}" destId="{E7658B7D-1D07-4CAA-8386-D923C4157026}" srcOrd="0" destOrd="0" presId="urn:microsoft.com/office/officeart/2005/8/layout/hierarchy2"/>
    <dgm:cxn modelId="{7F726301-14CA-4235-AEC5-671399D40B94}" type="presParOf" srcId="{E7658B7D-1D07-4CAA-8386-D923C4157026}" destId="{B230703A-3B2B-4988-8CFC-1F2EACEC6C46}" srcOrd="0" destOrd="0" presId="urn:microsoft.com/office/officeart/2005/8/layout/hierarchy2"/>
    <dgm:cxn modelId="{741D1782-3381-4343-BA71-4B3968E506D5}" type="presParOf" srcId="{709EF60E-388A-40B9-9E1D-1797BDC5269B}" destId="{D5B96EA7-67F2-46E9-8EC9-8377DCAEDEE2}" srcOrd="1" destOrd="0" presId="urn:microsoft.com/office/officeart/2005/8/layout/hierarchy2"/>
    <dgm:cxn modelId="{5EB51302-3DC5-4523-B709-BEB59BCFAE5A}" type="presParOf" srcId="{D5B96EA7-67F2-46E9-8EC9-8377DCAEDEE2}" destId="{4B85CC09-47D2-4821-A065-5D35F096BA4F}" srcOrd="0" destOrd="0" presId="urn:microsoft.com/office/officeart/2005/8/layout/hierarchy2"/>
    <dgm:cxn modelId="{D3BA494D-779A-4B7E-A106-E2BB84C02FF4}" type="presParOf" srcId="{D5B96EA7-67F2-46E9-8EC9-8377DCAEDEE2}" destId="{221D47DC-DA84-4C06-8F0C-18EEF6318B69}" srcOrd="1" destOrd="0" presId="urn:microsoft.com/office/officeart/2005/8/layout/hierarchy2"/>
    <dgm:cxn modelId="{9AD9F7C9-E7F4-411B-83CD-D2C4619D8FE1}" type="presParOf" srcId="{709EF60E-388A-40B9-9E1D-1797BDC5269B}" destId="{27C1E342-CB89-495D-8075-3D012CF84E6B}" srcOrd="2" destOrd="0" presId="urn:microsoft.com/office/officeart/2005/8/layout/hierarchy2"/>
    <dgm:cxn modelId="{0758FAE4-41F3-411A-814C-B8CA872D9E95}" type="presParOf" srcId="{27C1E342-CB89-495D-8075-3D012CF84E6B}" destId="{ACB8D890-B0DD-4BAF-927C-6E0EEA4CA30B}" srcOrd="0" destOrd="0" presId="urn:microsoft.com/office/officeart/2005/8/layout/hierarchy2"/>
    <dgm:cxn modelId="{35C19528-CF39-40BE-B8C8-57A3A83301CC}" type="presParOf" srcId="{709EF60E-388A-40B9-9E1D-1797BDC5269B}" destId="{9AAD8043-E1A4-4B23-B340-A62288FD4821}" srcOrd="3" destOrd="0" presId="urn:microsoft.com/office/officeart/2005/8/layout/hierarchy2"/>
    <dgm:cxn modelId="{4E2E3165-D4F2-4A9E-ABE4-27447EF3E46B}" type="presParOf" srcId="{9AAD8043-E1A4-4B23-B340-A62288FD4821}" destId="{C19BDEDB-E56A-4089-8BD2-FA5AB8818131}" srcOrd="0" destOrd="0" presId="urn:microsoft.com/office/officeart/2005/8/layout/hierarchy2"/>
    <dgm:cxn modelId="{1D091C58-B4F0-48A6-97F1-FD9223EC18A4}" type="presParOf" srcId="{9AAD8043-E1A4-4B23-B340-A62288FD4821}" destId="{68CFCF1B-368D-4348-8E6A-7EA88A12EEF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DFFBE-2BF7-4571-AB63-8D6AE8B1C26D}">
      <dsp:nvSpPr>
        <dsp:cNvPr id="0" name=""/>
        <dsp:cNvSpPr/>
      </dsp:nvSpPr>
      <dsp:spPr>
        <a:xfrm>
          <a:off x="1269977" y="1499065"/>
          <a:ext cx="1736951" cy="868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論文</a:t>
          </a:r>
        </a:p>
      </dsp:txBody>
      <dsp:txXfrm>
        <a:off x="1295414" y="1524502"/>
        <a:ext cx="1686077" cy="817601"/>
      </dsp:txXfrm>
    </dsp:sp>
    <dsp:sp modelId="{3976A75C-F2BB-4514-9371-4C86971C7684}">
      <dsp:nvSpPr>
        <dsp:cNvPr id="0" name=""/>
        <dsp:cNvSpPr/>
      </dsp:nvSpPr>
      <dsp:spPr>
        <a:xfrm rot="18289469">
          <a:off x="2745998" y="1413714"/>
          <a:ext cx="1216641" cy="40429"/>
        </a:xfrm>
        <a:custGeom>
          <a:avLst/>
          <a:gdLst/>
          <a:ahLst/>
          <a:cxnLst/>
          <a:rect l="0" t="0" r="0" b="0"/>
          <a:pathLst>
            <a:path>
              <a:moveTo>
                <a:pt x="0" y="20214"/>
              </a:moveTo>
              <a:lnTo>
                <a:pt x="1216641"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323903" y="1403513"/>
        <a:ext cx="60832" cy="60832"/>
      </dsp:txXfrm>
    </dsp:sp>
    <dsp:sp modelId="{BF3B2E14-0207-4E52-9A31-09F25E5C62D5}">
      <dsp:nvSpPr>
        <dsp:cNvPr id="0" name=""/>
        <dsp:cNvSpPr/>
      </dsp:nvSpPr>
      <dsp:spPr>
        <a:xfrm>
          <a:off x="3701710" y="500317"/>
          <a:ext cx="1736951" cy="868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報告型</a:t>
          </a:r>
        </a:p>
      </dsp:txBody>
      <dsp:txXfrm>
        <a:off x="3727147" y="525754"/>
        <a:ext cx="1686077" cy="817601"/>
      </dsp:txXfrm>
    </dsp:sp>
    <dsp:sp modelId="{23F790DC-39FA-4E8E-B79B-CFDF3858A642}">
      <dsp:nvSpPr>
        <dsp:cNvPr id="0" name=""/>
        <dsp:cNvSpPr/>
      </dsp:nvSpPr>
      <dsp:spPr>
        <a:xfrm rot="19457599">
          <a:off x="5358239" y="664653"/>
          <a:ext cx="855625" cy="40429"/>
        </a:xfrm>
        <a:custGeom>
          <a:avLst/>
          <a:gdLst/>
          <a:ahLst/>
          <a:cxnLst/>
          <a:rect l="0" t="0" r="0" b="0"/>
          <a:pathLst>
            <a:path>
              <a:moveTo>
                <a:pt x="0" y="20214"/>
              </a:moveTo>
              <a:lnTo>
                <a:pt x="855625"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764661" y="663478"/>
        <a:ext cx="42781" cy="42781"/>
      </dsp:txXfrm>
    </dsp:sp>
    <dsp:sp modelId="{95A01052-C37E-4419-8969-44367D08C115}">
      <dsp:nvSpPr>
        <dsp:cNvPr id="0" name=""/>
        <dsp:cNvSpPr/>
      </dsp:nvSpPr>
      <dsp:spPr>
        <a:xfrm>
          <a:off x="6133442" y="943"/>
          <a:ext cx="1736951" cy="868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文献調査</a:t>
          </a:r>
        </a:p>
      </dsp:txBody>
      <dsp:txXfrm>
        <a:off x="6158879" y="26380"/>
        <a:ext cx="1686077" cy="817601"/>
      </dsp:txXfrm>
    </dsp:sp>
    <dsp:sp modelId="{99FDE61C-62E3-4336-83B1-3E67BB064A8B}">
      <dsp:nvSpPr>
        <dsp:cNvPr id="0" name=""/>
        <dsp:cNvSpPr/>
      </dsp:nvSpPr>
      <dsp:spPr>
        <a:xfrm rot="2142401">
          <a:off x="5358239" y="1164027"/>
          <a:ext cx="855625" cy="40429"/>
        </a:xfrm>
        <a:custGeom>
          <a:avLst/>
          <a:gdLst/>
          <a:ahLst/>
          <a:cxnLst/>
          <a:rect l="0" t="0" r="0" b="0"/>
          <a:pathLst>
            <a:path>
              <a:moveTo>
                <a:pt x="0" y="20214"/>
              </a:moveTo>
              <a:lnTo>
                <a:pt x="855625"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764661" y="1162851"/>
        <a:ext cx="42781" cy="42781"/>
      </dsp:txXfrm>
    </dsp:sp>
    <dsp:sp modelId="{84D5C3E5-CBC0-4C31-820E-7FFEA8A60DEE}">
      <dsp:nvSpPr>
        <dsp:cNvPr id="0" name=""/>
        <dsp:cNvSpPr/>
      </dsp:nvSpPr>
      <dsp:spPr>
        <a:xfrm>
          <a:off x="6133442" y="999691"/>
          <a:ext cx="1736951" cy="868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実験</a:t>
          </a:r>
        </a:p>
      </dsp:txBody>
      <dsp:txXfrm>
        <a:off x="6158879" y="1025128"/>
        <a:ext cx="1686077" cy="817601"/>
      </dsp:txXfrm>
    </dsp:sp>
    <dsp:sp modelId="{DC6B6C63-DA86-4671-9C11-8FF3B7DD903B}">
      <dsp:nvSpPr>
        <dsp:cNvPr id="0" name=""/>
        <dsp:cNvSpPr/>
      </dsp:nvSpPr>
      <dsp:spPr>
        <a:xfrm rot="3310531">
          <a:off x="2745998" y="2412461"/>
          <a:ext cx="1216641" cy="40429"/>
        </a:xfrm>
        <a:custGeom>
          <a:avLst/>
          <a:gdLst/>
          <a:ahLst/>
          <a:cxnLst/>
          <a:rect l="0" t="0" r="0" b="0"/>
          <a:pathLst>
            <a:path>
              <a:moveTo>
                <a:pt x="0" y="20214"/>
              </a:moveTo>
              <a:lnTo>
                <a:pt x="1216641"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323903" y="2402260"/>
        <a:ext cx="60832" cy="60832"/>
      </dsp:txXfrm>
    </dsp:sp>
    <dsp:sp modelId="{2F1CB185-BDA6-4DF5-A8F8-DBBA5A41C78F}">
      <dsp:nvSpPr>
        <dsp:cNvPr id="0" name=""/>
        <dsp:cNvSpPr/>
      </dsp:nvSpPr>
      <dsp:spPr>
        <a:xfrm>
          <a:off x="3701710" y="2497812"/>
          <a:ext cx="1736951" cy="868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論証型</a:t>
          </a:r>
        </a:p>
      </dsp:txBody>
      <dsp:txXfrm>
        <a:off x="3727147" y="2523249"/>
        <a:ext cx="1686077" cy="817601"/>
      </dsp:txXfrm>
    </dsp:sp>
    <dsp:sp modelId="{E7658B7D-1D07-4CAA-8386-D923C4157026}">
      <dsp:nvSpPr>
        <dsp:cNvPr id="0" name=""/>
        <dsp:cNvSpPr/>
      </dsp:nvSpPr>
      <dsp:spPr>
        <a:xfrm rot="19457599">
          <a:off x="5358239" y="2662148"/>
          <a:ext cx="855625" cy="40429"/>
        </a:xfrm>
        <a:custGeom>
          <a:avLst/>
          <a:gdLst/>
          <a:ahLst/>
          <a:cxnLst/>
          <a:rect l="0" t="0" r="0" b="0"/>
          <a:pathLst>
            <a:path>
              <a:moveTo>
                <a:pt x="0" y="20214"/>
              </a:moveTo>
              <a:lnTo>
                <a:pt x="855625"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764661" y="2660972"/>
        <a:ext cx="42781" cy="42781"/>
      </dsp:txXfrm>
    </dsp:sp>
    <dsp:sp modelId="{4B85CC09-47D2-4821-A065-5D35F096BA4F}">
      <dsp:nvSpPr>
        <dsp:cNvPr id="0" name=""/>
        <dsp:cNvSpPr/>
      </dsp:nvSpPr>
      <dsp:spPr>
        <a:xfrm>
          <a:off x="6133442" y="1998438"/>
          <a:ext cx="1736951" cy="868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小論文</a:t>
          </a:r>
        </a:p>
      </dsp:txBody>
      <dsp:txXfrm>
        <a:off x="6158879" y="2023875"/>
        <a:ext cx="1686077" cy="817601"/>
      </dsp:txXfrm>
    </dsp:sp>
    <dsp:sp modelId="{27C1E342-CB89-495D-8075-3D012CF84E6B}">
      <dsp:nvSpPr>
        <dsp:cNvPr id="0" name=""/>
        <dsp:cNvSpPr/>
      </dsp:nvSpPr>
      <dsp:spPr>
        <a:xfrm rot="2142401">
          <a:off x="5358239" y="3161522"/>
          <a:ext cx="855625" cy="40429"/>
        </a:xfrm>
        <a:custGeom>
          <a:avLst/>
          <a:gdLst/>
          <a:ahLst/>
          <a:cxnLst/>
          <a:rect l="0" t="0" r="0" b="0"/>
          <a:pathLst>
            <a:path>
              <a:moveTo>
                <a:pt x="0" y="20214"/>
              </a:moveTo>
              <a:lnTo>
                <a:pt x="855625"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764661" y="3160346"/>
        <a:ext cx="42781" cy="42781"/>
      </dsp:txXfrm>
    </dsp:sp>
    <dsp:sp modelId="{C19BDEDB-E56A-4089-8BD2-FA5AB8818131}">
      <dsp:nvSpPr>
        <dsp:cNvPr id="0" name=""/>
        <dsp:cNvSpPr/>
      </dsp:nvSpPr>
      <dsp:spPr>
        <a:xfrm>
          <a:off x="6133442" y="2997186"/>
          <a:ext cx="1736951" cy="868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課題研究</a:t>
          </a:r>
        </a:p>
      </dsp:txBody>
      <dsp:txXfrm>
        <a:off x="6158879" y="3022623"/>
        <a:ext cx="1686077" cy="8176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lang="ja-JP" altLang="en-US" dirty="0">
              <a:latin typeface="ＭＳ 明朝" panose="02020609040205080304" pitchFamily="17" charset="-128"/>
              <a:ea typeface="ＭＳ 明朝" panose="02020609040205080304" pitchFamily="17" charset="-128"/>
            </a:endParaRPr>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pPr rtl="0"/>
            <a:fld id="{5C77BA10-896D-4834-9242-9D6C84DAB17A}" type="datetime4">
              <a:rPr lang="ja-JP" altLang="en-US" smtClean="0">
                <a:latin typeface="ＭＳ 明朝" panose="02020609040205080304" pitchFamily="17" charset="-128"/>
                <a:ea typeface="ＭＳ 明朝" panose="02020609040205080304" pitchFamily="17" charset="-128"/>
              </a:rPr>
              <a:t>2023年6月4日</a:t>
            </a:fld>
            <a:endParaRPr lang="en-US">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lang="ja-JP" altLang="en-US" dirty="0">
              <a:latin typeface="ＭＳ 明朝" panose="02020609040205080304" pitchFamily="17" charset="-128"/>
              <a:ea typeface="ＭＳ 明朝" panose="02020609040205080304" pitchFamily="17" charset="-128"/>
            </a:endParaRP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2840BD58-3BFF-4EAF-BB8B-AC67FE801E47}" type="slidenum">
              <a:rPr lang="en-US" altLang="ja-JP" smtClean="0">
                <a:latin typeface="ＭＳ 明朝" panose="02020609040205080304" pitchFamily="17" charset="-128"/>
                <a:ea typeface="ＭＳ 明朝" panose="02020609040205080304" pitchFamily="17" charset="-128"/>
              </a:rPr>
              <a:t>‹#›</a:t>
            </a:fld>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ＭＳ 明朝" panose="02020609040205080304" pitchFamily="17" charset="-128"/>
                <a:ea typeface="ＭＳ 明朝" panose="02020609040205080304" pitchFamily="17" charset="-128"/>
              </a:defRPr>
            </a:lvl1pPr>
          </a:lstStyle>
          <a:p>
            <a:endParaRPr lang="ja-JP" altLang="en-US" noProof="0"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ＭＳ 明朝" panose="02020609040205080304" pitchFamily="17" charset="-128"/>
                <a:ea typeface="ＭＳ 明朝" panose="02020609040205080304" pitchFamily="17" charset="-128"/>
              </a:defRPr>
            </a:lvl1pPr>
          </a:lstStyle>
          <a:p>
            <a:fld id="{30389980-3DE9-4702-8CE7-20043EFDAF6C}" type="datetime4">
              <a:rPr lang="ja-JP" altLang="en-US" smtClean="0"/>
              <a:pPr/>
              <a:t>2023年6月4日</a:t>
            </a:fld>
            <a:endParaRPr 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0720" y="4783306"/>
            <a:ext cx="5445760" cy="3354527"/>
          </a:xfrm>
          <a:prstGeom prst="rect">
            <a:avLst/>
          </a:prstGeom>
        </p:spPr>
        <p:txBody>
          <a:bodyPr vert="horz" lIns="91440" tIns="45720" rIns="91440" bIns="45720"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ＭＳ 明朝" panose="02020609040205080304" pitchFamily="17" charset="-128"/>
                <a:ea typeface="ＭＳ 明朝" panose="02020609040205080304" pitchFamily="17"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ＭＳ 明朝" panose="02020609040205080304" pitchFamily="17" charset="-128"/>
                <a:ea typeface="ＭＳ 明朝" panose="02020609040205080304" pitchFamily="17" charset="-128"/>
              </a:defRPr>
            </a:lvl1pPr>
          </a:lstStyle>
          <a:p>
            <a:fld id="{68322CDD-9D6C-4F63-9EC2-648226624108}" type="slidenum">
              <a:rPr lang="en-US" altLang="ja-JP" noProof="0" smtClean="0"/>
              <a:pPr/>
              <a:t>‹#›</a:t>
            </a:fld>
            <a:endParaRPr lang="ja-JP" altLang="en-US"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1pPr>
    <a:lvl2pPr marL="4572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2pPr>
    <a:lvl3pPr marL="9144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3pPr>
    <a:lvl4pPr marL="13716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4pPr>
    <a:lvl5pPr marL="18288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pPr rtl="0"/>
            <a:fld id="{68322CDD-9D6C-4F63-9EC2-648226624108}" type="slidenum">
              <a:rPr lang="en-US" altLang="ja-JP" smtClean="0">
                <a:latin typeface="ＭＳ 明朝" panose="02020609040205080304" pitchFamily="17" charset="-128"/>
                <a:ea typeface="ＭＳ 明朝" panose="02020609040205080304" pitchFamily="17" charset="-128"/>
              </a:rPr>
              <a:t>1</a:t>
            </a:fld>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2798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話し言葉を書き言葉に置き換える。１を例に、２～６をワークシートに書きこみ、発問に答えさせる。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12</a:t>
            </a:fld>
            <a:endParaRPr lang="ja-JP" altLang="en-US" noProof="0" dirty="0"/>
          </a:p>
        </p:txBody>
      </p:sp>
    </p:spTree>
    <p:extLst>
      <p:ext uri="{BB962C8B-B14F-4D97-AF65-F5344CB8AC3E}">
        <p14:creationId xmlns:p14="http://schemas.microsoft.com/office/powerpoint/2010/main" val="1038909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論文ではパラグラフライティングと呼ばれる帰納法を使った文章構成がよくつかわれる。</a:t>
            </a:r>
            <a:endParaRPr kumimoji="1" lang="en-US" altLang="ja-JP" dirty="0"/>
          </a:p>
          <a:p>
            <a:r>
              <a:rPr kumimoji="1" lang="ja-JP" altLang="en-US" dirty="0"/>
              <a:t>まず、結論をつたえ、根拠を列挙していく書き方。根拠は３つ以上列挙することが望ましい。</a:t>
            </a:r>
            <a:endParaRPr kumimoji="1" lang="en-US" altLang="ja-JP" dirty="0"/>
          </a:p>
          <a:p>
            <a:r>
              <a:rPr kumimoji="1" lang="ja-JP" altLang="en-US" dirty="0"/>
              <a:t>たとえば、ワークシートにあるように主張</a:t>
            </a:r>
            <a:r>
              <a:rPr kumimoji="1" lang="en-US" altLang="ja-JP" dirty="0"/>
              <a:t>【</a:t>
            </a:r>
            <a:r>
              <a:rPr kumimoji="1" lang="ja-JP" altLang="en-US" dirty="0"/>
              <a:t>体を鍛えたい</a:t>
            </a:r>
            <a:r>
              <a:rPr kumimoji="1" lang="en-US" altLang="ja-JP" dirty="0"/>
              <a:t>】</a:t>
            </a:r>
            <a:r>
              <a:rPr kumimoji="1" lang="ja-JP" altLang="en-US" dirty="0"/>
              <a:t>根拠</a:t>
            </a:r>
            <a:r>
              <a:rPr kumimoji="1" lang="en-US" altLang="ja-JP" dirty="0"/>
              <a:t>【</a:t>
            </a:r>
            <a:r>
              <a:rPr kumimoji="1" lang="ja-JP" altLang="en-US" dirty="0"/>
              <a:t>運動不足だから</a:t>
            </a:r>
            <a:r>
              <a:rPr kumimoji="1" lang="en-US" altLang="ja-JP" dirty="0"/>
              <a:t>】</a:t>
            </a:r>
            <a:r>
              <a:rPr kumimoji="1" lang="ja-JP" altLang="en-US" dirty="0"/>
              <a:t>事例</a:t>
            </a:r>
            <a:r>
              <a:rPr kumimoji="1" lang="en-US" altLang="ja-JP" dirty="0"/>
              <a:t>【</a:t>
            </a:r>
            <a:r>
              <a:rPr kumimoji="1" lang="ja-JP" altLang="en-US" dirty="0"/>
              <a:t>実際、通学と体育の授業くらいしか体を動かしていない</a:t>
            </a:r>
            <a:r>
              <a:rPr kumimoji="1" lang="en-US" altLang="ja-JP" dirty="0"/>
              <a:t>】</a:t>
            </a:r>
            <a:r>
              <a:rPr kumimoji="1" lang="ja-JP" altLang="en-US" dirty="0"/>
              <a:t>というように例を挙げていく。</a:t>
            </a:r>
            <a:endParaRPr kumimoji="1" lang="en-US" altLang="ja-JP" dirty="0"/>
          </a:p>
          <a:p>
            <a:r>
              <a:rPr kumimoji="1" lang="ja-JP" altLang="en-US" dirty="0"/>
              <a:t>自分は○○</a:t>
            </a:r>
            <a:r>
              <a:rPr kumimoji="1" lang="en-US" altLang="ja-JP" dirty="0"/>
              <a:t>【</a:t>
            </a:r>
            <a:r>
              <a:rPr kumimoji="1" lang="ja-JP" altLang="en-US" dirty="0"/>
              <a:t>教科名</a:t>
            </a:r>
            <a:r>
              <a:rPr kumimoji="1" lang="en-US" altLang="ja-JP" dirty="0"/>
              <a:t>】</a:t>
            </a:r>
            <a:r>
              <a:rPr kumimoji="1" lang="ja-JP" altLang="en-US" dirty="0"/>
              <a:t>が得意だ、について、根拠と事例を挙げてみよう。</a:t>
            </a:r>
            <a:endParaRPr kumimoji="1" lang="en-US" altLang="ja-JP"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13</a:t>
            </a:fld>
            <a:endParaRPr lang="ja-JP" altLang="en-US" noProof="0" dirty="0"/>
          </a:p>
        </p:txBody>
      </p:sp>
    </p:spTree>
    <p:extLst>
      <p:ext uri="{BB962C8B-B14F-4D97-AF65-F5344CB8AC3E}">
        <p14:creationId xmlns:p14="http://schemas.microsoft.com/office/powerpoint/2010/main" val="173126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14</a:t>
            </a:fld>
            <a:endParaRPr lang="ja-JP" altLang="en-US" noProof="0" dirty="0"/>
          </a:p>
        </p:txBody>
      </p:sp>
    </p:spTree>
    <p:extLst>
      <p:ext uri="{BB962C8B-B14F-4D97-AF65-F5344CB8AC3E}">
        <p14:creationId xmlns:p14="http://schemas.microsoft.com/office/powerpoint/2010/main" val="48217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根拠や事例は内容が重複することが多い。</a:t>
            </a:r>
            <a:endParaRPr kumimoji="1" lang="en-US" altLang="ja-JP" dirty="0"/>
          </a:p>
          <a:p>
            <a:r>
              <a:rPr kumimoji="1" lang="ja-JP" altLang="en-US" dirty="0"/>
              <a:t>そんな時には５</a:t>
            </a:r>
            <a:r>
              <a:rPr kumimoji="1" lang="en-US" altLang="ja-JP" dirty="0"/>
              <a:t>W</a:t>
            </a:r>
            <a:r>
              <a:rPr kumimoji="1" lang="ja-JP" altLang="en-US" dirty="0"/>
              <a:t>１</a:t>
            </a:r>
            <a:r>
              <a:rPr kumimoji="1" lang="en-US" altLang="ja-JP" dirty="0"/>
              <a:t>H</a:t>
            </a:r>
            <a:r>
              <a:rPr kumimoji="1" lang="ja-JP" altLang="en-US" dirty="0"/>
              <a:t>で整理することがおすすめ。</a:t>
            </a:r>
            <a:endParaRPr kumimoji="1" lang="en-US" altLang="ja-JP" dirty="0"/>
          </a:p>
          <a:p>
            <a:r>
              <a:rPr kumimoji="1" lang="ja-JP" altLang="en-US" dirty="0"/>
              <a:t>単に、なぜ・いつ・どこで・だれが・なにを・どのように、ではなく、意見、どんな意義があるのか、今やるべき優先性、だれに対して効果が望めるのか、ここでやる重要性についてのべ、最後にこうすれば実現する、というように論理展開してゆく。</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15</a:t>
            </a:fld>
            <a:endParaRPr lang="ja-JP" altLang="en-US" noProof="0" dirty="0"/>
          </a:p>
        </p:txBody>
      </p:sp>
    </p:spTree>
    <p:extLst>
      <p:ext uri="{BB962C8B-B14F-4D97-AF65-F5344CB8AC3E}">
        <p14:creationId xmlns:p14="http://schemas.microsoft.com/office/powerpoint/2010/main" val="427239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16</a:t>
            </a:fld>
            <a:endParaRPr lang="ja-JP" altLang="en-US" noProof="0" dirty="0"/>
          </a:p>
        </p:txBody>
      </p:sp>
    </p:spTree>
    <p:extLst>
      <p:ext uri="{BB962C8B-B14F-4D97-AF65-F5344CB8AC3E}">
        <p14:creationId xmlns:p14="http://schemas.microsoft.com/office/powerpoint/2010/main" val="335044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実際に、ロジカル・ライティングで書いてみよう。</a:t>
            </a:r>
            <a:endParaRPr kumimoji="1" lang="en-US" altLang="ja-JP" dirty="0"/>
          </a:p>
          <a:p>
            <a:r>
              <a:rPr kumimoji="1" lang="ja-JP" altLang="en-US" dirty="0"/>
              <a:t>すでに授業で課題研究を学ぶ必要性に関しては論じてきた。</a:t>
            </a:r>
            <a:endParaRPr kumimoji="1" lang="en-US" altLang="ja-JP" dirty="0"/>
          </a:p>
          <a:p>
            <a:r>
              <a:rPr kumimoji="1" lang="ja-JP" altLang="en-US" dirty="0"/>
              <a:t>ロジカルライティングで、ワークシートに５</a:t>
            </a:r>
            <a:r>
              <a:rPr kumimoji="1" lang="en-US" altLang="ja-JP" dirty="0"/>
              <a:t>W1H</a:t>
            </a:r>
            <a:r>
              <a:rPr kumimoji="1" lang="ja-JP" altLang="en-US" dirty="0"/>
              <a:t>で整理しながら、書き言葉を使用して書いてみる。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17</a:t>
            </a:fld>
            <a:endParaRPr lang="ja-JP" altLang="en-US" noProof="0" dirty="0"/>
          </a:p>
        </p:txBody>
      </p:sp>
    </p:spTree>
    <p:extLst>
      <p:ext uri="{BB962C8B-B14F-4D97-AF65-F5344CB8AC3E}">
        <p14:creationId xmlns:p14="http://schemas.microsoft.com/office/powerpoint/2010/main" val="386983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発問</a:t>
            </a:r>
            <a:r>
              <a:rPr kumimoji="1" lang="en-US" altLang="ja-JP" dirty="0"/>
              <a:t>】</a:t>
            </a:r>
            <a:r>
              <a:rPr kumimoji="1" lang="ja-JP" altLang="en-US" dirty="0"/>
              <a:t>レポートを書いたことはある？レポートって何？作文と何が違うの？朝顔の観察日記はレポート？</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4</a:t>
            </a:fld>
            <a:endParaRPr lang="ja-JP" altLang="en-US" noProof="0" dirty="0"/>
          </a:p>
        </p:txBody>
      </p:sp>
    </p:spTree>
    <p:extLst>
      <p:ext uri="{BB962C8B-B14F-4D97-AF65-F5344CB8AC3E}">
        <p14:creationId xmlns:p14="http://schemas.microsoft.com/office/powerpoint/2010/main" val="55824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レポートは論文の一種で、報告型の簡易論文と位置付けられる。</a:t>
            </a:r>
            <a:endParaRPr kumimoji="1" lang="en-US" altLang="ja-JP" dirty="0"/>
          </a:p>
          <a:p>
            <a:r>
              <a:rPr kumimoji="1" lang="ja-JP" altLang="en-US" dirty="0"/>
              <a:t>論証型が本格的な論文なので、論文を書く練習として、事実を読者の視点で順に書く練習用に課題として出されることが多い。</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5</a:t>
            </a:fld>
            <a:endParaRPr lang="ja-JP" altLang="en-US" noProof="0" dirty="0"/>
          </a:p>
        </p:txBody>
      </p:sp>
    </p:spTree>
    <p:extLst>
      <p:ext uri="{BB962C8B-B14F-4D97-AF65-F5344CB8AC3E}">
        <p14:creationId xmlns:p14="http://schemas.microsoft.com/office/powerpoint/2010/main" val="263559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発問</a:t>
            </a:r>
            <a:r>
              <a:rPr kumimoji="1" lang="en-US" altLang="ja-JP" dirty="0"/>
              <a:t>】</a:t>
            </a:r>
            <a:r>
              <a:rPr kumimoji="1" lang="ja-JP" altLang="en-US" dirty="0"/>
              <a:t>論文と作文の違いは何だろう？</a:t>
            </a:r>
            <a:endParaRPr kumimoji="1" lang="en-US" altLang="ja-JP" dirty="0"/>
          </a:p>
          <a:p>
            <a:endParaRPr kumimoji="1" lang="en-US" altLang="ja-JP" dirty="0"/>
          </a:p>
          <a:p>
            <a:r>
              <a:rPr kumimoji="1" lang="ja-JP" altLang="en-US" dirty="0"/>
              <a:t>作文は作者の考えや意見が多く反映される。小説なら主人公の主観から物語が展開する。多くが時系列に物語が進行し、推理小説などでは、あえて時系列をずらして描くことでトリックを複雑にしたりする手法を取り入れる。</a:t>
            </a:r>
            <a:endParaRPr kumimoji="1" lang="en-US" altLang="ja-JP" dirty="0"/>
          </a:p>
          <a:p>
            <a:r>
              <a:rPr kumimoji="1" lang="ja-JP" altLang="en-US" dirty="0"/>
              <a:t>論文は、読者の思考をたどり、いかに理解しやすく書くかが重要視される。論文を読む人は、研究の成果が知りたいわけなので、まず結果、そしてどのように研究したかがわかるように順に書かれる。そこに筆者の意見や考えはほとんど反映させない。淡々と事実を述べていく。考察においてのみ、筆者の意見が出てくるが、これも事実に基づいて述べられる。どのように研究したのか、というアプローチに個性が出る傾向にあ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6</a:t>
            </a:fld>
            <a:endParaRPr lang="ja-JP" altLang="en-US" noProof="0" dirty="0"/>
          </a:p>
        </p:txBody>
      </p:sp>
    </p:spTree>
    <p:extLst>
      <p:ext uri="{BB962C8B-B14F-4D97-AF65-F5344CB8AC3E}">
        <p14:creationId xmlns:p14="http://schemas.microsoft.com/office/powerpoint/2010/main" val="219612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作文や小説のように、起承転結や僕・私は使わない。</a:t>
            </a:r>
            <a:endParaRPr kumimoji="1" lang="en-US" altLang="ja-JP" dirty="0"/>
          </a:p>
          <a:p>
            <a:r>
              <a:rPr kumimoji="1" lang="ja-JP" altLang="en-US" dirty="0"/>
              <a:t>研究して判明した事実・他人が証明した事実・既存の事実のみを淡々と並べて文章を作成していく。</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7</a:t>
            </a:fld>
            <a:endParaRPr lang="ja-JP" altLang="en-US" noProof="0" dirty="0"/>
          </a:p>
        </p:txBody>
      </p:sp>
    </p:spTree>
    <p:extLst>
      <p:ext uri="{BB962C8B-B14F-4D97-AF65-F5344CB8AC3E}">
        <p14:creationId xmlns:p14="http://schemas.microsoft.com/office/powerpoint/2010/main" val="240793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論文のように論じるための文章は、論理的な書き方、ロジカル・ライティングという手法で書かれる。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8</a:t>
            </a:fld>
            <a:endParaRPr lang="ja-JP" altLang="en-US" noProof="0" dirty="0"/>
          </a:p>
        </p:txBody>
      </p:sp>
    </p:spTree>
    <p:extLst>
      <p:ext uri="{BB962C8B-B14F-4D97-AF65-F5344CB8AC3E}">
        <p14:creationId xmlns:p14="http://schemas.microsoft.com/office/powerpoint/2010/main" val="30995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簡単なロジカルトレーニングをしてみる</a:t>
            </a:r>
            <a:endParaRPr kumimoji="1" lang="en-US" altLang="ja-JP" dirty="0"/>
          </a:p>
          <a:p>
            <a:r>
              <a:rPr kumimoji="1" lang="en-US" altLang="ja-JP" dirty="0"/>
              <a:t>【</a:t>
            </a:r>
            <a:r>
              <a:rPr kumimoji="1" lang="ja-JP" altLang="en-US" dirty="0"/>
              <a:t>発問１</a:t>
            </a:r>
            <a:r>
              <a:rPr kumimoji="1" lang="en-US" altLang="ja-JP" dirty="0"/>
              <a:t>】</a:t>
            </a:r>
            <a:r>
              <a:rPr kumimoji="1" lang="ja-JP" altLang="en-US" dirty="0"/>
              <a:t>小さくて丸いものといえば？　書いてペアで確認してみよう</a:t>
            </a:r>
            <a:endParaRPr kumimoji="1" lang="en-US" altLang="ja-JP" dirty="0"/>
          </a:p>
          <a:p>
            <a:r>
              <a:rPr kumimoji="1" lang="en-US" altLang="ja-JP" dirty="0"/>
              <a:t>【</a:t>
            </a:r>
            <a:r>
              <a:rPr kumimoji="1" lang="ja-JP" altLang="en-US" dirty="0"/>
              <a:t>発問２</a:t>
            </a:r>
            <a:r>
              <a:rPr kumimoji="1" lang="en-US" altLang="ja-JP" dirty="0"/>
              <a:t>】</a:t>
            </a:r>
            <a:r>
              <a:rPr kumimoji="1" lang="ja-JP" altLang="en-US" dirty="0"/>
              <a:t>少し条件を付ける。　直径２ｃｍくらいで球体に近い野菜といえば？　書いてペアで確認してみよう。</a:t>
            </a:r>
            <a:endParaRPr kumimoji="1" lang="en-US" altLang="ja-JP" dirty="0"/>
          </a:p>
          <a:p>
            <a:r>
              <a:rPr kumimoji="1" lang="en-US" altLang="ja-JP" dirty="0"/>
              <a:t>【</a:t>
            </a:r>
            <a:r>
              <a:rPr kumimoji="1" lang="ja-JP" altLang="en-US" dirty="0"/>
              <a:t>発問３</a:t>
            </a:r>
            <a:r>
              <a:rPr kumimoji="1" lang="en-US" altLang="ja-JP" dirty="0"/>
              <a:t>】</a:t>
            </a:r>
            <a:r>
              <a:rPr kumimoji="1" lang="ja-JP" altLang="en-US" dirty="0"/>
              <a:t>さらに条件を絞る。直径２㎝くらいで球体に近い赤い野菜といえば？　条件を明確にしていくことで多くの人が一致したはず。</a:t>
            </a:r>
            <a:endParaRPr kumimoji="1" lang="en-US" altLang="ja-JP" dirty="0"/>
          </a:p>
          <a:p>
            <a:endParaRPr kumimoji="1" lang="en-US" altLang="ja-JP" dirty="0"/>
          </a:p>
          <a:p>
            <a:r>
              <a:rPr kumimoji="1" lang="ja-JP" altLang="en-US" dirty="0"/>
              <a:t>このように、論理的に説明していくことで、筆者と読者の頭の中を同期していく文章の書き方がロジカルライティングである。</a:t>
            </a:r>
            <a:endParaRPr kumimoji="1" lang="en-US" altLang="ja-JP" dirty="0"/>
          </a:p>
          <a:p>
            <a:r>
              <a:rPr kumimoji="1" lang="ja-JP" altLang="en-US" dirty="0"/>
              <a:t>③のような書き方を目指さなければならない</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9</a:t>
            </a:fld>
            <a:endParaRPr lang="ja-JP" altLang="en-US" noProof="0" dirty="0"/>
          </a:p>
        </p:txBody>
      </p:sp>
    </p:spTree>
    <p:extLst>
      <p:ext uri="{BB962C8B-B14F-4D97-AF65-F5344CB8AC3E}">
        <p14:creationId xmlns:p14="http://schemas.microsoft.com/office/powerpoint/2010/main" val="423645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また、日記や小説が語り口調で話し言葉、～だと思う、思った、に対し、論文は書き言葉を使い、分析や断定を表す、です・ます・である、を使用する。</a:t>
            </a: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noProof="0" smtClean="0"/>
              <a:pPr/>
              <a:t>10</a:t>
            </a:fld>
            <a:endParaRPr lang="ja-JP" altLang="en-US" noProof="0" dirty="0"/>
          </a:p>
        </p:txBody>
      </p:sp>
    </p:spTree>
    <p:extLst>
      <p:ext uri="{BB962C8B-B14F-4D97-AF65-F5344CB8AC3E}">
        <p14:creationId xmlns:p14="http://schemas.microsoft.com/office/powerpoint/2010/main" val="82580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レポートにおいては、事実、または事実から合理的に判断できる結論を述べます。</a:t>
            </a:r>
            <a:endParaRPr kumimoji="1" lang="en-US" altLang="ja-JP" dirty="0"/>
          </a:p>
          <a:p>
            <a:r>
              <a:rPr kumimoji="1" lang="ja-JP" altLang="en-US" dirty="0"/>
              <a:t>したがって、文章表現としては、「～である」（事実）や「～と考えられる」（合理的な判断）を用います。</a:t>
            </a:r>
            <a:endParaRPr kumimoji="1" lang="en-US" altLang="ja-JP" dirty="0"/>
          </a:p>
          <a:p>
            <a:endParaRPr kumimoji="1" lang="en-US" altLang="ja-JP" dirty="0"/>
          </a:p>
          <a:p>
            <a:r>
              <a:rPr kumimoji="1" lang="ja-JP" altLang="en-US" dirty="0"/>
              <a:t>主観や憶測、感情が入った表現は使いません。</a:t>
            </a:r>
          </a:p>
        </p:txBody>
      </p:sp>
      <p:sp>
        <p:nvSpPr>
          <p:cNvPr id="4" name="スライド番号プレースホルダー 3"/>
          <p:cNvSpPr>
            <a:spLocks noGrp="1"/>
          </p:cNvSpPr>
          <p:nvPr>
            <p:ph type="sldNum" sz="quarter" idx="5"/>
          </p:nvPr>
        </p:nvSpPr>
        <p:spPr/>
        <p:txBody>
          <a:bodyPr/>
          <a:lstStyle/>
          <a:p>
            <a:fld id="{68322CDD-9D6C-4F63-9EC2-648226624108}" type="slidenum">
              <a:rPr lang="en-US" altLang="ja-JP" noProof="0" smtClean="0"/>
              <a:pPr/>
              <a:t>11</a:t>
            </a:fld>
            <a:endParaRPr lang="ja-JP" altLang="en-US" noProof="0" dirty="0"/>
          </a:p>
        </p:txBody>
      </p:sp>
    </p:spTree>
    <p:extLst>
      <p:ext uri="{BB962C8B-B14F-4D97-AF65-F5344CB8AC3E}">
        <p14:creationId xmlns:p14="http://schemas.microsoft.com/office/powerpoint/2010/main" val="728326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latin typeface="ＭＳ 明朝" panose="02020609040205080304" pitchFamily="17" charset="-128"/>
                <a:ea typeface="ＭＳ 明朝" panose="02020609040205080304" pitchFamily="17"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8" name="長方形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p>
            <a:pPr lvl="0" rtl="0"/>
            <a:r>
              <a:rPr lang="ja-JP" altLang="en-US" noProof="0" dirty="0"/>
              <a:t>クリックしてマスター テキストのスタイルを編集</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EE17FB43-FF33-4433-8C0F-DB0353BCE61E}" type="datetime4">
              <a:rPr lang="ja-JP" altLang="en-US" smtClean="0"/>
              <a:t>2023年6月4日</a:t>
            </a:fld>
            <a:endParaRPr lang="en-US" dirty="0"/>
          </a:p>
        </p:txBody>
      </p:sp>
      <p:sp>
        <p:nvSpPr>
          <p:cNvPr id="6" name="スライド番号プレースホルダー 5"/>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25000" y="382230"/>
            <a:ext cx="1371600" cy="5561369"/>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a:xfrm>
            <a:off x="1295400" y="382230"/>
            <a:ext cx="7863840" cy="5561370"/>
          </a:xfrm>
        </p:spPr>
        <p:txBody>
          <a:bodyPr vert="eaVert" rtlCol="0"/>
          <a:lstStyle/>
          <a:p>
            <a:pPr lvl="0" rtl="0"/>
            <a:r>
              <a:rPr lang="ja-JP" altLang="en-US" noProof="0" dirty="0"/>
              <a:t>クリックしてマスター テキストのスタイルを編集</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575A0612-9C27-434F-B193-50A56B9E14B8}" type="datetime4">
              <a:rPr lang="ja-JP" altLang="en-US" smtClean="0"/>
              <a:t>2023年6月4日</a:t>
            </a:fld>
            <a:endParaRPr lang="en-US" dirty="0"/>
          </a:p>
        </p:txBody>
      </p:sp>
      <p:sp>
        <p:nvSpPr>
          <p:cNvPr id="6" name="スライド番号プレースホルダー 5"/>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55361804-9DAB-4F5F-8B6D-951C8C5134AD}" type="datetime4">
              <a:rPr lang="ja-JP" altLang="en-US" smtClean="0"/>
              <a:t>2023年6月4日</a:t>
            </a:fld>
            <a:endParaRPr lang="en-US" dirty="0"/>
          </a:p>
        </p:txBody>
      </p:sp>
      <p:sp>
        <p:nvSpPr>
          <p:cNvPr id="6" name="スライド番号プレースホルダー 5"/>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066801" y="5682343"/>
            <a:ext cx="5943600" cy="410547"/>
          </a:xfrm>
        </p:spPr>
        <p:txBody>
          <a:bodyPr rtlCol="0">
            <a:noAutofit/>
          </a:bodyPr>
          <a:lstStyle>
            <a:lvl1pPr marL="0" indent="0">
              <a:spcBef>
                <a:spcPts val="0"/>
              </a:spcBef>
              <a:buNone/>
              <a:defRPr sz="2200" b="1" cap="all" baseline="0">
                <a:latin typeface="ＭＳ 明朝" panose="02020609040205080304" pitchFamily="17" charset="-128"/>
                <a:ea typeface="ＭＳ 明朝" panose="02020609040205080304" pitchFamily="17"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9" name="長方形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pic>
        <p:nvPicPr>
          <p:cNvPr id="8" name="画像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295400" y="1825625"/>
            <a:ext cx="4724400" cy="4117975"/>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199" y="1825625"/>
            <a:ext cx="4724400" cy="4117975"/>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フッター プレースホルダー 5"/>
          <p:cNvSpPr>
            <a:spLocks noGrp="1"/>
          </p:cNvSpPr>
          <p:nvPr>
            <p:ph type="ftr" sz="quarter" idx="11"/>
          </p:nvPr>
        </p:nvSpPr>
        <p:spPr/>
        <p:txBody>
          <a:bodyPr rtlCol="0"/>
          <a:lstStyle>
            <a:lvl1pPr>
              <a:defRPr>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5" name="日付プレースホルダー 4"/>
          <p:cNvSpPr>
            <a:spLocks noGrp="1"/>
          </p:cNvSpPr>
          <p:nvPr>
            <p:ph type="dt" sz="half" idx="10"/>
          </p:nvPr>
        </p:nvSpPr>
        <p:spPr/>
        <p:txBody>
          <a:bodyPr rtlCol="0"/>
          <a:lstStyle>
            <a:lvl1pPr>
              <a:defRPr>
                <a:latin typeface="ＭＳ 明朝" panose="02020609040205080304" pitchFamily="17" charset="-128"/>
                <a:ea typeface="ＭＳ 明朝" panose="02020609040205080304" pitchFamily="17" charset="-128"/>
              </a:defRPr>
            </a:lvl1pPr>
          </a:lstStyle>
          <a:p>
            <a:fld id="{1784B691-AA5E-4D70-B4E7-9C0B083D0C33}" type="datetime4">
              <a:rPr lang="ja-JP" altLang="en-US" smtClean="0"/>
              <a:pPr/>
              <a:t>2023年6月4日</a:t>
            </a:fld>
            <a:endParaRPr lang="en-US" dirty="0"/>
          </a:p>
        </p:txBody>
      </p:sp>
      <p:sp>
        <p:nvSpPr>
          <p:cNvPr id="7" name="スライド番号プレースホルダー 6"/>
          <p:cNvSpPr>
            <a:spLocks noGrp="1"/>
          </p:cNvSpPr>
          <p:nvPr>
            <p:ph type="sldNum" sz="quarter" idx="12"/>
          </p:nvPr>
        </p:nvSpPr>
        <p:spPr/>
        <p:txBody>
          <a:bodyPr rtlCol="0"/>
          <a:lstStyle>
            <a:lvl1pPr>
              <a:defRPr>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atin typeface="ＭＳ 明朝" panose="02020609040205080304" pitchFamily="17" charset="-128"/>
                <a:ea typeface="ＭＳ 明朝"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295400" y="2470151"/>
            <a:ext cx="4727448" cy="3473450"/>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atin typeface="ＭＳ 明朝" panose="02020609040205080304" pitchFamily="17" charset="-128"/>
                <a:ea typeface="ＭＳ 明朝"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69152" y="2470151"/>
            <a:ext cx="4727448" cy="3473450"/>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p:cNvSpPr>
            <a:spLocks noGrp="1"/>
          </p:cNvSpPr>
          <p:nvPr>
            <p:ph type="ftr" sz="quarter" idx="11"/>
          </p:nvPr>
        </p:nvSpPr>
        <p:spPr/>
        <p:txBody>
          <a:bodyPr rtlCol="0"/>
          <a:lstStyle>
            <a:lvl1pPr>
              <a:defRPr>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7" name="日付プレースホルダー 6"/>
          <p:cNvSpPr>
            <a:spLocks noGrp="1"/>
          </p:cNvSpPr>
          <p:nvPr>
            <p:ph type="dt" sz="half" idx="10"/>
          </p:nvPr>
        </p:nvSpPr>
        <p:spPr/>
        <p:txBody>
          <a:bodyPr rtlCol="0"/>
          <a:lstStyle>
            <a:lvl1pPr>
              <a:defRPr>
                <a:latin typeface="ＭＳ 明朝" panose="02020609040205080304" pitchFamily="17" charset="-128"/>
                <a:ea typeface="ＭＳ 明朝" panose="02020609040205080304" pitchFamily="17" charset="-128"/>
              </a:defRPr>
            </a:lvl1pPr>
          </a:lstStyle>
          <a:p>
            <a:fld id="{A088855C-E1E0-435F-A978-A28B6D2DA419}" type="datetime4">
              <a:rPr lang="ja-JP" altLang="en-US" smtClean="0"/>
              <a:pPr/>
              <a:t>2023年6月4日</a:t>
            </a:fld>
            <a:endParaRPr lang="en-US" dirty="0"/>
          </a:p>
        </p:txBody>
      </p:sp>
      <p:sp>
        <p:nvSpPr>
          <p:cNvPr id="9" name="スライド番号プレースホルダー 8"/>
          <p:cNvSpPr>
            <a:spLocks noGrp="1"/>
          </p:cNvSpPr>
          <p:nvPr>
            <p:ph type="sldNum" sz="quarter" idx="12"/>
          </p:nvPr>
        </p:nvSpPr>
        <p:spPr/>
        <p:txBody>
          <a:bodyPr rtlCol="0"/>
          <a:lstStyle>
            <a:lvl1pPr>
              <a:defRPr>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4" name="フッター プレースホルダー 3"/>
          <p:cNvSpPr>
            <a:spLocks noGrp="1"/>
          </p:cNvSpPr>
          <p:nvPr>
            <p:ph type="ftr" sz="quarter" idx="11"/>
          </p:nvPr>
        </p:nvSpPr>
        <p:spPr/>
        <p:txBody>
          <a:bodyPr rtlCol="0"/>
          <a:lstStyle/>
          <a:p>
            <a:pPr rtl="0"/>
            <a:r>
              <a:rPr lang="ja-JP" altLang="en-US" noProof="0" dirty="0"/>
              <a:t>フッターを追加</a:t>
            </a:r>
          </a:p>
        </p:txBody>
      </p:sp>
      <p:sp>
        <p:nvSpPr>
          <p:cNvPr id="3" name="日付プレースホルダー 2"/>
          <p:cNvSpPr>
            <a:spLocks noGrp="1"/>
          </p:cNvSpPr>
          <p:nvPr>
            <p:ph type="dt" sz="half" idx="10"/>
          </p:nvPr>
        </p:nvSpPr>
        <p:spPr/>
        <p:txBody>
          <a:bodyPr rtlCol="0"/>
          <a:lstStyle/>
          <a:p>
            <a:pPr rtl="0"/>
            <a:fld id="{1B8ECF2E-1D83-4F9F-8234-FABF35C3AC5F}" type="datetime4">
              <a:rPr lang="ja-JP" altLang="en-US" smtClean="0"/>
              <a:t>2023年6月4日</a:t>
            </a:fld>
            <a:endParaRPr lang="en-US" dirty="0"/>
          </a:p>
        </p:txBody>
      </p:sp>
      <p:sp>
        <p:nvSpPr>
          <p:cNvPr id="5" name="スライド番号プレースホルダー 4"/>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p>
            <a:pPr rtl="0"/>
            <a:r>
              <a:rPr lang="ja-JP" altLang="en-US" noProof="0" dirty="0"/>
              <a:t>フッターを追加</a:t>
            </a:r>
          </a:p>
        </p:txBody>
      </p:sp>
      <p:sp>
        <p:nvSpPr>
          <p:cNvPr id="2" name="日付プレースホルダー 1"/>
          <p:cNvSpPr>
            <a:spLocks noGrp="1"/>
          </p:cNvSpPr>
          <p:nvPr>
            <p:ph type="dt" sz="half" idx="10"/>
          </p:nvPr>
        </p:nvSpPr>
        <p:spPr/>
        <p:txBody>
          <a:bodyPr rtlCol="0"/>
          <a:lstStyle/>
          <a:p>
            <a:pPr rtl="0"/>
            <a:fld id="{AF0791AB-6DF6-4B33-9257-4648A9E15966}" type="datetime4">
              <a:rPr lang="ja-JP" altLang="en-US" smtClean="0"/>
              <a:t>2023年6月4日</a:t>
            </a:fld>
            <a:endParaRPr lang="en-US" dirty="0"/>
          </a:p>
        </p:txBody>
      </p:sp>
      <p:sp>
        <p:nvSpPr>
          <p:cNvPr id="4" name="スライド番号プレースホルダー 3"/>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pic>
        <p:nvPicPr>
          <p:cNvPr id="9" name="画像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タイトル 1"/>
          <p:cNvSpPr>
            <a:spLocks noGrp="1"/>
          </p:cNvSpPr>
          <p:nvPr>
            <p:ph type="title"/>
          </p:nvPr>
        </p:nvSpPr>
        <p:spPr>
          <a:xfrm>
            <a:off x="8229601" y="2514600"/>
            <a:ext cx="3474720" cy="1600200"/>
          </a:xfrm>
        </p:spPr>
        <p:txBody>
          <a:bodyPr rtlCol="0" anchor="b"/>
          <a:lstStyle>
            <a:lvl1pPr>
              <a:defRPr sz="3200">
                <a:solidFill>
                  <a:schemeClr val="accent1">
                    <a:lumMod val="75000"/>
                  </a:schemeClr>
                </a:solidFill>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790302" y="685800"/>
            <a:ext cx="6126480" cy="5486400"/>
          </a:xfrm>
        </p:spPr>
        <p:txBody>
          <a:bodyPr rtlCol="0">
            <a:normAutofit/>
          </a:bodyPr>
          <a:lstStyle>
            <a:lvl1pPr>
              <a:defRPr sz="2000">
                <a:latin typeface="ＭＳ 明朝" panose="02020609040205080304" pitchFamily="17" charset="-128"/>
                <a:ea typeface="ＭＳ 明朝" panose="02020609040205080304" pitchFamily="17" charset="-128"/>
              </a:defRPr>
            </a:lvl1pPr>
            <a:lvl2pPr>
              <a:defRPr sz="1800">
                <a:latin typeface="ＭＳ 明朝" panose="02020609040205080304" pitchFamily="17" charset="-128"/>
                <a:ea typeface="ＭＳ 明朝" panose="02020609040205080304" pitchFamily="17" charset="-128"/>
              </a:defRPr>
            </a:lvl2pPr>
            <a:lvl3pPr>
              <a:defRPr sz="1600">
                <a:latin typeface="ＭＳ 明朝" panose="02020609040205080304" pitchFamily="17" charset="-128"/>
                <a:ea typeface="ＭＳ 明朝" panose="02020609040205080304" pitchFamily="17" charset="-128"/>
              </a:defRPr>
            </a:lvl3pPr>
            <a:lvl4pPr>
              <a:defRPr sz="1400">
                <a:latin typeface="ＭＳ 明朝" panose="02020609040205080304" pitchFamily="17" charset="-128"/>
                <a:ea typeface="ＭＳ 明朝" panose="02020609040205080304" pitchFamily="17" charset="-128"/>
              </a:defRPr>
            </a:lvl4pPr>
            <a:lvl5pPr>
              <a:defRPr sz="1400">
                <a:latin typeface="ＭＳ 明朝" panose="02020609040205080304" pitchFamily="17" charset="-128"/>
                <a:ea typeface="ＭＳ 明朝" panose="02020609040205080304" pitchFamily="17" charset="-128"/>
              </a:defRPr>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atin typeface="ＭＳ 明朝" panose="02020609040205080304" pitchFamily="17" charset="-128"/>
                <a:ea typeface="ＭＳ 明朝" panose="02020609040205080304" pitchFamily="17"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10" name="長方形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sp>
        <p:nvSpPr>
          <p:cNvPr id="6" name="フッター プレースホルダー 5"/>
          <p:cNvSpPr>
            <a:spLocks noGrp="1"/>
          </p:cNvSpPr>
          <p:nvPr>
            <p:ph type="ftr" sz="quarter" idx="11"/>
          </p:nvPr>
        </p:nvSpPr>
        <p:spPr/>
        <p:txBody>
          <a:bodyPr rtlCol="0"/>
          <a:lstStyle>
            <a:lvl1pPr>
              <a:defRPr>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5" name="日付プレースホルダー 4"/>
          <p:cNvSpPr>
            <a:spLocks noGrp="1"/>
          </p:cNvSpPr>
          <p:nvPr>
            <p:ph type="dt" sz="half" idx="10"/>
          </p:nvPr>
        </p:nvSpPr>
        <p:spPr/>
        <p:txBody>
          <a:bodyPr rtlCol="0"/>
          <a:lstStyle>
            <a:lvl1pPr>
              <a:defRPr>
                <a:latin typeface="ＭＳ 明朝" panose="02020609040205080304" pitchFamily="17" charset="-128"/>
                <a:ea typeface="ＭＳ 明朝" panose="02020609040205080304" pitchFamily="17" charset="-128"/>
              </a:defRPr>
            </a:lvl1pPr>
          </a:lstStyle>
          <a:p>
            <a:fld id="{230DA2A8-3237-47E1-8F13-F409EF17ED36}" type="datetime4">
              <a:rPr lang="ja-JP" altLang="en-US" smtClean="0"/>
              <a:pPr/>
              <a:t>2023年6月4日</a:t>
            </a:fld>
            <a:endParaRPr lang="en-US" dirty="0"/>
          </a:p>
        </p:txBody>
      </p:sp>
      <p:sp>
        <p:nvSpPr>
          <p:cNvPr id="7" name="スライド番号プレースホルダー 6"/>
          <p:cNvSpPr>
            <a:spLocks noGrp="1"/>
          </p:cNvSpPr>
          <p:nvPr>
            <p:ph type="sldNum" sz="quarter" idx="12"/>
          </p:nvPr>
        </p:nvSpPr>
        <p:spPr/>
        <p:txBody>
          <a:bodyPr rtlCol="0"/>
          <a:lstStyle>
            <a:lvl1pPr>
              <a:defRPr>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pic>
        <p:nvPicPr>
          <p:cNvPr id="8" name="画像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タイトル 1"/>
          <p:cNvSpPr>
            <a:spLocks noGrp="1"/>
          </p:cNvSpPr>
          <p:nvPr>
            <p:ph type="title"/>
          </p:nvPr>
        </p:nvSpPr>
        <p:spPr>
          <a:xfrm>
            <a:off x="8229600" y="2514600"/>
            <a:ext cx="3474720" cy="1600200"/>
          </a:xfrm>
        </p:spPr>
        <p:txBody>
          <a:bodyPr rtlCol="0" anchor="b"/>
          <a:lstStyle>
            <a:lvl1pPr>
              <a:defRPr sz="3200">
                <a:solidFill>
                  <a:schemeClr val="accent1">
                    <a:lumMod val="75000"/>
                  </a:schemeClr>
                </a:solidFill>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atin typeface="ＭＳ 明朝" panose="02020609040205080304" pitchFamily="17" charset="-128"/>
                <a:ea typeface="ＭＳ 明朝" panose="02020609040205080304" pitchFamily="17"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atin typeface="ＭＳ 明朝" panose="02020609040205080304" pitchFamily="17" charset="-128"/>
                <a:ea typeface="ＭＳ 明朝" panose="02020609040205080304" pitchFamily="17"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6" name="フッター プレースホルダー 5"/>
          <p:cNvSpPr>
            <a:spLocks noGrp="1"/>
          </p:cNvSpPr>
          <p:nvPr>
            <p:ph type="ftr" sz="quarter" idx="11"/>
          </p:nvPr>
        </p:nvSpPr>
        <p:spPr/>
        <p:txBody>
          <a:bodyPr rtlCol="0"/>
          <a:lstStyle>
            <a:lvl1pPr>
              <a:defRPr>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5" name="日付プレースホルダー 4"/>
          <p:cNvSpPr>
            <a:spLocks noGrp="1"/>
          </p:cNvSpPr>
          <p:nvPr>
            <p:ph type="dt" sz="half" idx="10"/>
          </p:nvPr>
        </p:nvSpPr>
        <p:spPr/>
        <p:txBody>
          <a:bodyPr rtlCol="0"/>
          <a:lstStyle>
            <a:lvl1pPr>
              <a:defRPr>
                <a:latin typeface="ＭＳ 明朝" panose="02020609040205080304" pitchFamily="17" charset="-128"/>
                <a:ea typeface="ＭＳ 明朝" panose="02020609040205080304" pitchFamily="17" charset="-128"/>
              </a:defRPr>
            </a:lvl1pPr>
          </a:lstStyle>
          <a:p>
            <a:fld id="{5A423E93-1D53-4172-B9DE-61506F1A718E}" type="datetime4">
              <a:rPr lang="ja-JP" altLang="en-US" smtClean="0"/>
              <a:pPr/>
              <a:t>2023年6月4日</a:t>
            </a:fld>
            <a:endParaRPr lang="en-US" dirty="0"/>
          </a:p>
        </p:txBody>
      </p:sp>
      <p:sp>
        <p:nvSpPr>
          <p:cNvPr id="7" name="スライド番号プレースホルダー 6"/>
          <p:cNvSpPr>
            <a:spLocks noGrp="1"/>
          </p:cNvSpPr>
          <p:nvPr>
            <p:ph type="sldNum" sz="quarter" idx="12"/>
          </p:nvPr>
        </p:nvSpPr>
        <p:spPr/>
        <p:txBody>
          <a:bodyPr rtlCol="0"/>
          <a:lstStyle>
            <a:lvl1pPr>
              <a:defRPr>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
        <p:nvSpPr>
          <p:cNvPr id="11" name="長方形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4" name="日付プレースホルダー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latin typeface="ＭＳ 明朝" panose="02020609040205080304" pitchFamily="17" charset="-128"/>
                <a:ea typeface="ＭＳ 明朝" panose="02020609040205080304" pitchFamily="17" charset="-128"/>
              </a:defRPr>
            </a:lvl1pPr>
          </a:lstStyle>
          <a:p>
            <a:fld id="{9FFC949B-A79D-4038-8B8F-ECB78399B343}" type="datetime4">
              <a:rPr lang="ja-JP" altLang="en-US" smtClean="0"/>
              <a:t>2023年6月4日</a:t>
            </a:fld>
            <a:endParaRPr lang="en-US" dirty="0"/>
          </a:p>
        </p:txBody>
      </p:sp>
      <p:sp>
        <p:nvSpPr>
          <p:cNvPr id="6" name="スライド番号プレースホルダー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latin typeface="ＭＳ 明朝" panose="02020609040205080304" pitchFamily="17" charset="-128"/>
                <a:ea typeface="ＭＳ 明朝" panose="02020609040205080304" pitchFamily="17" charset="-128"/>
              </a:defRPr>
            </a:lvl1pPr>
          </a:lstStyle>
          <a:p>
            <a:fld id="{E31375A4-56A4-47D6-9801-1991572033F7}" type="slidenum">
              <a:rPr lang="en-US" altLang="ja-JP" noProof="0" smtClean="0"/>
              <a:pPr/>
              <a:t>‹#›</a:t>
            </a:fld>
            <a:endParaRPr lang="ja-JP" altLang="en-US" noProof="0" dirty="0"/>
          </a:p>
        </p:txBody>
      </p:sp>
      <p:sp>
        <p:nvSpPr>
          <p:cNvPr id="8" name="長方形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sz="3200" b="1" kern="1200" cap="all" baseline="0">
          <a:solidFill>
            <a:schemeClr val="accent1"/>
          </a:solidFill>
          <a:effectLst>
            <a:outerShdw blurRad="38100" dist="25400" dir="18900000" algn="bl" rotWithShape="0">
              <a:schemeClr val="bg1">
                <a:alpha val="80000"/>
              </a:schemeClr>
            </a:outerShdw>
          </a:effectLst>
          <a:latin typeface="ＭＳ 明朝" panose="02020609040205080304" pitchFamily="17" charset="-128"/>
          <a:ea typeface="ＭＳ 明朝" panose="02020609040205080304" pitchFamily="17" charset="-128"/>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kumimoji="1" sz="2000" kern="1200">
          <a:solidFill>
            <a:schemeClr val="tx1"/>
          </a:solidFill>
          <a:latin typeface="ＭＳ 明朝" panose="02020609040205080304" pitchFamily="17" charset="-128"/>
          <a:ea typeface="ＭＳ 明朝" panose="02020609040205080304" pitchFamily="17" charset="-128"/>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kumimoji="1" sz="1800" kern="1200">
          <a:solidFill>
            <a:schemeClr val="tx1"/>
          </a:solidFill>
          <a:latin typeface="ＭＳ 明朝" panose="02020609040205080304" pitchFamily="17" charset="-128"/>
          <a:ea typeface="ＭＳ 明朝" panose="02020609040205080304" pitchFamily="17" charset="-128"/>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kumimoji="1" sz="1600" kern="1200">
          <a:solidFill>
            <a:schemeClr val="tx1"/>
          </a:solidFill>
          <a:latin typeface="ＭＳ 明朝" panose="02020609040205080304" pitchFamily="17" charset="-128"/>
          <a:ea typeface="ＭＳ 明朝" panose="02020609040205080304" pitchFamily="17" charset="-128"/>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ＭＳ 明朝" panose="02020609040205080304" pitchFamily="17" charset="-128"/>
          <a:ea typeface="ＭＳ 明朝" panose="02020609040205080304" pitchFamily="17" charset="-128"/>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ＭＳ 明朝" panose="02020609040205080304" pitchFamily="17" charset="-128"/>
          <a:ea typeface="ＭＳ 明朝" panose="02020609040205080304" pitchFamily="17" charset="-128"/>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jFkvvj9NPhAhVQGKYKHcc5Dd0QjRx6BAgBEAU&amp;url=https://www.irasutoya.com/2017/09/blog-post_78.html&amp;psig=AOvVaw2QeRDbiT25J84FqrcEhcS7&amp;ust=155548001092465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google.co.jp/url?sa=i&amp;rct=j&amp;q=&amp;esrc=s&amp;source=images&amp;cd=&amp;cad=rja&amp;uact=8&amp;ved=2ahUKEwjLlO2B9dPhAhXFGKYKHZhGDM8QjRx6BAgBEAU&amp;url=https://www.irasutoya.com/2017/12/blog-post_250.html&amp;psig=AOvVaw39v5Nch0sWA3D9usKcTpUC&amp;ust=1555480076587490"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ja-JP" altLang="en-US" dirty="0">
                <a:latin typeface="ＭＳ 明朝" panose="02020609040205080304" pitchFamily="17" charset="-128"/>
                <a:ea typeface="ＭＳ 明朝" panose="02020609040205080304" pitchFamily="17" charset="-128"/>
              </a:rPr>
              <a:t>レポート作成技術１</a:t>
            </a:r>
          </a:p>
        </p:txBody>
      </p:sp>
      <p:sp>
        <p:nvSpPr>
          <p:cNvPr id="3" name="サブタイトル 2"/>
          <p:cNvSpPr>
            <a:spLocks noGrp="1"/>
          </p:cNvSpPr>
          <p:nvPr>
            <p:ph type="subTitle" idx="1"/>
          </p:nvPr>
        </p:nvSpPr>
        <p:spPr/>
        <p:txBody>
          <a:bodyPr rtlCol="0"/>
          <a:lstStyle/>
          <a:p>
            <a:pPr rtl="0"/>
            <a:r>
              <a:rPr lang="ja-JP" altLang="en-US" dirty="0"/>
              <a:t>高津高校</a:t>
            </a:r>
            <a:r>
              <a:rPr lang="en-US" altLang="ja-JP" dirty="0"/>
              <a:t>Ⅰ</a:t>
            </a:r>
            <a:r>
              <a:rPr lang="ja-JP" altLang="en-US" dirty="0"/>
              <a:t>課題研究基礎　</a:t>
            </a:r>
            <a:endParaRPr lang="ja-JP" altLang="en-US" dirty="0">
              <a:solidFill>
                <a:schemeClr val="accent1">
                  <a:lumMod val="75000"/>
                </a:schemeClr>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論文の文章表現</a:t>
            </a:r>
            <a:endParaRPr kumimoji="1" lang="ja-JP" altLang="en-US" sz="4800" dirty="0"/>
          </a:p>
        </p:txBody>
      </p:sp>
      <p:sp>
        <p:nvSpPr>
          <p:cNvPr id="3" name="コンテンツ プレースホルダー 2"/>
          <p:cNvSpPr>
            <a:spLocks noGrp="1"/>
          </p:cNvSpPr>
          <p:nvPr>
            <p:ph idx="1"/>
          </p:nvPr>
        </p:nvSpPr>
        <p:spPr>
          <a:xfrm>
            <a:off x="1295400" y="1828800"/>
            <a:ext cx="10043160" cy="4114800"/>
          </a:xfrm>
        </p:spPr>
        <p:txBody>
          <a:bodyPr>
            <a:normAutofit/>
          </a:bodyPr>
          <a:lstStyle/>
          <a:p>
            <a:pPr marL="45720" indent="0">
              <a:buNone/>
            </a:pPr>
            <a:r>
              <a:rPr lang="ja-JP" altLang="ja-JP" sz="4800" dirty="0"/>
              <a:t>作文：話し言葉（感覚的）</a:t>
            </a:r>
            <a:endParaRPr lang="en-US" altLang="ja-JP" sz="4800" dirty="0"/>
          </a:p>
          <a:p>
            <a:pPr marL="45720" indent="0">
              <a:buNone/>
            </a:pPr>
            <a:r>
              <a:rPr lang="en-US" altLang="ja-JP" sz="4800" dirty="0"/>
              <a:t>      </a:t>
            </a:r>
          </a:p>
          <a:p>
            <a:pPr marL="45720" indent="0">
              <a:buNone/>
            </a:pPr>
            <a:r>
              <a:rPr lang="ja-JP" altLang="ja-JP" sz="4800" dirty="0"/>
              <a:t>論文：書き言葉（分析的</a:t>
            </a:r>
            <a:r>
              <a:rPr lang="ja-JP" altLang="en-US" sz="4800" dirty="0"/>
              <a:t>・断定的</a:t>
            </a:r>
            <a:r>
              <a:rPr lang="ja-JP" altLang="ja-JP" sz="4800" dirty="0"/>
              <a:t>）</a:t>
            </a:r>
            <a:endParaRPr lang="en-US" altLang="ja-JP" sz="4800" dirty="0"/>
          </a:p>
          <a:p>
            <a:pPr marL="45720" indent="0">
              <a:buNone/>
            </a:pPr>
            <a:r>
              <a:rPr kumimoji="1" lang="ja-JP" altLang="en-US" sz="4800" dirty="0"/>
              <a:t>　　　</a:t>
            </a:r>
          </a:p>
        </p:txBody>
      </p:sp>
    </p:spTree>
    <p:extLst>
      <p:ext uri="{BB962C8B-B14F-4D97-AF65-F5344CB8AC3E}">
        <p14:creationId xmlns:p14="http://schemas.microsoft.com/office/powerpoint/2010/main" val="294998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文末表現</a:t>
            </a:r>
          </a:p>
        </p:txBody>
      </p:sp>
      <p:sp>
        <p:nvSpPr>
          <p:cNvPr id="3" name="コンテンツ プレースホルダー 2"/>
          <p:cNvSpPr>
            <a:spLocks noGrp="1"/>
          </p:cNvSpPr>
          <p:nvPr>
            <p:ph idx="1"/>
          </p:nvPr>
        </p:nvSpPr>
        <p:spPr>
          <a:xfrm>
            <a:off x="542166" y="1828800"/>
            <a:ext cx="11222204" cy="4114800"/>
          </a:xfrm>
        </p:spPr>
        <p:txBody>
          <a:bodyPr>
            <a:normAutofit/>
          </a:bodyPr>
          <a:lstStyle/>
          <a:p>
            <a:pPr marL="45720" indent="0">
              <a:buNone/>
            </a:pPr>
            <a:r>
              <a:rPr lang="ja-JP" altLang="en-US" sz="4800" dirty="0"/>
              <a:t>○事実：～である</a:t>
            </a:r>
            <a:endParaRPr lang="en-US" altLang="ja-JP" sz="4800" dirty="0"/>
          </a:p>
          <a:p>
            <a:pPr marL="45720" indent="0">
              <a:buNone/>
            </a:pPr>
            <a:r>
              <a:rPr lang="ja-JP" altLang="en-US" sz="4800" dirty="0"/>
              <a:t>○</a:t>
            </a:r>
            <a:r>
              <a:rPr kumimoji="1" lang="ja-JP" altLang="en-US" sz="4800" dirty="0"/>
              <a:t>判断：～と考えられる、推察される</a:t>
            </a:r>
            <a:endParaRPr lang="en-US" altLang="ja-JP" sz="4800" dirty="0"/>
          </a:p>
          <a:p>
            <a:pPr marL="45720" indent="0">
              <a:buNone/>
            </a:pPr>
            <a:endParaRPr lang="en-US" altLang="ja-JP" sz="4800" dirty="0"/>
          </a:p>
          <a:p>
            <a:pPr marL="45720" indent="0">
              <a:buNone/>
            </a:pPr>
            <a:r>
              <a:rPr lang="en-US" altLang="ja-JP" sz="4800" dirty="0"/>
              <a:t>×</a:t>
            </a:r>
            <a:r>
              <a:rPr lang="ja-JP" altLang="en-US" sz="4800" dirty="0"/>
              <a:t>主観，憶測：～と思う、～らしい</a:t>
            </a:r>
            <a:endParaRPr lang="en-US" altLang="ja-JP" sz="4800" dirty="0"/>
          </a:p>
          <a:p>
            <a:pPr marL="45720" indent="0">
              <a:buNone/>
            </a:pPr>
            <a:endParaRPr kumimoji="1" lang="ja-JP" altLang="en-US" sz="4800" dirty="0"/>
          </a:p>
        </p:txBody>
      </p:sp>
    </p:spTree>
    <p:extLst>
      <p:ext uri="{BB962C8B-B14F-4D97-AF65-F5344CB8AC3E}">
        <p14:creationId xmlns:p14="http://schemas.microsoft.com/office/powerpoint/2010/main" val="8017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書き言葉</a:t>
            </a:r>
          </a:p>
        </p:txBody>
      </p:sp>
      <p:graphicFrame>
        <p:nvGraphicFramePr>
          <p:cNvPr id="4" name="コンテンツ プレースホルダー 3"/>
          <p:cNvGraphicFramePr>
            <a:graphicFrameLocks noGrp="1"/>
          </p:cNvGraphicFramePr>
          <p:nvPr>
            <p:ph idx="1"/>
          </p:nvPr>
        </p:nvGraphicFramePr>
        <p:xfrm>
          <a:off x="1419367" y="1774209"/>
          <a:ext cx="10235821" cy="4267200"/>
        </p:xfrm>
        <a:graphic>
          <a:graphicData uri="http://schemas.openxmlformats.org/drawingml/2006/table">
            <a:tbl>
              <a:tblPr firstRow="1" firstCol="1" bandRow="1"/>
              <a:tblGrid>
                <a:gridCol w="1883391">
                  <a:extLst>
                    <a:ext uri="{9D8B030D-6E8A-4147-A177-3AD203B41FA5}">
                      <a16:colId xmlns:a16="http://schemas.microsoft.com/office/drawing/2014/main" val="20000"/>
                    </a:ext>
                  </a:extLst>
                </a:gridCol>
                <a:gridCol w="4176215">
                  <a:extLst>
                    <a:ext uri="{9D8B030D-6E8A-4147-A177-3AD203B41FA5}">
                      <a16:colId xmlns:a16="http://schemas.microsoft.com/office/drawing/2014/main" val="20001"/>
                    </a:ext>
                  </a:extLst>
                </a:gridCol>
                <a:gridCol w="4176215">
                  <a:extLst>
                    <a:ext uri="{9D8B030D-6E8A-4147-A177-3AD203B41FA5}">
                      <a16:colId xmlns:a16="http://schemas.microsoft.com/office/drawing/2014/main" val="20002"/>
                    </a:ext>
                  </a:extLst>
                </a:gridCol>
              </a:tblGrid>
              <a:tr h="0">
                <a:tc>
                  <a:txBody>
                    <a:bodyPr/>
                    <a:lstStyle/>
                    <a:p>
                      <a:pPr algn="just">
                        <a:spcAft>
                          <a:spcPts val="0"/>
                        </a:spcAft>
                      </a:pPr>
                      <a:r>
                        <a:rPr lang="en-US" sz="2800" kern="100" dirty="0">
                          <a:effectLst/>
                          <a:latin typeface="Century"/>
                          <a:ea typeface="ＭＳ 明朝"/>
                          <a:cs typeface="Times New Roman"/>
                        </a:rPr>
                        <a:t> </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2800" kern="100" dirty="0">
                          <a:effectLst/>
                          <a:latin typeface="Century"/>
                          <a:ea typeface="ＭＳ 明朝"/>
                          <a:cs typeface="Times New Roman"/>
                        </a:rPr>
                        <a:t>話し言葉</a:t>
                      </a:r>
                      <a:r>
                        <a:rPr lang="ja-JP" altLang="en-US"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a:t>
                      </a:r>
                      <a:r>
                        <a:rPr lang="ja-JP" sz="2800" kern="100" dirty="0">
                          <a:effectLst/>
                          <a:latin typeface="Century"/>
                          <a:ea typeface="ＭＳ 明朝"/>
                          <a:cs typeface="Times New Roman"/>
                        </a:rPr>
                        <a:t>書き言葉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2800" kern="100" dirty="0">
                          <a:effectLst/>
                          <a:latin typeface="Century"/>
                          <a:ea typeface="ＭＳ 明朝"/>
                          <a:cs typeface="Times New Roman"/>
                        </a:rPr>
                        <a:t>話し言葉</a:t>
                      </a:r>
                      <a:r>
                        <a:rPr lang="ja-JP" altLang="en-US"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a:t>
                      </a:r>
                      <a:r>
                        <a:rPr lang="ja-JP" sz="2800" kern="100" dirty="0">
                          <a:effectLst/>
                          <a:latin typeface="Century"/>
                          <a:ea typeface="ＭＳ 明朝"/>
                          <a:cs typeface="Times New Roman"/>
                        </a:rPr>
                        <a:t>書き言葉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0">
                <a:tc rowSpan="3">
                  <a:txBody>
                    <a:bodyPr/>
                    <a:lstStyle/>
                    <a:p>
                      <a:pPr algn="ctr">
                        <a:spcAft>
                          <a:spcPts val="0"/>
                        </a:spcAft>
                      </a:pPr>
                      <a:r>
                        <a:rPr lang="ja-JP" sz="2800" kern="100">
                          <a:effectLst/>
                          <a:latin typeface="Century"/>
                          <a:ea typeface="ＭＳ 明朝"/>
                          <a:cs typeface="Times New Roman"/>
                        </a:rPr>
                        <a:t>接続助詞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266700" algn="just">
                        <a:spcAft>
                          <a:spcPts val="0"/>
                        </a:spcAft>
                      </a:pPr>
                      <a:r>
                        <a:rPr lang="ja-JP" sz="2800" kern="100" dirty="0">
                          <a:effectLst/>
                          <a:latin typeface="Century"/>
                          <a:ea typeface="ＭＳ 明朝"/>
                          <a:cs typeface="Times New Roman"/>
                        </a:rPr>
                        <a:t>から　　</a:t>
                      </a:r>
                      <a:r>
                        <a:rPr lang="ja-JP" altLang="en-US" sz="2800" kern="100" baseline="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ので</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0025" algn="just">
                        <a:spcAft>
                          <a:spcPts val="0"/>
                        </a:spcAft>
                      </a:pPr>
                      <a:r>
                        <a:rPr lang="ja-JP" sz="2800" kern="100" dirty="0">
                          <a:effectLst/>
                          <a:latin typeface="Century"/>
                          <a:ea typeface="ＭＳ 明朝"/>
                          <a:cs typeface="Times New Roman"/>
                        </a:rPr>
                        <a:t>したら 　→</a:t>
                      </a:r>
                      <a:r>
                        <a:rPr lang="ja-JP" altLang="en-US" sz="2800" kern="100" dirty="0">
                          <a:effectLst/>
                          <a:latin typeface="Century"/>
                          <a:ea typeface="ＭＳ 明朝"/>
                          <a:cs typeface="Times New Roman"/>
                        </a:rPr>
                        <a:t>　すれば</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kumimoji="1" lang="ja-JP" altLang="en-US"/>
                    </a:p>
                  </a:txBody>
                  <a:tcPr/>
                </a:tc>
                <a:tc>
                  <a:txBody>
                    <a:bodyPr/>
                    <a:lstStyle/>
                    <a:p>
                      <a:pPr indent="266700" algn="just">
                        <a:spcAft>
                          <a:spcPts val="0"/>
                        </a:spcAft>
                      </a:pPr>
                      <a:r>
                        <a:rPr lang="ja-JP" sz="2800" kern="100" dirty="0">
                          <a:effectLst/>
                          <a:latin typeface="Century"/>
                          <a:ea typeface="ＭＳ 明朝"/>
                          <a:cs typeface="Times New Roman"/>
                        </a:rPr>
                        <a:t>して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し</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spcAft>
                          <a:spcPts val="0"/>
                        </a:spcAft>
                      </a:pPr>
                      <a:r>
                        <a:rPr lang="ja-JP" sz="2800" kern="100" dirty="0">
                          <a:effectLst/>
                          <a:latin typeface="Century"/>
                          <a:ea typeface="ＭＳ 明朝"/>
                          <a:cs typeface="Times New Roman"/>
                        </a:rPr>
                        <a:t>のに→</a:t>
                      </a:r>
                      <a:r>
                        <a:rPr lang="ja-JP" altLang="en-US" sz="2800" kern="100" dirty="0">
                          <a:effectLst/>
                          <a:latin typeface="Century"/>
                          <a:ea typeface="ＭＳ 明朝"/>
                          <a:cs typeface="Times New Roman"/>
                        </a:rPr>
                        <a:t>にもかかわらず</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vMerge="1">
                  <a:txBody>
                    <a:bodyPr/>
                    <a:lstStyle/>
                    <a:p>
                      <a:endParaRPr kumimoji="1" lang="ja-JP" altLang="en-US"/>
                    </a:p>
                  </a:txBody>
                  <a:tcPr/>
                </a:tc>
                <a:tc>
                  <a:txBody>
                    <a:bodyPr/>
                    <a:lstStyle/>
                    <a:p>
                      <a:pPr indent="133350" algn="just">
                        <a:spcAft>
                          <a:spcPts val="0"/>
                        </a:spcAft>
                      </a:pPr>
                      <a:r>
                        <a:rPr lang="ja-JP" sz="2800" kern="100" dirty="0">
                          <a:effectLst/>
                          <a:latin typeface="Century"/>
                          <a:ea typeface="ＭＳ 明朝"/>
                          <a:cs typeface="Times New Roman"/>
                        </a:rPr>
                        <a:t>しないで</a:t>
                      </a:r>
                      <a:r>
                        <a:rPr lang="en-US" altLang="ja-JP" sz="2800" kern="100" baseline="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せずに</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266700" algn="just">
                        <a:spcAft>
                          <a:spcPts val="0"/>
                        </a:spcAft>
                      </a:pPr>
                      <a:r>
                        <a:rPr lang="ja-JP" sz="2800" kern="100" dirty="0">
                          <a:effectLst/>
                          <a:latin typeface="Century"/>
                          <a:ea typeface="ＭＳ 明朝"/>
                          <a:cs typeface="Times New Roman"/>
                        </a:rPr>
                        <a:t>けど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が</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rowSpan="3">
                  <a:txBody>
                    <a:bodyPr/>
                    <a:lstStyle/>
                    <a:p>
                      <a:pPr algn="ctr">
                        <a:spcAft>
                          <a:spcPts val="0"/>
                        </a:spcAft>
                      </a:pPr>
                      <a:r>
                        <a:rPr lang="ja-JP" sz="2800" kern="100">
                          <a:effectLst/>
                          <a:latin typeface="Century"/>
                          <a:ea typeface="ＭＳ 明朝"/>
                          <a:cs typeface="Times New Roman"/>
                        </a:rPr>
                        <a:t>副詞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266700" algn="just">
                        <a:spcAft>
                          <a:spcPts val="0"/>
                        </a:spcAft>
                      </a:pPr>
                      <a:r>
                        <a:rPr lang="ja-JP" sz="2800" kern="100" dirty="0">
                          <a:effectLst/>
                          <a:latin typeface="Century"/>
                          <a:ea typeface="ＭＳ 明朝"/>
                          <a:cs typeface="Times New Roman"/>
                        </a:rPr>
                        <a:t>全然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まったく</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spcAft>
                          <a:spcPts val="0"/>
                        </a:spcAft>
                      </a:pPr>
                      <a:r>
                        <a:rPr lang="ja-JP" sz="2800" kern="100" dirty="0">
                          <a:effectLst/>
                          <a:latin typeface="Century"/>
                          <a:ea typeface="ＭＳ 明朝"/>
                          <a:cs typeface="Times New Roman"/>
                        </a:rPr>
                        <a:t>一番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もっとも</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p>
                      <a:pPr indent="266700" algn="just">
                        <a:spcAft>
                          <a:spcPts val="0"/>
                        </a:spcAft>
                      </a:pPr>
                      <a:r>
                        <a:rPr lang="ja-JP" sz="2800" kern="100" dirty="0">
                          <a:effectLst/>
                          <a:latin typeface="Century"/>
                          <a:ea typeface="ＭＳ 明朝"/>
                          <a:cs typeface="Times New Roman"/>
                        </a:rPr>
                        <a:t>多分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おそらく</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spcAft>
                          <a:spcPts val="0"/>
                        </a:spcAft>
                      </a:pPr>
                      <a:r>
                        <a:rPr lang="ja-JP" sz="2800" kern="100" dirty="0">
                          <a:effectLst/>
                          <a:latin typeface="Century"/>
                          <a:ea typeface="ＭＳ 明朝"/>
                          <a:cs typeface="Times New Roman"/>
                        </a:rPr>
                        <a:t>ちっとも</a:t>
                      </a:r>
                      <a:r>
                        <a:rPr lang="en-US" altLang="ja-JP" sz="2800" kern="100" baseline="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a:t>
                      </a:r>
                      <a:r>
                        <a:rPr lang="ja-JP" altLang="en-US" sz="2800" kern="100" baseline="0" dirty="0">
                          <a:effectLst/>
                          <a:latin typeface="Century"/>
                          <a:ea typeface="ＭＳ 明朝"/>
                          <a:cs typeface="Times New Roman"/>
                        </a:rPr>
                        <a:t> </a:t>
                      </a:r>
                      <a:r>
                        <a:rPr lang="ja-JP" altLang="en-US" sz="2800" kern="100" dirty="0">
                          <a:effectLst/>
                          <a:latin typeface="Century"/>
                          <a:ea typeface="ＭＳ 明朝"/>
                          <a:cs typeface="Times New Roman"/>
                        </a:rPr>
                        <a:t>少しも</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kumimoji="1" lang="ja-JP" altLang="en-US"/>
                    </a:p>
                  </a:txBody>
                  <a:tcPr/>
                </a:tc>
                <a:tc>
                  <a:txBody>
                    <a:bodyPr/>
                    <a:lstStyle/>
                    <a:p>
                      <a:pPr indent="266700" algn="just">
                        <a:spcAft>
                          <a:spcPts val="0"/>
                        </a:spcAft>
                      </a:pPr>
                      <a:r>
                        <a:rPr lang="ja-JP" sz="2800" kern="100" dirty="0">
                          <a:effectLst/>
                          <a:latin typeface="Century"/>
                          <a:ea typeface="ＭＳ 明朝"/>
                          <a:cs typeface="Times New Roman"/>
                        </a:rPr>
                        <a:t>絶対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かならず</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200025" algn="just">
                        <a:spcAft>
                          <a:spcPts val="0"/>
                        </a:spcAft>
                      </a:pPr>
                      <a:r>
                        <a:rPr lang="ja-JP" sz="2800" kern="100" dirty="0">
                          <a:effectLst/>
                          <a:latin typeface="Century"/>
                          <a:ea typeface="ＭＳ 明朝"/>
                          <a:cs typeface="Times New Roman"/>
                        </a:rPr>
                        <a:t>もっと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en-US" altLang="ja-JP" sz="2800" kern="100" dirty="0">
                          <a:effectLst/>
                          <a:latin typeface="Century"/>
                          <a:ea typeface="ＭＳ 明朝"/>
                          <a:cs typeface="Times New Roman"/>
                        </a:rPr>
                        <a:t>    </a:t>
                      </a:r>
                      <a:r>
                        <a:rPr lang="ja-JP" altLang="en-US" sz="2800" kern="100" dirty="0">
                          <a:effectLst/>
                          <a:latin typeface="Century"/>
                          <a:ea typeface="ＭＳ 明朝"/>
                          <a:cs typeface="Times New Roman"/>
                        </a:rPr>
                        <a:t>さらに</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rowSpan="3">
                  <a:txBody>
                    <a:bodyPr/>
                    <a:lstStyle/>
                    <a:p>
                      <a:pPr algn="ctr">
                        <a:spcAft>
                          <a:spcPts val="0"/>
                        </a:spcAft>
                      </a:pPr>
                      <a:r>
                        <a:rPr lang="ja-JP" sz="2800" kern="100">
                          <a:effectLst/>
                          <a:latin typeface="Century"/>
                          <a:ea typeface="ＭＳ 明朝"/>
                          <a:cs typeface="Times New Roman"/>
                        </a:rPr>
                        <a:t>接続詞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0025" algn="just">
                        <a:spcAft>
                          <a:spcPts val="0"/>
                        </a:spcAft>
                      </a:pPr>
                      <a:r>
                        <a:rPr lang="ja-JP" sz="2800" kern="100" dirty="0">
                          <a:effectLst/>
                          <a:latin typeface="Century"/>
                          <a:ea typeface="ＭＳ 明朝"/>
                          <a:cs typeface="Times New Roman"/>
                        </a:rPr>
                        <a:t>だから　 →</a:t>
                      </a:r>
                      <a:r>
                        <a:rPr lang="ja-JP" altLang="en-US" sz="2800" kern="100" dirty="0">
                          <a:effectLst/>
                          <a:latin typeface="Century"/>
                          <a:ea typeface="ＭＳ 明朝"/>
                          <a:cs typeface="Times New Roman"/>
                        </a:rPr>
                        <a:t>　そのため</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spcAft>
                          <a:spcPts val="0"/>
                        </a:spcAft>
                      </a:pPr>
                      <a:r>
                        <a:rPr lang="ja-JP" sz="2800" kern="100" dirty="0">
                          <a:effectLst/>
                          <a:latin typeface="Century"/>
                          <a:ea typeface="ＭＳ 明朝"/>
                          <a:cs typeface="Times New Roman"/>
                        </a:rPr>
                        <a:t>けど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だが</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vMerge="1">
                  <a:txBody>
                    <a:bodyPr/>
                    <a:lstStyle/>
                    <a:p>
                      <a:endParaRPr kumimoji="1" lang="ja-JP" altLang="en-US"/>
                    </a:p>
                  </a:txBody>
                  <a:tcPr/>
                </a:tc>
                <a:tc>
                  <a:txBody>
                    <a:bodyPr/>
                    <a:lstStyle/>
                    <a:p>
                      <a:pPr indent="66675" algn="just">
                        <a:spcAft>
                          <a:spcPts val="0"/>
                        </a:spcAft>
                      </a:pPr>
                      <a:r>
                        <a:rPr lang="ja-JP" sz="2800" kern="100" dirty="0">
                          <a:effectLst/>
                          <a:latin typeface="Century"/>
                          <a:ea typeface="ＭＳ 明朝"/>
                          <a:cs typeface="Times New Roman"/>
                        </a:rPr>
                        <a:t>それから</a:t>
                      </a:r>
                      <a:r>
                        <a:rPr lang="en-US" altLang="ja-JP" sz="2800" kern="100" baseline="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また</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0025" algn="just">
                        <a:spcAft>
                          <a:spcPts val="0"/>
                        </a:spcAft>
                      </a:pPr>
                      <a:r>
                        <a:rPr lang="ja-JP" sz="2800" kern="100" dirty="0">
                          <a:effectLst/>
                          <a:latin typeface="Century"/>
                          <a:ea typeface="ＭＳ 明朝"/>
                          <a:cs typeface="Times New Roman"/>
                        </a:rPr>
                        <a:t>だって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なぜなら</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vMerge="1">
                  <a:txBody>
                    <a:bodyPr/>
                    <a:lstStyle/>
                    <a:p>
                      <a:endParaRPr kumimoji="1" lang="ja-JP" altLang="en-US"/>
                    </a:p>
                  </a:txBody>
                  <a:tcPr/>
                </a:tc>
                <a:tc>
                  <a:txBody>
                    <a:bodyPr/>
                    <a:lstStyle/>
                    <a:p>
                      <a:pPr indent="266700" algn="just">
                        <a:spcAft>
                          <a:spcPts val="0"/>
                        </a:spcAft>
                      </a:pPr>
                      <a:r>
                        <a:rPr lang="ja-JP" sz="2800" kern="100" dirty="0">
                          <a:effectLst/>
                          <a:latin typeface="Century"/>
                          <a:ea typeface="ＭＳ 明朝"/>
                          <a:cs typeface="Times New Roman"/>
                        </a:rPr>
                        <a:t>でも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しかし</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0025" algn="just">
                        <a:spcAft>
                          <a:spcPts val="0"/>
                        </a:spcAft>
                      </a:pPr>
                      <a:r>
                        <a:rPr lang="ja-JP" sz="2800" kern="100" dirty="0">
                          <a:effectLst/>
                          <a:latin typeface="Century"/>
                          <a:ea typeface="ＭＳ 明朝"/>
                          <a:cs typeface="Times New Roman"/>
                        </a:rPr>
                        <a:t>じゃあ　 </a:t>
                      </a:r>
                      <a:r>
                        <a:rPr lang="en-US" altLang="ja-JP" sz="2800" kern="100" dirty="0">
                          <a:effectLst/>
                          <a:latin typeface="Century"/>
                          <a:ea typeface="ＭＳ 明朝"/>
                          <a:cs typeface="Times New Roman"/>
                        </a:rPr>
                        <a:t> </a:t>
                      </a:r>
                      <a:r>
                        <a:rPr lang="ja-JP" sz="2800" kern="100" dirty="0">
                          <a:effectLst/>
                          <a:latin typeface="Century"/>
                          <a:ea typeface="ＭＳ 明朝"/>
                          <a:cs typeface="Times New Roman"/>
                        </a:rPr>
                        <a:t>→</a:t>
                      </a:r>
                      <a:r>
                        <a:rPr lang="ja-JP" altLang="en-US" sz="2800" kern="100" dirty="0">
                          <a:effectLst/>
                          <a:latin typeface="Century"/>
                          <a:ea typeface="ＭＳ 明朝"/>
                          <a:cs typeface="Times New Roman"/>
                        </a:rPr>
                        <a:t>　　では</a:t>
                      </a:r>
                      <a:endParaRPr lang="ja-JP" sz="28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正方形/長方形 4"/>
          <p:cNvSpPr/>
          <p:nvPr/>
        </p:nvSpPr>
        <p:spPr>
          <a:xfrm>
            <a:off x="5569526" y="2265218"/>
            <a:ext cx="1745673" cy="1205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１</a:t>
            </a:r>
          </a:p>
        </p:txBody>
      </p:sp>
      <p:sp>
        <p:nvSpPr>
          <p:cNvPr id="6" name="正方形/長方形 5"/>
          <p:cNvSpPr/>
          <p:nvPr/>
        </p:nvSpPr>
        <p:spPr>
          <a:xfrm>
            <a:off x="8936183" y="2251363"/>
            <a:ext cx="2719004" cy="1205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２</a:t>
            </a:r>
          </a:p>
        </p:txBody>
      </p:sp>
      <p:sp>
        <p:nvSpPr>
          <p:cNvPr id="7" name="正方形/長方形 6"/>
          <p:cNvSpPr/>
          <p:nvPr/>
        </p:nvSpPr>
        <p:spPr>
          <a:xfrm>
            <a:off x="5650584" y="3533322"/>
            <a:ext cx="1745673" cy="1205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３</a:t>
            </a:r>
          </a:p>
        </p:txBody>
      </p:sp>
      <p:sp>
        <p:nvSpPr>
          <p:cNvPr id="8" name="正方形/長方形 7"/>
          <p:cNvSpPr/>
          <p:nvPr/>
        </p:nvSpPr>
        <p:spPr>
          <a:xfrm>
            <a:off x="9900517" y="3505613"/>
            <a:ext cx="1745673" cy="1205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４</a:t>
            </a:r>
          </a:p>
        </p:txBody>
      </p:sp>
      <p:sp>
        <p:nvSpPr>
          <p:cNvPr id="9" name="正方形/長方形 8"/>
          <p:cNvSpPr/>
          <p:nvPr/>
        </p:nvSpPr>
        <p:spPr>
          <a:xfrm>
            <a:off x="5664440" y="4801426"/>
            <a:ext cx="1745673" cy="1205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５</a:t>
            </a:r>
          </a:p>
        </p:txBody>
      </p:sp>
      <p:sp>
        <p:nvSpPr>
          <p:cNvPr id="10" name="正方形/長方形 9"/>
          <p:cNvSpPr/>
          <p:nvPr/>
        </p:nvSpPr>
        <p:spPr>
          <a:xfrm>
            <a:off x="9909513" y="4836063"/>
            <a:ext cx="1745673" cy="1205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６</a:t>
            </a:r>
          </a:p>
        </p:txBody>
      </p:sp>
    </p:spTree>
    <p:extLst>
      <p:ext uri="{BB962C8B-B14F-4D97-AF65-F5344CB8AC3E}">
        <p14:creationId xmlns:p14="http://schemas.microsoft.com/office/powerpoint/2010/main" val="255216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a:t>パラグラフ・ライティング</a:t>
            </a:r>
            <a:endParaRPr kumimoji="1" lang="ja-JP" altLang="en-US" sz="4800" dirty="0"/>
          </a:p>
        </p:txBody>
      </p:sp>
      <p:sp>
        <p:nvSpPr>
          <p:cNvPr id="3" name="コンテンツ プレースホルダー 2"/>
          <p:cNvSpPr>
            <a:spLocks noGrp="1"/>
          </p:cNvSpPr>
          <p:nvPr>
            <p:ph idx="1"/>
          </p:nvPr>
        </p:nvSpPr>
        <p:spPr/>
        <p:txBody>
          <a:bodyPr>
            <a:normAutofit/>
          </a:bodyPr>
          <a:lstStyle/>
          <a:p>
            <a:pPr marL="45720" indent="0">
              <a:buNone/>
            </a:pPr>
            <a:r>
              <a:rPr lang="ja-JP" altLang="en-US" sz="4400" dirty="0"/>
              <a:t>・帰納法を使った文章構成</a:t>
            </a:r>
            <a:endParaRPr lang="en-US" altLang="ja-JP" sz="4400" dirty="0"/>
          </a:p>
          <a:p>
            <a:pPr marL="45720" indent="0">
              <a:buNone/>
            </a:pPr>
            <a:r>
              <a:rPr lang="ja-JP" altLang="en-US" sz="4400" dirty="0"/>
              <a:t>・一つの主張と複数の補助説明文</a:t>
            </a:r>
            <a:endParaRPr lang="en-US" altLang="ja-JP" sz="4400" dirty="0"/>
          </a:p>
        </p:txBody>
      </p:sp>
      <p:sp>
        <p:nvSpPr>
          <p:cNvPr id="4" name="テキスト ボックス 31">
            <a:extLst>
              <a:ext uri="{FF2B5EF4-FFF2-40B4-BE49-F238E27FC236}">
                <a16:creationId xmlns:a16="http://schemas.microsoft.com/office/drawing/2014/main" id="{990AA471-36A0-604B-BFF3-53507D6C7585}"/>
              </a:ext>
            </a:extLst>
          </p:cNvPr>
          <p:cNvSpPr txBox="1"/>
          <p:nvPr/>
        </p:nvSpPr>
        <p:spPr>
          <a:xfrm>
            <a:off x="3381331" y="4099221"/>
            <a:ext cx="1296000" cy="756000"/>
          </a:xfrm>
          <a:prstGeom prst="rect">
            <a:avLst/>
          </a:prstGeom>
          <a:solidFill>
            <a:sysClr val="window" lastClr="FFFFFF"/>
          </a:solidFill>
          <a:ln w="6350">
            <a:solidFill>
              <a:prstClr val="black"/>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ja-JP" sz="2000" kern="100">
                <a:effectLst/>
                <a:latin typeface="Century" panose="02040604050505020304" pitchFamily="18" charset="0"/>
                <a:ea typeface="ＭＳ 明朝" panose="02020609040205080304" pitchFamily="17" charset="-128"/>
                <a:cs typeface="Times New Roman" panose="02020603050405020304" pitchFamily="18" charset="0"/>
              </a:rPr>
              <a:t>主張</a:t>
            </a:r>
          </a:p>
          <a:p>
            <a:pPr algn="ctr"/>
            <a:r>
              <a:rPr lang="ja-JP" sz="2000" kern="100">
                <a:effectLst/>
                <a:latin typeface="Century" panose="02040604050505020304" pitchFamily="18" charset="0"/>
                <a:ea typeface="ＭＳ 明朝" panose="02020609040205080304" pitchFamily="17" charset="-128"/>
                <a:cs typeface="Times New Roman" panose="02020603050405020304" pitchFamily="18" charset="0"/>
              </a:rPr>
              <a:t>（答え）</a:t>
            </a:r>
          </a:p>
        </p:txBody>
      </p:sp>
      <p:sp>
        <p:nvSpPr>
          <p:cNvPr id="5" name="十字形 4">
            <a:extLst>
              <a:ext uri="{FF2B5EF4-FFF2-40B4-BE49-F238E27FC236}">
                <a16:creationId xmlns:a16="http://schemas.microsoft.com/office/drawing/2014/main" id="{9A54C85B-6AED-50BF-9C76-A7ACDD817559}"/>
              </a:ext>
            </a:extLst>
          </p:cNvPr>
          <p:cNvSpPr/>
          <p:nvPr/>
        </p:nvSpPr>
        <p:spPr>
          <a:xfrm>
            <a:off x="4896470" y="4247327"/>
            <a:ext cx="434011" cy="462237"/>
          </a:xfrm>
          <a:prstGeom prst="plus">
            <a:avLst>
              <a:gd name="adj" fmla="val 4375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34">
            <a:extLst>
              <a:ext uri="{FF2B5EF4-FFF2-40B4-BE49-F238E27FC236}">
                <a16:creationId xmlns:a16="http://schemas.microsoft.com/office/drawing/2014/main" id="{CC05C6B0-3040-7BB6-9671-E35D747418C1}"/>
              </a:ext>
            </a:extLst>
          </p:cNvPr>
          <p:cNvSpPr txBox="1"/>
          <p:nvPr/>
        </p:nvSpPr>
        <p:spPr>
          <a:xfrm>
            <a:off x="5591861" y="4099221"/>
            <a:ext cx="1620000" cy="756000"/>
          </a:xfrm>
          <a:prstGeom prst="rect">
            <a:avLst/>
          </a:prstGeom>
          <a:solidFill>
            <a:sysClr val="window" lastClr="FFFFFF"/>
          </a:solidFill>
          <a:ln w="6350">
            <a:solidFill>
              <a:prstClr val="black"/>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ja-JP" sz="2000" kern="100" dirty="0">
                <a:effectLst/>
                <a:latin typeface="Century" panose="02040604050505020304" pitchFamily="18" charset="0"/>
                <a:ea typeface="ＭＳ 明朝" panose="02020609040205080304" pitchFamily="17" charset="-128"/>
                <a:cs typeface="Times New Roman" panose="02020603050405020304" pitchFamily="18" charset="0"/>
              </a:rPr>
              <a:t>補助説明文</a:t>
            </a:r>
          </a:p>
          <a:p>
            <a:pPr algn="ctr"/>
            <a:r>
              <a:rPr lang="ja-JP" sz="2000" kern="100" dirty="0">
                <a:effectLst/>
                <a:latin typeface="Century" panose="02040604050505020304" pitchFamily="18" charset="0"/>
                <a:ea typeface="ＭＳ 明朝" panose="02020609040205080304" pitchFamily="17" charset="-128"/>
                <a:cs typeface="Times New Roman" panose="02020603050405020304" pitchFamily="18" charset="0"/>
              </a:rPr>
              <a:t>（根拠）</a:t>
            </a:r>
          </a:p>
        </p:txBody>
      </p:sp>
      <p:sp>
        <p:nvSpPr>
          <p:cNvPr id="7" name="テキスト ボックス 33">
            <a:extLst>
              <a:ext uri="{FF2B5EF4-FFF2-40B4-BE49-F238E27FC236}">
                <a16:creationId xmlns:a16="http://schemas.microsoft.com/office/drawing/2014/main" id="{CA8722F5-96DC-BC7B-8C1A-4EC72E065CBC}"/>
              </a:ext>
            </a:extLst>
          </p:cNvPr>
          <p:cNvSpPr txBox="1"/>
          <p:nvPr/>
        </p:nvSpPr>
        <p:spPr>
          <a:xfrm>
            <a:off x="7501127" y="4099221"/>
            <a:ext cx="1620000" cy="756000"/>
          </a:xfrm>
          <a:prstGeom prst="rect">
            <a:avLst/>
          </a:prstGeom>
          <a:solidFill>
            <a:sysClr val="window" lastClr="FFFFFF"/>
          </a:solidFill>
          <a:ln w="6350">
            <a:solidFill>
              <a:prstClr val="black"/>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ja-JP" sz="2000" kern="100" dirty="0">
                <a:effectLst/>
                <a:latin typeface="Century" panose="02040604050505020304" pitchFamily="18" charset="0"/>
                <a:ea typeface="ＭＳ 明朝" panose="02020609040205080304" pitchFamily="17" charset="-128"/>
                <a:cs typeface="Times New Roman" panose="02020603050405020304" pitchFamily="18" charset="0"/>
              </a:rPr>
              <a:t>補助説明文</a:t>
            </a:r>
          </a:p>
          <a:p>
            <a:pPr algn="ctr"/>
            <a:r>
              <a:rPr lang="ja-JP" sz="2000" kern="100" dirty="0">
                <a:effectLst/>
                <a:latin typeface="Century" panose="02040604050505020304" pitchFamily="18" charset="0"/>
                <a:ea typeface="ＭＳ 明朝" panose="02020609040205080304" pitchFamily="17" charset="-128"/>
                <a:cs typeface="Times New Roman" panose="02020603050405020304" pitchFamily="18" charset="0"/>
              </a:rPr>
              <a:t>（根拠）</a:t>
            </a:r>
          </a:p>
        </p:txBody>
      </p:sp>
      <p:sp>
        <p:nvSpPr>
          <p:cNvPr id="8" name="テキスト ボックス 32">
            <a:extLst>
              <a:ext uri="{FF2B5EF4-FFF2-40B4-BE49-F238E27FC236}">
                <a16:creationId xmlns:a16="http://schemas.microsoft.com/office/drawing/2014/main" id="{3DF22207-952A-09B6-70D7-E5FB889BB41B}"/>
              </a:ext>
            </a:extLst>
          </p:cNvPr>
          <p:cNvSpPr txBox="1"/>
          <p:nvPr/>
        </p:nvSpPr>
        <p:spPr>
          <a:xfrm>
            <a:off x="9382507" y="4099221"/>
            <a:ext cx="1620000" cy="756000"/>
          </a:xfrm>
          <a:prstGeom prst="rect">
            <a:avLst/>
          </a:prstGeom>
          <a:solidFill>
            <a:sysClr val="window" lastClr="FFFFFF"/>
          </a:solidFill>
          <a:ln w="6350">
            <a:solidFill>
              <a:prstClr val="black"/>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ja-JP" sz="2000" kern="100" dirty="0">
                <a:effectLst/>
                <a:latin typeface="Century" panose="02040604050505020304" pitchFamily="18" charset="0"/>
                <a:ea typeface="ＭＳ 明朝" panose="02020609040205080304" pitchFamily="17" charset="-128"/>
                <a:cs typeface="Times New Roman" panose="02020603050405020304" pitchFamily="18" charset="0"/>
              </a:rPr>
              <a:t>補助説明文</a:t>
            </a:r>
          </a:p>
          <a:p>
            <a:pPr algn="ctr"/>
            <a:r>
              <a:rPr lang="ja-JP" sz="2000" kern="100" dirty="0">
                <a:effectLst/>
                <a:latin typeface="Century" panose="02040604050505020304" pitchFamily="18" charset="0"/>
                <a:ea typeface="ＭＳ 明朝" panose="02020609040205080304" pitchFamily="17" charset="-128"/>
                <a:cs typeface="Times New Roman" panose="02020603050405020304" pitchFamily="18" charset="0"/>
              </a:rPr>
              <a:t>（根拠）</a:t>
            </a:r>
          </a:p>
        </p:txBody>
      </p:sp>
      <p:sp>
        <p:nvSpPr>
          <p:cNvPr id="9" name="角丸四角形 480">
            <a:extLst>
              <a:ext uri="{FF2B5EF4-FFF2-40B4-BE49-F238E27FC236}">
                <a16:creationId xmlns:a16="http://schemas.microsoft.com/office/drawing/2014/main" id="{D7CA580A-EF96-AF1D-3A7C-8EC970DB122B}"/>
              </a:ext>
            </a:extLst>
          </p:cNvPr>
          <p:cNvSpPr/>
          <p:nvPr/>
        </p:nvSpPr>
        <p:spPr>
          <a:xfrm>
            <a:off x="1410588" y="3724908"/>
            <a:ext cx="9926354" cy="1559191"/>
          </a:xfrm>
          <a:prstGeom prst="roundRect">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角丸四角形 481">
            <a:extLst>
              <a:ext uri="{FF2B5EF4-FFF2-40B4-BE49-F238E27FC236}">
                <a16:creationId xmlns:a16="http://schemas.microsoft.com/office/drawing/2014/main" id="{A473256A-2A07-F7E4-6415-8241234472D9}"/>
              </a:ext>
            </a:extLst>
          </p:cNvPr>
          <p:cNvSpPr/>
          <p:nvPr/>
        </p:nvSpPr>
        <p:spPr>
          <a:xfrm>
            <a:off x="372235" y="4200556"/>
            <a:ext cx="2287140" cy="607893"/>
          </a:xfrm>
          <a:prstGeom prst="roundRect">
            <a:avLst>
              <a:gd name="adj" fmla="val 11459"/>
            </a:avLst>
          </a:prstGeom>
          <a:solidFill>
            <a:sysClr val="window" lastClr="FFFFFF"/>
          </a:solidFill>
          <a:ln w="25400" cap="flat" cmpd="sng" algn="ctr">
            <a:solidFill>
              <a:srgbClr val="F79646"/>
            </a:solid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ja-JP" sz="3200" kern="100">
                <a:effectLst/>
                <a:latin typeface="Century" panose="02040604050505020304" pitchFamily="18" charset="0"/>
                <a:ea typeface="ＭＳ 明朝" panose="02020609040205080304" pitchFamily="17" charset="-128"/>
                <a:cs typeface="Times New Roman" panose="02020603050405020304" pitchFamily="18" charset="0"/>
              </a:rPr>
              <a:t>パラグラフ</a:t>
            </a:r>
          </a:p>
        </p:txBody>
      </p:sp>
    </p:spTree>
    <p:extLst>
      <p:ext uri="{BB962C8B-B14F-4D97-AF65-F5344CB8AC3E}">
        <p14:creationId xmlns:p14="http://schemas.microsoft.com/office/powerpoint/2010/main" val="4340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パラグラフ・ライティング</a:t>
            </a:r>
            <a:r>
              <a:rPr lang="ja-JP" altLang="en-US" sz="4800" dirty="0"/>
              <a:t>実習</a:t>
            </a:r>
            <a:endParaRPr kumimoji="1" lang="ja-JP" altLang="en-US" sz="4800" dirty="0"/>
          </a:p>
        </p:txBody>
      </p:sp>
      <p:sp>
        <p:nvSpPr>
          <p:cNvPr id="3" name="コンテンツ プレースホルダー 2"/>
          <p:cNvSpPr>
            <a:spLocks noGrp="1"/>
          </p:cNvSpPr>
          <p:nvPr>
            <p:ph idx="1"/>
          </p:nvPr>
        </p:nvSpPr>
        <p:spPr/>
        <p:txBody>
          <a:bodyPr>
            <a:normAutofit/>
          </a:bodyPr>
          <a:lstStyle/>
          <a:p>
            <a:pPr marL="45720" indent="0">
              <a:buNone/>
            </a:pPr>
            <a:r>
              <a:rPr lang="ja-JP" altLang="en-US" sz="4000" b="1" dirty="0"/>
              <a:t>自分が「得意な科目」を、ペアに論理的に説明する。</a:t>
            </a:r>
            <a:endParaRPr kumimoji="1" lang="en-US" altLang="ja-JP" sz="4000" b="1" dirty="0"/>
          </a:p>
        </p:txBody>
      </p:sp>
    </p:spTree>
    <p:extLst>
      <p:ext uri="{BB962C8B-B14F-4D97-AF65-F5344CB8AC3E}">
        <p14:creationId xmlns:p14="http://schemas.microsoft.com/office/powerpoint/2010/main" val="71436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根拠や事例の内容重複を防ぐ</a:t>
            </a:r>
            <a:endParaRPr kumimoji="1" lang="ja-JP" altLang="en-US" sz="4800" dirty="0"/>
          </a:p>
        </p:txBody>
      </p:sp>
      <p:sp>
        <p:nvSpPr>
          <p:cNvPr id="5" name="コンテンツ プレースホルダー 4"/>
          <p:cNvSpPr>
            <a:spLocks noGrp="1"/>
          </p:cNvSpPr>
          <p:nvPr>
            <p:ph idx="1"/>
          </p:nvPr>
        </p:nvSpPr>
        <p:spPr>
          <a:xfrm>
            <a:off x="631767" y="1828800"/>
            <a:ext cx="10641283" cy="4114800"/>
          </a:xfrm>
        </p:spPr>
        <p:txBody>
          <a:bodyPr>
            <a:noAutofit/>
          </a:bodyPr>
          <a:lstStyle/>
          <a:p>
            <a:pPr marL="45720" indent="0">
              <a:buNone/>
            </a:pPr>
            <a:r>
              <a:rPr kumimoji="1" lang="ja-JP" altLang="en-US" sz="4400" b="1" dirty="0"/>
              <a:t>・</a:t>
            </a:r>
            <a:r>
              <a:rPr kumimoji="1" lang="en-US" altLang="ja-JP" sz="4400" b="1" dirty="0"/>
              <a:t>5W1H</a:t>
            </a:r>
            <a:r>
              <a:rPr kumimoji="1" lang="ja-JP" altLang="en-US" sz="4400" b="1" dirty="0"/>
              <a:t>で考えて、内容を整理する</a:t>
            </a:r>
            <a:endParaRPr kumimoji="1" lang="en-US" altLang="ja-JP" sz="4400" b="1" dirty="0"/>
          </a:p>
          <a:p>
            <a:pPr marL="45720" indent="0">
              <a:buNone/>
            </a:pPr>
            <a:r>
              <a:rPr kumimoji="1" lang="ja-JP" altLang="en-US" sz="4800" b="1" dirty="0"/>
              <a:t>　</a:t>
            </a:r>
            <a:r>
              <a:rPr kumimoji="1" lang="en-US" altLang="ja-JP" sz="4800" b="1" dirty="0"/>
              <a:t>Why</a:t>
            </a:r>
            <a:r>
              <a:rPr kumimoji="1" lang="ja-JP" altLang="en-US" sz="4800" b="1" dirty="0"/>
              <a:t>　</a:t>
            </a:r>
            <a:r>
              <a:rPr lang="ja-JP" altLang="en-US" sz="4800" b="1" dirty="0">
                <a:solidFill>
                  <a:srgbClr val="FF0000"/>
                </a:solidFill>
              </a:rPr>
              <a:t>意見</a:t>
            </a:r>
            <a:endParaRPr kumimoji="1" lang="en-US" altLang="ja-JP" sz="4800" b="1" dirty="0">
              <a:solidFill>
                <a:srgbClr val="FF0000"/>
              </a:solidFill>
            </a:endParaRPr>
          </a:p>
          <a:p>
            <a:pPr marL="45720" indent="0">
              <a:buNone/>
            </a:pPr>
            <a:r>
              <a:rPr lang="ja-JP" altLang="en-US" sz="4800" b="1" dirty="0"/>
              <a:t>　</a:t>
            </a:r>
            <a:r>
              <a:rPr lang="en-US" altLang="ja-JP" sz="4800" b="1" dirty="0"/>
              <a:t>What</a:t>
            </a:r>
            <a:r>
              <a:rPr lang="ja-JP" altLang="en-US" sz="4800" b="1" dirty="0"/>
              <a:t>（意義）</a:t>
            </a:r>
            <a:r>
              <a:rPr lang="en-US" altLang="ja-JP" sz="4800" b="1" dirty="0"/>
              <a:t> When</a:t>
            </a:r>
            <a:r>
              <a:rPr lang="ja-JP" altLang="en-US" sz="4800" b="1" dirty="0"/>
              <a:t>（優先性）</a:t>
            </a:r>
            <a:endParaRPr lang="en-US" altLang="ja-JP" sz="4800" b="1" dirty="0"/>
          </a:p>
          <a:p>
            <a:pPr marL="45720" indent="0">
              <a:buNone/>
            </a:pPr>
            <a:r>
              <a:rPr lang="en-US" altLang="ja-JP" sz="4800" b="1" dirty="0"/>
              <a:t> </a:t>
            </a:r>
            <a:r>
              <a:rPr lang="ja-JP" altLang="en-US" sz="4800" b="1" dirty="0"/>
              <a:t> </a:t>
            </a:r>
            <a:r>
              <a:rPr lang="en-US" altLang="ja-JP" sz="4800" b="1" dirty="0"/>
              <a:t>Who(</a:t>
            </a:r>
            <a:r>
              <a:rPr lang="ja-JP" altLang="en-US" sz="4800" b="1" dirty="0"/>
              <a:t>効果</a:t>
            </a:r>
            <a:r>
              <a:rPr lang="en-US" altLang="ja-JP" sz="4800" b="1" dirty="0"/>
              <a:t>) </a:t>
            </a:r>
            <a:r>
              <a:rPr lang="ja-JP" altLang="en-US" sz="4800" b="1" dirty="0"/>
              <a:t>　</a:t>
            </a:r>
            <a:r>
              <a:rPr lang="en-US" altLang="ja-JP" sz="4800" b="1" dirty="0"/>
              <a:t> Where</a:t>
            </a:r>
            <a:r>
              <a:rPr lang="ja-JP" altLang="en-US" sz="4800" b="1" dirty="0"/>
              <a:t>（重要性）　</a:t>
            </a:r>
            <a:r>
              <a:rPr lang="ja-JP" altLang="en-US" sz="4000" b="1" dirty="0"/>
              <a:t>　　</a:t>
            </a:r>
            <a:endParaRPr lang="en-US" altLang="ja-JP" sz="4000" b="1" dirty="0"/>
          </a:p>
          <a:p>
            <a:pPr marL="45720" indent="0">
              <a:buNone/>
            </a:pPr>
            <a:r>
              <a:rPr lang="ja-JP" altLang="en-US" sz="4800" b="1" dirty="0"/>
              <a:t>　</a:t>
            </a:r>
            <a:r>
              <a:rPr lang="en-US" altLang="ja-JP" sz="4800" b="1" dirty="0"/>
              <a:t>How</a:t>
            </a:r>
            <a:r>
              <a:rPr lang="ja-JP" altLang="en-US" sz="4800" b="1" dirty="0"/>
              <a:t>　</a:t>
            </a:r>
            <a:r>
              <a:rPr lang="ja-JP" altLang="en-US" sz="4800" b="1" dirty="0">
                <a:solidFill>
                  <a:srgbClr val="FF0000"/>
                </a:solidFill>
              </a:rPr>
              <a:t>実現可能性</a:t>
            </a:r>
            <a:endParaRPr kumimoji="1" lang="ja-JP" altLang="en-US" sz="4800" b="1" dirty="0">
              <a:solidFill>
                <a:srgbClr val="FF0000"/>
              </a:solidFill>
            </a:endParaRPr>
          </a:p>
        </p:txBody>
      </p:sp>
      <p:sp>
        <p:nvSpPr>
          <p:cNvPr id="3" name="テキスト ボックス 2"/>
          <p:cNvSpPr txBox="1"/>
          <p:nvPr/>
        </p:nvSpPr>
        <p:spPr>
          <a:xfrm>
            <a:off x="10185508" y="3657600"/>
            <a:ext cx="1422184" cy="830997"/>
          </a:xfrm>
          <a:prstGeom prst="rect">
            <a:avLst/>
          </a:prstGeom>
          <a:noFill/>
        </p:spPr>
        <p:txBody>
          <a:bodyPr wrap="none" rtlCol="0">
            <a:spAutoFit/>
          </a:bodyPr>
          <a:lstStyle/>
          <a:p>
            <a:r>
              <a:rPr kumimoji="1" lang="ja-JP" altLang="en-US" sz="4800" b="1" dirty="0">
                <a:solidFill>
                  <a:srgbClr val="FF0000"/>
                </a:solidFill>
                <a:latin typeface="ＭＳ 明朝" panose="02020609040205080304" pitchFamily="17" charset="-128"/>
                <a:ea typeface="ＭＳ 明朝" panose="02020609040205080304" pitchFamily="17" charset="-128"/>
              </a:rPr>
              <a:t>根拠</a:t>
            </a:r>
          </a:p>
        </p:txBody>
      </p:sp>
    </p:spTree>
    <p:extLst>
      <p:ext uri="{BB962C8B-B14F-4D97-AF65-F5344CB8AC3E}">
        <p14:creationId xmlns:p14="http://schemas.microsoft.com/office/powerpoint/2010/main" val="80363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381000"/>
            <a:ext cx="9601200" cy="953530"/>
          </a:xfrm>
        </p:spPr>
        <p:txBody>
          <a:bodyPr>
            <a:normAutofit/>
          </a:bodyPr>
          <a:lstStyle/>
          <a:p>
            <a:r>
              <a:rPr kumimoji="1" lang="ja-JP" altLang="en-US" sz="4000" dirty="0"/>
              <a:t>５</a:t>
            </a:r>
            <a:r>
              <a:rPr kumimoji="1" lang="en-US" altLang="ja-JP" sz="4000" dirty="0"/>
              <a:t>W1H</a:t>
            </a:r>
            <a:r>
              <a:rPr kumimoji="1" lang="ja-JP" altLang="en-US" sz="4000" dirty="0"/>
              <a:t>の例</a:t>
            </a:r>
          </a:p>
        </p:txBody>
      </p:sp>
      <p:sp>
        <p:nvSpPr>
          <p:cNvPr id="3" name="コンテンツ プレースホルダー 2"/>
          <p:cNvSpPr>
            <a:spLocks noGrp="1"/>
          </p:cNvSpPr>
          <p:nvPr>
            <p:ph idx="1"/>
          </p:nvPr>
        </p:nvSpPr>
        <p:spPr>
          <a:xfrm>
            <a:off x="432486" y="1556951"/>
            <a:ext cx="11429999" cy="4386649"/>
          </a:xfrm>
        </p:spPr>
        <p:txBody>
          <a:bodyPr>
            <a:noAutofit/>
          </a:bodyPr>
          <a:lstStyle/>
          <a:p>
            <a:pPr marL="45720" indent="0">
              <a:buNone/>
            </a:pPr>
            <a:r>
              <a:rPr lang="ja-JP" altLang="ja-JP" sz="3000" b="1" dirty="0">
                <a:latin typeface="+mn-ea"/>
                <a:ea typeface="+mn-ea"/>
              </a:rPr>
              <a:t>①</a:t>
            </a:r>
            <a:r>
              <a:rPr lang="en-US" altLang="ja-JP" sz="3000" b="1" dirty="0">
                <a:latin typeface="+mn-ea"/>
                <a:ea typeface="+mn-ea"/>
              </a:rPr>
              <a:t>(</a:t>
            </a:r>
            <a:r>
              <a:rPr lang="ja-JP" altLang="en-US" sz="3000" b="1" dirty="0">
                <a:latin typeface="+mn-ea"/>
                <a:ea typeface="+mn-ea"/>
              </a:rPr>
              <a:t>意見</a:t>
            </a:r>
            <a:r>
              <a:rPr lang="en-US" altLang="ja-JP" sz="3000" b="1" dirty="0">
                <a:latin typeface="+mn-ea"/>
                <a:ea typeface="+mn-ea"/>
              </a:rPr>
              <a:t>)</a:t>
            </a:r>
            <a:r>
              <a:rPr lang="ja-JP" altLang="ja-JP" sz="3000" dirty="0">
                <a:latin typeface="HG丸ｺﾞｼｯｸM-PRO" panose="020F0600000000000000" pitchFamily="50" charset="-128"/>
                <a:ea typeface="HG丸ｺﾞｼｯｸM-PRO" panose="020F0600000000000000" pitchFamily="50" charset="-128"/>
              </a:rPr>
              <a:t>私は、数学を勉強しなければならない。</a:t>
            </a:r>
            <a:br>
              <a:rPr lang="en-US" altLang="ja-JP" sz="3000" dirty="0">
                <a:latin typeface="HG丸ｺﾞｼｯｸM-PRO" panose="020F0600000000000000" pitchFamily="50" charset="-128"/>
                <a:ea typeface="HG丸ｺﾞｼｯｸM-PRO" panose="020F0600000000000000" pitchFamily="50" charset="-128"/>
              </a:rPr>
            </a:br>
            <a:r>
              <a:rPr lang="ja-JP" altLang="ja-JP" sz="3000" b="1" dirty="0">
                <a:latin typeface="+mn-ea"/>
                <a:ea typeface="+mn-ea"/>
              </a:rPr>
              <a:t>②</a:t>
            </a:r>
            <a:r>
              <a:rPr lang="en-US" altLang="ja-JP" sz="3000" b="1" dirty="0">
                <a:latin typeface="+mn-ea"/>
                <a:ea typeface="+mn-ea"/>
              </a:rPr>
              <a:t>(</a:t>
            </a:r>
            <a:r>
              <a:rPr lang="ja-JP" altLang="en-US" sz="3000" b="1" dirty="0">
                <a:latin typeface="+mn-ea"/>
                <a:ea typeface="+mn-ea"/>
              </a:rPr>
              <a:t>理由</a:t>
            </a:r>
            <a:r>
              <a:rPr lang="en-US" altLang="ja-JP" sz="3000" b="1" dirty="0">
                <a:latin typeface="+mn-ea"/>
                <a:ea typeface="+mn-ea"/>
              </a:rPr>
              <a:t>)</a:t>
            </a:r>
            <a:r>
              <a:rPr lang="ja-JP" altLang="ja-JP" sz="3000" dirty="0">
                <a:latin typeface="HG丸ｺﾞｼｯｸM-PRO" panose="020F0600000000000000" pitchFamily="50" charset="-128"/>
                <a:ea typeface="HG丸ｺﾞｼｯｸM-PRO" panose="020F0600000000000000" pitchFamily="50" charset="-128"/>
              </a:rPr>
              <a:t>なぜなら、現時点で、二次関数が苦手で小テスト後の</a:t>
            </a:r>
            <a:br>
              <a:rPr lang="en-US" altLang="ja-JP" sz="3000" dirty="0">
                <a:latin typeface="HG丸ｺﾞｼｯｸM-PRO" panose="020F0600000000000000" pitchFamily="50" charset="-128"/>
                <a:ea typeface="HG丸ｺﾞｼｯｸM-PRO" panose="020F0600000000000000" pitchFamily="50" charset="-128"/>
              </a:rPr>
            </a:br>
            <a:r>
              <a:rPr lang="ja-JP" altLang="en-US" sz="3000" dirty="0">
                <a:latin typeface="HG丸ｺﾞｼｯｸM-PRO" panose="020F0600000000000000" pitchFamily="50" charset="-128"/>
                <a:ea typeface="HG丸ｺﾞｼｯｸM-PRO" panose="020F0600000000000000" pitchFamily="50" charset="-128"/>
              </a:rPr>
              <a:t>　</a:t>
            </a:r>
            <a:r>
              <a:rPr lang="ja-JP" altLang="ja-JP" sz="3000" dirty="0">
                <a:latin typeface="HG丸ｺﾞｼｯｸM-PRO" panose="020F0600000000000000" pitchFamily="50" charset="-128"/>
                <a:ea typeface="HG丸ｺﾞｼｯｸM-PRO" panose="020F0600000000000000" pitchFamily="50" charset="-128"/>
              </a:rPr>
              <a:t>再テストに度々呼ばれている。</a:t>
            </a:r>
            <a:br>
              <a:rPr lang="en-US" altLang="ja-JP" sz="3000" dirty="0">
                <a:latin typeface="HG丸ｺﾞｼｯｸM-PRO" panose="020F0600000000000000" pitchFamily="50" charset="-128"/>
                <a:ea typeface="HG丸ｺﾞｼｯｸM-PRO" panose="020F0600000000000000" pitchFamily="50" charset="-128"/>
              </a:rPr>
            </a:br>
            <a:r>
              <a:rPr lang="ja-JP" altLang="ja-JP" sz="3000" b="1" dirty="0">
                <a:latin typeface="+mn-ea"/>
                <a:ea typeface="+mn-ea"/>
              </a:rPr>
              <a:t>③</a:t>
            </a:r>
            <a:r>
              <a:rPr lang="en-US" altLang="ja-JP" sz="3000" b="1" dirty="0">
                <a:latin typeface="+mn-ea"/>
                <a:ea typeface="+mn-ea"/>
              </a:rPr>
              <a:t>(</a:t>
            </a:r>
            <a:r>
              <a:rPr lang="ja-JP" altLang="en-US" sz="3000" b="1" dirty="0">
                <a:latin typeface="+mn-ea"/>
                <a:ea typeface="+mn-ea"/>
              </a:rPr>
              <a:t>意義</a:t>
            </a:r>
            <a:r>
              <a:rPr lang="en-US" altLang="ja-JP" sz="3000" b="1" dirty="0">
                <a:latin typeface="+mn-ea"/>
                <a:ea typeface="+mn-ea"/>
              </a:rPr>
              <a:t>)</a:t>
            </a:r>
            <a:r>
              <a:rPr lang="ja-JP" altLang="ja-JP" sz="3000" dirty="0">
                <a:latin typeface="HG丸ｺﾞｼｯｸM-PRO" panose="020F0600000000000000" pitchFamily="50" charset="-128"/>
                <a:ea typeface="HG丸ｺﾞｼｯｸM-PRO" panose="020F0600000000000000" pitchFamily="50" charset="-128"/>
              </a:rPr>
              <a:t>将来、工学部へ進学を希望している。</a:t>
            </a:r>
            <a:br>
              <a:rPr lang="en-US" altLang="ja-JP" sz="3000" dirty="0">
                <a:latin typeface="HG丸ｺﾞｼｯｸM-PRO" panose="020F0600000000000000" pitchFamily="50" charset="-128"/>
                <a:ea typeface="HG丸ｺﾞｼｯｸM-PRO" panose="020F0600000000000000" pitchFamily="50" charset="-128"/>
              </a:rPr>
            </a:br>
            <a:r>
              <a:rPr lang="ja-JP" altLang="ja-JP" sz="3000" b="1" dirty="0">
                <a:latin typeface="+mn-ea"/>
                <a:ea typeface="+mn-ea"/>
              </a:rPr>
              <a:t>③④</a:t>
            </a:r>
            <a:r>
              <a:rPr lang="en-US" altLang="ja-JP" sz="3000" b="1" dirty="0">
                <a:latin typeface="+mn-ea"/>
                <a:ea typeface="+mn-ea"/>
              </a:rPr>
              <a:t>(</a:t>
            </a:r>
            <a:r>
              <a:rPr lang="ja-JP" altLang="en-US" sz="3000" b="1" dirty="0">
                <a:latin typeface="+mn-ea"/>
                <a:ea typeface="+mn-ea"/>
              </a:rPr>
              <a:t>意義，優先性</a:t>
            </a:r>
            <a:r>
              <a:rPr lang="en-US" altLang="ja-JP" sz="3000" b="1" dirty="0">
                <a:latin typeface="+mn-ea"/>
                <a:ea typeface="+mn-ea"/>
              </a:rPr>
              <a:t>)</a:t>
            </a:r>
            <a:r>
              <a:rPr lang="ja-JP" altLang="ja-JP" sz="3000" dirty="0">
                <a:latin typeface="HG丸ｺﾞｼｯｸM-PRO" panose="020F0600000000000000" pitchFamily="50" charset="-128"/>
                <a:ea typeface="HG丸ｺﾞｼｯｸM-PRO" panose="020F0600000000000000" pitchFamily="50" charset="-128"/>
              </a:rPr>
              <a:t>迫りくる期末考査のテスト期間に入る前に、</a:t>
            </a:r>
            <a:br>
              <a:rPr lang="en-US" altLang="ja-JP" sz="3000" dirty="0">
                <a:latin typeface="HG丸ｺﾞｼｯｸM-PRO" panose="020F0600000000000000" pitchFamily="50" charset="-128"/>
                <a:ea typeface="HG丸ｺﾞｼｯｸM-PRO" panose="020F0600000000000000" pitchFamily="50" charset="-128"/>
              </a:rPr>
            </a:br>
            <a:r>
              <a:rPr lang="ja-JP" altLang="en-US" sz="3000" dirty="0">
                <a:latin typeface="HG丸ｺﾞｼｯｸM-PRO" panose="020F0600000000000000" pitchFamily="50" charset="-128"/>
                <a:ea typeface="HG丸ｺﾞｼｯｸM-PRO" panose="020F0600000000000000" pitchFamily="50" charset="-128"/>
              </a:rPr>
              <a:t>　　</a:t>
            </a:r>
            <a:r>
              <a:rPr lang="ja-JP" altLang="ja-JP" sz="3000" dirty="0">
                <a:latin typeface="HG丸ｺﾞｼｯｸM-PRO" panose="020F0600000000000000" pitchFamily="50" charset="-128"/>
                <a:ea typeface="HG丸ｺﾞｼｯｸM-PRO" panose="020F0600000000000000" pitchFamily="50" charset="-128"/>
              </a:rPr>
              <a:t>弱点を克服しておく必要を感じている。</a:t>
            </a:r>
            <a:br>
              <a:rPr lang="en-US" altLang="ja-JP" sz="3000" dirty="0">
                <a:latin typeface="HG丸ｺﾞｼｯｸM-PRO" panose="020F0600000000000000" pitchFamily="50" charset="-128"/>
                <a:ea typeface="HG丸ｺﾞｼｯｸM-PRO" panose="020F0600000000000000" pitchFamily="50" charset="-128"/>
              </a:rPr>
            </a:br>
            <a:r>
              <a:rPr lang="ja-JP" altLang="ja-JP" sz="3000" b="1" dirty="0">
                <a:latin typeface="+mn-ea"/>
                <a:ea typeface="+mn-ea"/>
              </a:rPr>
              <a:t>⑤</a:t>
            </a:r>
            <a:r>
              <a:rPr lang="en-US" altLang="ja-JP" sz="3000" b="1" dirty="0">
                <a:latin typeface="+mn-ea"/>
                <a:ea typeface="+mn-ea"/>
              </a:rPr>
              <a:t>(</a:t>
            </a:r>
            <a:r>
              <a:rPr lang="ja-JP" altLang="en-US" sz="3000" b="1" dirty="0">
                <a:latin typeface="+mn-ea"/>
                <a:ea typeface="+mn-ea"/>
              </a:rPr>
              <a:t>効果</a:t>
            </a:r>
            <a:r>
              <a:rPr lang="en-US" altLang="ja-JP" sz="3000" b="1" dirty="0">
                <a:latin typeface="+mn-ea"/>
                <a:ea typeface="+mn-ea"/>
              </a:rPr>
              <a:t>)</a:t>
            </a:r>
            <a:r>
              <a:rPr lang="ja-JP" altLang="ja-JP" sz="3000" dirty="0">
                <a:latin typeface="HG丸ｺﾞｼｯｸM-PRO" panose="020F0600000000000000" pitchFamily="50" charset="-128"/>
                <a:ea typeface="HG丸ｺﾞｼｯｸM-PRO" panose="020F0600000000000000" pitchFamily="50" charset="-128"/>
              </a:rPr>
              <a:t>放課後は部活動の時間も確保したいと思っている。</a:t>
            </a:r>
            <a:br>
              <a:rPr lang="en-US" altLang="ja-JP" sz="3000" dirty="0">
                <a:latin typeface="HG丸ｺﾞｼｯｸM-PRO" panose="020F0600000000000000" pitchFamily="50" charset="-128"/>
                <a:ea typeface="HG丸ｺﾞｼｯｸM-PRO" panose="020F0600000000000000" pitchFamily="50" charset="-128"/>
              </a:rPr>
            </a:br>
            <a:r>
              <a:rPr lang="ja-JP" altLang="ja-JP" sz="3000" b="1" dirty="0">
                <a:latin typeface="+mn-ea"/>
                <a:ea typeface="+mn-ea"/>
              </a:rPr>
              <a:t>⑥</a:t>
            </a:r>
            <a:r>
              <a:rPr lang="en-US" altLang="ja-JP" sz="3000" b="1" dirty="0">
                <a:latin typeface="+mn-ea"/>
                <a:ea typeface="+mn-ea"/>
              </a:rPr>
              <a:t>(</a:t>
            </a:r>
            <a:r>
              <a:rPr lang="ja-JP" altLang="en-US" sz="3000" b="1" dirty="0">
                <a:latin typeface="+mn-ea"/>
                <a:ea typeface="+mn-ea"/>
              </a:rPr>
              <a:t>重要性</a:t>
            </a:r>
            <a:r>
              <a:rPr lang="en-US" altLang="ja-JP" sz="3000" b="1" dirty="0">
                <a:latin typeface="+mn-ea"/>
                <a:ea typeface="+mn-ea"/>
              </a:rPr>
              <a:t>)</a:t>
            </a:r>
            <a:r>
              <a:rPr lang="ja-JP" altLang="ja-JP" sz="3000" dirty="0">
                <a:latin typeface="HG丸ｺﾞｼｯｸM-PRO" panose="020F0600000000000000" pitchFamily="50" charset="-128"/>
                <a:ea typeface="HG丸ｺﾞｼｯｸM-PRO" panose="020F0600000000000000" pitchFamily="50" charset="-128"/>
              </a:rPr>
              <a:t>進路のためにも、補習回避のためにも、二次関数を</a:t>
            </a:r>
            <a:br>
              <a:rPr lang="en-US" altLang="ja-JP" sz="3000" dirty="0">
                <a:latin typeface="HG丸ｺﾞｼｯｸM-PRO" panose="020F0600000000000000" pitchFamily="50" charset="-128"/>
                <a:ea typeface="HG丸ｺﾞｼｯｸM-PRO" panose="020F0600000000000000" pitchFamily="50" charset="-128"/>
              </a:rPr>
            </a:br>
            <a:r>
              <a:rPr lang="ja-JP" altLang="en-US" sz="3000" dirty="0">
                <a:latin typeface="HG丸ｺﾞｼｯｸM-PRO" panose="020F0600000000000000" pitchFamily="50" charset="-128"/>
                <a:ea typeface="HG丸ｺﾞｼｯｸM-PRO" panose="020F0600000000000000" pitchFamily="50" charset="-128"/>
              </a:rPr>
              <a:t>　</a:t>
            </a:r>
            <a:r>
              <a:rPr lang="ja-JP" altLang="ja-JP" sz="3000" dirty="0">
                <a:latin typeface="HG丸ｺﾞｼｯｸM-PRO" panose="020F0600000000000000" pitchFamily="50" charset="-128"/>
                <a:ea typeface="HG丸ｺﾞｼｯｸM-PRO" panose="020F0600000000000000" pitchFamily="50" charset="-128"/>
              </a:rPr>
              <a:t>克服する必要がある。</a:t>
            </a:r>
            <a:br>
              <a:rPr lang="en-US" altLang="ja-JP" sz="3000" dirty="0">
                <a:latin typeface="HG丸ｺﾞｼｯｸM-PRO" panose="020F0600000000000000" pitchFamily="50" charset="-128"/>
                <a:ea typeface="HG丸ｺﾞｼｯｸM-PRO" panose="020F0600000000000000" pitchFamily="50" charset="-128"/>
              </a:rPr>
            </a:br>
            <a:r>
              <a:rPr lang="ja-JP" altLang="ja-JP" sz="3000" b="1" dirty="0">
                <a:latin typeface="+mn-ea"/>
                <a:ea typeface="+mn-ea"/>
              </a:rPr>
              <a:t>⑦</a:t>
            </a:r>
            <a:r>
              <a:rPr lang="en-US" altLang="ja-JP" sz="3000" b="1" dirty="0">
                <a:latin typeface="+mn-ea"/>
                <a:ea typeface="+mn-ea"/>
              </a:rPr>
              <a:t>(</a:t>
            </a:r>
            <a:r>
              <a:rPr lang="ja-JP" altLang="en-US" sz="3000" b="1" dirty="0">
                <a:latin typeface="+mn-ea"/>
                <a:ea typeface="+mn-ea"/>
              </a:rPr>
              <a:t>実現可能性</a:t>
            </a:r>
            <a:r>
              <a:rPr lang="en-US" altLang="ja-JP" sz="3000" b="1" dirty="0">
                <a:latin typeface="+mn-ea"/>
                <a:ea typeface="+mn-ea"/>
              </a:rPr>
              <a:t>)</a:t>
            </a:r>
            <a:r>
              <a:rPr lang="ja-JP" altLang="ja-JP" sz="3000" dirty="0">
                <a:latin typeface="HG丸ｺﾞｼｯｸM-PRO" panose="020F0600000000000000" pitchFamily="50" charset="-128"/>
                <a:ea typeface="HG丸ｺﾞｼｯｸM-PRO" panose="020F0600000000000000" pitchFamily="50" charset="-128"/>
              </a:rPr>
              <a:t>今夜から、自宅で</a:t>
            </a:r>
            <a:r>
              <a:rPr lang="ja-JP" altLang="en-US" sz="3000" dirty="0">
                <a:latin typeface="HG丸ｺﾞｼｯｸM-PRO" panose="020F0600000000000000" pitchFamily="50" charset="-128"/>
                <a:ea typeface="HG丸ｺﾞｼｯｸM-PRO" panose="020F0600000000000000" pitchFamily="50" charset="-128"/>
              </a:rPr>
              <a:t>問題集</a:t>
            </a:r>
            <a:r>
              <a:rPr lang="ja-JP" altLang="ja-JP" sz="3000" dirty="0">
                <a:latin typeface="HG丸ｺﾞｼｯｸM-PRO" panose="020F0600000000000000" pitchFamily="50" charset="-128"/>
                <a:ea typeface="HG丸ｺﾞｼｯｸM-PRO" panose="020F0600000000000000" pitchFamily="50" charset="-128"/>
              </a:rPr>
              <a:t>を</a:t>
            </a:r>
            <a:r>
              <a:rPr lang="en-US" altLang="ja-JP" sz="3000" dirty="0">
                <a:latin typeface="HG丸ｺﾞｼｯｸM-PRO" panose="020F0600000000000000" pitchFamily="50" charset="-128"/>
                <a:ea typeface="HG丸ｺﾞｼｯｸM-PRO" panose="020F0600000000000000" pitchFamily="50" charset="-128"/>
              </a:rPr>
              <a:t>10P</a:t>
            </a:r>
            <a:r>
              <a:rPr lang="ja-JP" altLang="ja-JP" sz="3000" dirty="0" err="1">
                <a:latin typeface="HG丸ｺﾞｼｯｸM-PRO" panose="020F0600000000000000" pitchFamily="50" charset="-128"/>
                <a:ea typeface="HG丸ｺﾞｼｯｸM-PRO" panose="020F0600000000000000" pitchFamily="50" charset="-128"/>
              </a:rPr>
              <a:t>ずつ</a:t>
            </a:r>
            <a:r>
              <a:rPr lang="ja-JP" altLang="ja-JP" sz="3000" dirty="0">
                <a:latin typeface="HG丸ｺﾞｼｯｸM-PRO" panose="020F0600000000000000" pitchFamily="50" charset="-128"/>
                <a:ea typeface="HG丸ｺﾞｼｯｸM-PRO" panose="020F0600000000000000" pitchFamily="50" charset="-128"/>
              </a:rPr>
              <a:t>解いていく。</a:t>
            </a:r>
            <a:endParaRPr kumimoji="1" lang="ja-JP" altLang="en-US" sz="3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6647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パラグラフ・ライティング実習２</a:t>
            </a:r>
          </a:p>
        </p:txBody>
      </p:sp>
      <p:sp>
        <p:nvSpPr>
          <p:cNvPr id="3" name="コンテンツ プレースホルダー 2"/>
          <p:cNvSpPr>
            <a:spLocks noGrp="1"/>
          </p:cNvSpPr>
          <p:nvPr>
            <p:ph idx="1"/>
          </p:nvPr>
        </p:nvSpPr>
        <p:spPr/>
        <p:txBody>
          <a:bodyPr>
            <a:normAutofit/>
          </a:bodyPr>
          <a:lstStyle/>
          <a:p>
            <a:r>
              <a:rPr kumimoji="1" lang="ja-JP" altLang="en-US" sz="4000" dirty="0"/>
              <a:t>「課題研究を学ぶ必要がある」ことを論じなさい。</a:t>
            </a:r>
            <a:endParaRPr kumimoji="1" lang="en-US" altLang="ja-JP" sz="4000" dirty="0"/>
          </a:p>
          <a:p>
            <a:r>
              <a:rPr lang="ja-JP" altLang="en-US" sz="4000" dirty="0"/>
              <a:t>まず、５</a:t>
            </a:r>
            <a:r>
              <a:rPr lang="en-US" altLang="ja-JP" sz="4000" dirty="0"/>
              <a:t>W</a:t>
            </a:r>
            <a:r>
              <a:rPr lang="ja-JP" altLang="en-US" sz="4000" dirty="0"/>
              <a:t>１</a:t>
            </a:r>
            <a:r>
              <a:rPr lang="en-US" altLang="ja-JP" sz="4000" dirty="0"/>
              <a:t>H</a:t>
            </a:r>
            <a:r>
              <a:rPr lang="ja-JP" altLang="en-US" sz="4000" dirty="0"/>
              <a:t>で根拠や事例を書き出しなさい。</a:t>
            </a:r>
            <a:endParaRPr lang="en-US" altLang="ja-JP" sz="4000" dirty="0"/>
          </a:p>
          <a:p>
            <a:r>
              <a:rPr lang="ja-JP" altLang="en-US" sz="4000" dirty="0"/>
              <a:t>根拠や事例を整理して書きなさい。</a:t>
            </a:r>
            <a:endParaRPr lang="en-US" altLang="ja-JP" sz="4000" dirty="0"/>
          </a:p>
          <a:p>
            <a:r>
              <a:rPr lang="ja-JP" altLang="en-US" sz="4000" dirty="0"/>
              <a:t>執筆時間：</a:t>
            </a:r>
            <a:r>
              <a:rPr lang="en-US" altLang="ja-JP" sz="4000" dirty="0"/>
              <a:t>20</a:t>
            </a:r>
            <a:r>
              <a:rPr lang="ja-JP" altLang="en-US" sz="4000" dirty="0"/>
              <a:t>分</a:t>
            </a:r>
            <a:endParaRPr lang="en-US" altLang="ja-JP" sz="4000" dirty="0"/>
          </a:p>
          <a:p>
            <a:endParaRPr kumimoji="1" lang="ja-JP" altLang="en-US" sz="4000" dirty="0"/>
          </a:p>
        </p:txBody>
      </p:sp>
    </p:spTree>
    <p:extLst>
      <p:ext uri="{BB962C8B-B14F-4D97-AF65-F5344CB8AC3E}">
        <p14:creationId xmlns:p14="http://schemas.microsoft.com/office/powerpoint/2010/main" val="366921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本日の課題</a:t>
            </a:r>
          </a:p>
        </p:txBody>
      </p:sp>
      <p:sp>
        <p:nvSpPr>
          <p:cNvPr id="6" name="コンテンツ プレースホルダー 2"/>
          <p:cNvSpPr>
            <a:spLocks noGrp="1"/>
          </p:cNvSpPr>
          <p:nvPr>
            <p:ph idx="1"/>
          </p:nvPr>
        </p:nvSpPr>
        <p:spPr>
          <a:xfrm>
            <a:off x="1295399" y="1828800"/>
            <a:ext cx="10217727" cy="4114800"/>
          </a:xfrm>
        </p:spPr>
        <p:txBody>
          <a:bodyPr>
            <a:normAutofit/>
          </a:bodyPr>
          <a:lstStyle/>
          <a:p>
            <a:pPr marL="45720" indent="0">
              <a:buNone/>
            </a:pPr>
            <a:r>
              <a:rPr kumimoji="1" lang="ja-JP" altLang="en-US" sz="4800" dirty="0"/>
              <a:t>①レポートとは？</a:t>
            </a:r>
            <a:endParaRPr kumimoji="1" lang="en-US" altLang="ja-JP" sz="4800" dirty="0"/>
          </a:p>
          <a:p>
            <a:pPr marL="45720" indent="0">
              <a:buNone/>
            </a:pPr>
            <a:r>
              <a:rPr lang="ja-JP" altLang="en-US" sz="4800" dirty="0"/>
              <a:t>②ロジカル・ライティングとは？</a:t>
            </a:r>
            <a:endParaRPr lang="en-US" altLang="ja-JP" sz="4800" dirty="0"/>
          </a:p>
          <a:p>
            <a:pPr marL="45720" indent="0">
              <a:buNone/>
            </a:pPr>
            <a:r>
              <a:rPr lang="ja-JP" altLang="en-US" sz="4800" dirty="0"/>
              <a:t>③パラグラフライティングことは？</a:t>
            </a:r>
            <a:endParaRPr lang="en-US" altLang="ja-JP" sz="4800" dirty="0"/>
          </a:p>
          <a:p>
            <a:pPr marL="45720" indent="0">
              <a:buNone/>
            </a:pPr>
            <a:endParaRPr kumimoji="1" lang="ja-JP" altLang="en-US" sz="4800" dirty="0"/>
          </a:p>
        </p:txBody>
      </p:sp>
    </p:spTree>
    <p:extLst>
      <p:ext uri="{BB962C8B-B14F-4D97-AF65-F5344CB8AC3E}">
        <p14:creationId xmlns:p14="http://schemas.microsoft.com/office/powerpoint/2010/main" val="19437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5400" b="0" dirty="0">
                <a:effectLst/>
              </a:rPr>
              <a:t>fin</a:t>
            </a:r>
            <a:endParaRPr kumimoji="1" lang="ja-JP" altLang="en-US" sz="5400" b="0" dirty="0">
              <a:effectLst/>
            </a:endParaRPr>
          </a:p>
        </p:txBody>
      </p:sp>
      <p:sp>
        <p:nvSpPr>
          <p:cNvPr id="3" name="コンテンツ プレースホルダー 2"/>
          <p:cNvSpPr>
            <a:spLocks noGrp="1"/>
          </p:cNvSpPr>
          <p:nvPr>
            <p:ph idx="1"/>
          </p:nvPr>
        </p:nvSpPr>
        <p:spPr/>
        <p:txBody>
          <a:bodyPr>
            <a:normAutofit/>
          </a:bodyPr>
          <a:lstStyle/>
          <a:p>
            <a:pPr marL="45720" indent="0">
              <a:buNone/>
            </a:pPr>
            <a:endParaRPr kumimoji="1" lang="ja-JP" altLang="en-US" sz="4800" dirty="0"/>
          </a:p>
        </p:txBody>
      </p:sp>
    </p:spTree>
    <p:extLst>
      <p:ext uri="{BB962C8B-B14F-4D97-AF65-F5344CB8AC3E}">
        <p14:creationId xmlns:p14="http://schemas.microsoft.com/office/powerpoint/2010/main" val="127024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本日の課題</a:t>
            </a:r>
          </a:p>
        </p:txBody>
      </p:sp>
      <p:sp>
        <p:nvSpPr>
          <p:cNvPr id="3" name="コンテンツ プレースホルダー 2"/>
          <p:cNvSpPr>
            <a:spLocks noGrp="1"/>
          </p:cNvSpPr>
          <p:nvPr>
            <p:ph idx="1"/>
          </p:nvPr>
        </p:nvSpPr>
        <p:spPr>
          <a:xfrm>
            <a:off x="1295399" y="1828800"/>
            <a:ext cx="10196945" cy="4114800"/>
          </a:xfrm>
        </p:spPr>
        <p:txBody>
          <a:bodyPr>
            <a:normAutofit/>
          </a:bodyPr>
          <a:lstStyle/>
          <a:p>
            <a:pPr marL="45720" indent="0">
              <a:buNone/>
            </a:pPr>
            <a:r>
              <a:rPr kumimoji="1" lang="ja-JP" altLang="en-US" sz="4800" dirty="0"/>
              <a:t>①レポートとは？</a:t>
            </a:r>
            <a:endParaRPr kumimoji="1" lang="en-US" altLang="ja-JP" sz="4800" dirty="0"/>
          </a:p>
          <a:p>
            <a:pPr marL="45720" indent="0">
              <a:buNone/>
            </a:pPr>
            <a:r>
              <a:rPr lang="ja-JP" altLang="en-US" sz="4800" dirty="0"/>
              <a:t>②ロジカル・ライティングとは？</a:t>
            </a:r>
            <a:endParaRPr lang="en-US" altLang="ja-JP" sz="4800" dirty="0"/>
          </a:p>
          <a:p>
            <a:pPr marL="45720" indent="0">
              <a:buNone/>
            </a:pPr>
            <a:r>
              <a:rPr lang="ja-JP" altLang="en-US" sz="4800" dirty="0"/>
              <a:t>③パラグラフ・ライティングとは？</a:t>
            </a:r>
            <a:endParaRPr lang="en-US" altLang="ja-JP" sz="4800" dirty="0"/>
          </a:p>
          <a:p>
            <a:pPr marL="45720" indent="0">
              <a:buNone/>
            </a:pPr>
            <a:endParaRPr kumimoji="1" lang="ja-JP" altLang="en-US" sz="4800" dirty="0"/>
          </a:p>
        </p:txBody>
      </p:sp>
    </p:spTree>
    <p:extLst>
      <p:ext uri="{BB962C8B-B14F-4D97-AF65-F5344CB8AC3E}">
        <p14:creationId xmlns:p14="http://schemas.microsoft.com/office/powerpoint/2010/main" val="15648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本日の内容</a:t>
            </a:r>
          </a:p>
        </p:txBody>
      </p:sp>
      <p:sp>
        <p:nvSpPr>
          <p:cNvPr id="3" name="コンテンツ プレースホルダー 2"/>
          <p:cNvSpPr>
            <a:spLocks noGrp="1"/>
          </p:cNvSpPr>
          <p:nvPr>
            <p:ph idx="1"/>
          </p:nvPr>
        </p:nvSpPr>
        <p:spPr/>
        <p:txBody>
          <a:bodyPr>
            <a:normAutofit/>
          </a:bodyPr>
          <a:lstStyle/>
          <a:p>
            <a:r>
              <a:rPr kumimoji="1" lang="ja-JP" altLang="en-US" sz="4800" dirty="0"/>
              <a:t>レポートの位置づけ</a:t>
            </a:r>
            <a:endParaRPr kumimoji="1" lang="en-US" altLang="ja-JP" sz="4800" dirty="0"/>
          </a:p>
          <a:p>
            <a:r>
              <a:rPr lang="ja-JP" altLang="en-US" sz="4800" dirty="0"/>
              <a:t>ロジカル・ライティング</a:t>
            </a:r>
            <a:endParaRPr lang="en-US" altLang="ja-JP" sz="4800" dirty="0"/>
          </a:p>
          <a:p>
            <a:r>
              <a:rPr lang="ja-JP" altLang="en-US" sz="4800" dirty="0"/>
              <a:t>パラグラフ・ライティング</a:t>
            </a:r>
            <a:endParaRPr lang="en-US" altLang="ja-JP" sz="4800" dirty="0"/>
          </a:p>
        </p:txBody>
      </p:sp>
    </p:spTree>
    <p:extLst>
      <p:ext uri="{BB962C8B-B14F-4D97-AF65-F5344CB8AC3E}">
        <p14:creationId xmlns:p14="http://schemas.microsoft.com/office/powerpoint/2010/main" val="159985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レポートって何？</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0356" y="1425945"/>
            <a:ext cx="4389120" cy="4945487"/>
          </a:xfrm>
        </p:spPr>
      </p:pic>
    </p:spTree>
    <p:extLst>
      <p:ext uri="{BB962C8B-B14F-4D97-AF65-F5344CB8AC3E}">
        <p14:creationId xmlns:p14="http://schemas.microsoft.com/office/powerpoint/2010/main" val="362900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レポートとは</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75929020"/>
              </p:ext>
            </p:extLst>
          </p:nvPr>
        </p:nvGraphicFramePr>
        <p:xfrm>
          <a:off x="1295399" y="1436915"/>
          <a:ext cx="9140372" cy="3866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4849922" y="2767429"/>
            <a:ext cx="2031325" cy="646331"/>
          </a:xfrm>
          <a:prstGeom prst="rect">
            <a:avLst/>
          </a:prstGeom>
          <a:noFill/>
        </p:spPr>
        <p:txBody>
          <a:bodyPr wrap="none" rtlCol="0">
            <a:spAutoFit/>
          </a:bodyPr>
          <a:lstStyle/>
          <a:p>
            <a:r>
              <a:rPr kumimoji="1" lang="ja-JP" altLang="en-US" sz="3600" dirty="0">
                <a:solidFill>
                  <a:srgbClr val="FF0000"/>
                </a:solidFill>
              </a:rPr>
              <a:t>レポート</a:t>
            </a:r>
          </a:p>
        </p:txBody>
      </p:sp>
      <p:sp>
        <p:nvSpPr>
          <p:cNvPr id="3" name="テキスト ボックス 2"/>
          <p:cNvSpPr txBox="1"/>
          <p:nvPr/>
        </p:nvSpPr>
        <p:spPr>
          <a:xfrm>
            <a:off x="1064030" y="5171183"/>
            <a:ext cx="10443885" cy="1077218"/>
          </a:xfrm>
          <a:prstGeom prst="rect">
            <a:avLst/>
          </a:prstGeom>
          <a:noFill/>
        </p:spPr>
        <p:txBody>
          <a:bodyPr wrap="none" rtlCol="0">
            <a:spAutoFit/>
          </a:bodyPr>
          <a:lstStyle/>
          <a:p>
            <a:r>
              <a:rPr kumimoji="1" lang="ja-JP" altLang="en-US" sz="3200" dirty="0"/>
              <a:t>・報告型の簡易論文</a:t>
            </a:r>
            <a:endParaRPr kumimoji="1" lang="en-US" altLang="ja-JP" sz="3200" dirty="0"/>
          </a:p>
          <a:p>
            <a:r>
              <a:rPr kumimoji="1" lang="ja-JP" altLang="en-US" sz="3200" dirty="0"/>
              <a:t>・論文を書くトレーニングとして用いられることが多い</a:t>
            </a:r>
          </a:p>
        </p:txBody>
      </p:sp>
    </p:spTree>
    <p:extLst>
      <p:ext uri="{BB962C8B-B14F-4D97-AF65-F5344CB8AC3E}">
        <p14:creationId xmlns:p14="http://schemas.microsoft.com/office/powerpoint/2010/main" val="374500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論文とは</a:t>
            </a:r>
          </a:p>
        </p:txBody>
      </p:sp>
      <p:sp>
        <p:nvSpPr>
          <p:cNvPr id="3" name="コンテンツ プレースホルダー 2"/>
          <p:cNvSpPr>
            <a:spLocks noGrp="1"/>
          </p:cNvSpPr>
          <p:nvPr>
            <p:ph idx="1"/>
          </p:nvPr>
        </p:nvSpPr>
        <p:spPr/>
        <p:txBody>
          <a:bodyPr>
            <a:normAutofit/>
          </a:bodyPr>
          <a:lstStyle/>
          <a:p>
            <a:pPr marL="45720" indent="0">
              <a:buNone/>
            </a:pPr>
            <a:r>
              <a:rPr kumimoji="1" lang="ja-JP" altLang="en-US" sz="4800" dirty="0"/>
              <a:t>作文　　　　　　論文</a:t>
            </a:r>
          </a:p>
        </p:txBody>
      </p:sp>
      <p:pic>
        <p:nvPicPr>
          <p:cNvPr id="1026" name="Picture 2" descr="「作文　イラスト」の画像検索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375" y="2292436"/>
            <a:ext cx="3202225" cy="2948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論文　イラスト」の画像検索結果">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6183" y="2305018"/>
            <a:ext cx="2703955" cy="293572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370226" y="5240740"/>
            <a:ext cx="4288353" cy="707886"/>
          </a:xfrm>
          <a:prstGeom prst="rect">
            <a:avLst/>
          </a:prstGeom>
          <a:noFill/>
        </p:spPr>
        <p:txBody>
          <a:bodyPr wrap="none" rtlCol="0">
            <a:spAutoFit/>
          </a:bodyPr>
          <a:lstStyle/>
          <a:p>
            <a:r>
              <a:rPr kumimoji="1" lang="ja-JP" altLang="en-US" sz="4000" dirty="0"/>
              <a:t>筆者の主観・意見</a:t>
            </a:r>
          </a:p>
        </p:txBody>
      </p:sp>
      <p:sp>
        <p:nvSpPr>
          <p:cNvPr id="9" name="テキスト ボックス 8"/>
          <p:cNvSpPr txBox="1"/>
          <p:nvPr/>
        </p:nvSpPr>
        <p:spPr>
          <a:xfrm>
            <a:off x="8371526" y="5240740"/>
            <a:ext cx="2749471" cy="707886"/>
          </a:xfrm>
          <a:prstGeom prst="rect">
            <a:avLst/>
          </a:prstGeom>
          <a:noFill/>
        </p:spPr>
        <p:txBody>
          <a:bodyPr wrap="none" rtlCol="0">
            <a:spAutoFit/>
          </a:bodyPr>
          <a:lstStyle/>
          <a:p>
            <a:r>
              <a:rPr kumimoji="1" lang="ja-JP" altLang="en-US" sz="4000" dirty="0"/>
              <a:t>客観・事実</a:t>
            </a:r>
          </a:p>
        </p:txBody>
      </p:sp>
    </p:spTree>
    <p:extLst>
      <p:ext uri="{BB962C8B-B14F-4D97-AF65-F5344CB8AC3E}">
        <p14:creationId xmlns:p14="http://schemas.microsoft.com/office/powerpoint/2010/main" val="16856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論文やレポートの基本構成</a:t>
            </a:r>
          </a:p>
        </p:txBody>
      </p:sp>
      <p:sp>
        <p:nvSpPr>
          <p:cNvPr id="3" name="コンテンツ プレースホルダー 2"/>
          <p:cNvSpPr>
            <a:spLocks noGrp="1"/>
          </p:cNvSpPr>
          <p:nvPr>
            <p:ph idx="1"/>
          </p:nvPr>
        </p:nvSpPr>
        <p:spPr>
          <a:xfrm>
            <a:off x="709684" y="1828800"/>
            <a:ext cx="11041038" cy="4114800"/>
          </a:xfrm>
        </p:spPr>
        <p:txBody>
          <a:bodyPr>
            <a:normAutofit/>
          </a:bodyPr>
          <a:lstStyle/>
          <a:p>
            <a:pPr marL="45720" indent="0">
              <a:buNone/>
            </a:pPr>
            <a:r>
              <a:rPr kumimoji="1" lang="ja-JP" altLang="en-US" sz="5400" dirty="0"/>
              <a:t>起→承→転→結</a:t>
            </a:r>
            <a:endParaRPr kumimoji="1" lang="en-US" altLang="ja-JP" sz="4800" dirty="0"/>
          </a:p>
          <a:p>
            <a:pPr marL="45720" indent="0">
              <a:buNone/>
            </a:pPr>
            <a:endParaRPr kumimoji="1" lang="en-US" altLang="ja-JP" sz="4000" dirty="0"/>
          </a:p>
          <a:p>
            <a:pPr marL="45720" indent="0">
              <a:buNone/>
            </a:pPr>
            <a:r>
              <a:rPr kumimoji="1" lang="ja-JP" altLang="en-US" sz="4000" dirty="0"/>
              <a:t>読み手の理解の順を意識し、</a:t>
            </a:r>
            <a:endParaRPr kumimoji="1" lang="en-US" altLang="ja-JP" sz="4000" dirty="0"/>
          </a:p>
          <a:p>
            <a:pPr marL="45720" indent="0">
              <a:buNone/>
            </a:pPr>
            <a:r>
              <a:rPr kumimoji="1" lang="ja-JP" altLang="en-US" sz="5400" dirty="0"/>
              <a:t>問い</a:t>
            </a:r>
            <a:r>
              <a:rPr lang="ja-JP" altLang="en-US" sz="5400" dirty="0"/>
              <a:t>→</a:t>
            </a:r>
            <a:r>
              <a:rPr kumimoji="1" lang="ja-JP" altLang="en-US" sz="5400" dirty="0"/>
              <a:t>答え</a:t>
            </a:r>
            <a:r>
              <a:rPr lang="ja-JP" altLang="en-US" sz="5400" dirty="0"/>
              <a:t>→</a:t>
            </a:r>
            <a:r>
              <a:rPr kumimoji="1" lang="ja-JP" altLang="en-US" sz="5400" dirty="0"/>
              <a:t>根拠　</a:t>
            </a:r>
            <a:r>
              <a:rPr kumimoji="1" lang="ja-JP" altLang="en-US" sz="4000" dirty="0"/>
              <a:t>を論理的に示す</a:t>
            </a:r>
          </a:p>
        </p:txBody>
      </p:sp>
      <p:cxnSp>
        <p:nvCxnSpPr>
          <p:cNvPr id="5" name="直線コネクタ 4"/>
          <p:cNvCxnSpPr/>
          <p:nvPr/>
        </p:nvCxnSpPr>
        <p:spPr>
          <a:xfrm>
            <a:off x="941696" y="2074460"/>
            <a:ext cx="454470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941696" y="2349690"/>
            <a:ext cx="4544704" cy="136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52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論理的な文を作成する</a:t>
            </a:r>
            <a:endParaRPr kumimoji="1" lang="ja-JP" altLang="en-US" sz="4400" dirty="0"/>
          </a:p>
        </p:txBody>
      </p:sp>
      <p:sp>
        <p:nvSpPr>
          <p:cNvPr id="3" name="コンテンツ プレースホルダー 2"/>
          <p:cNvSpPr>
            <a:spLocks noGrp="1"/>
          </p:cNvSpPr>
          <p:nvPr>
            <p:ph idx="1"/>
          </p:nvPr>
        </p:nvSpPr>
        <p:spPr>
          <a:xfrm>
            <a:off x="1295400" y="1828800"/>
            <a:ext cx="10455322" cy="4114800"/>
          </a:xfrm>
        </p:spPr>
        <p:txBody>
          <a:bodyPr>
            <a:noAutofit/>
          </a:bodyPr>
          <a:lstStyle/>
          <a:p>
            <a:pPr marL="45720" indent="0">
              <a:buNone/>
            </a:pPr>
            <a:r>
              <a:rPr kumimoji="1" lang="ja-JP" altLang="en-US" sz="4800" dirty="0"/>
              <a:t>・</a:t>
            </a:r>
            <a:r>
              <a:rPr kumimoji="1" lang="ja-JP" altLang="en-US" sz="4800" u="sng" dirty="0"/>
              <a:t>ロジカル</a:t>
            </a:r>
            <a:r>
              <a:rPr kumimoji="1" lang="ja-JP" altLang="en-US" sz="4800" dirty="0"/>
              <a:t>・</a:t>
            </a:r>
            <a:r>
              <a:rPr kumimoji="1" lang="ja-JP" altLang="en-US" sz="4800" u="sng" dirty="0"/>
              <a:t>ライティング</a:t>
            </a:r>
            <a:endParaRPr lang="en-US" altLang="ja-JP" sz="4800" u="sng" dirty="0"/>
          </a:p>
          <a:p>
            <a:pPr marL="45720" indent="0">
              <a:buNone/>
            </a:pPr>
            <a:r>
              <a:rPr kumimoji="1" lang="ja-JP" altLang="en-US" sz="4800" dirty="0">
                <a:solidFill>
                  <a:srgbClr val="FF0000"/>
                </a:solidFill>
              </a:rPr>
              <a:t>　論理的な</a:t>
            </a:r>
            <a:r>
              <a:rPr kumimoji="1" lang="ja-JP" altLang="en-US" sz="4800" dirty="0"/>
              <a:t>　</a:t>
            </a:r>
            <a:r>
              <a:rPr lang="ja-JP" altLang="en-US" sz="4800" dirty="0"/>
              <a:t>　</a:t>
            </a:r>
            <a:r>
              <a:rPr lang="ja-JP" altLang="en-US" sz="4800" dirty="0">
                <a:solidFill>
                  <a:srgbClr val="FF0000"/>
                </a:solidFill>
              </a:rPr>
              <a:t>執筆方法</a:t>
            </a:r>
            <a:endParaRPr lang="en-US" altLang="ja-JP" sz="4800" dirty="0"/>
          </a:p>
          <a:p>
            <a:pPr marL="45720" indent="0">
              <a:buNone/>
            </a:pPr>
            <a:r>
              <a:rPr lang="ja-JP" altLang="en-US" sz="4800" dirty="0"/>
              <a:t>・論文やレポートの執筆手法</a:t>
            </a:r>
            <a:endParaRPr lang="en-US" altLang="ja-JP" sz="4800" dirty="0"/>
          </a:p>
        </p:txBody>
      </p:sp>
    </p:spTree>
    <p:extLst>
      <p:ext uri="{BB962C8B-B14F-4D97-AF65-F5344CB8AC3E}">
        <p14:creationId xmlns:p14="http://schemas.microsoft.com/office/powerpoint/2010/main" val="281177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5400" dirty="0"/>
              <a:t>ロジカル・ライティング実習１</a:t>
            </a:r>
            <a:endParaRPr kumimoji="1" lang="ja-JP" altLang="en-US" sz="4800" dirty="0"/>
          </a:p>
        </p:txBody>
      </p:sp>
      <p:sp>
        <p:nvSpPr>
          <p:cNvPr id="3" name="コンテンツ プレースホルダー 2"/>
          <p:cNvSpPr>
            <a:spLocks noGrp="1"/>
          </p:cNvSpPr>
          <p:nvPr>
            <p:ph idx="1"/>
          </p:nvPr>
        </p:nvSpPr>
        <p:spPr>
          <a:xfrm>
            <a:off x="1295400" y="1573876"/>
            <a:ext cx="9601200" cy="4114800"/>
          </a:xfrm>
        </p:spPr>
        <p:txBody>
          <a:bodyPr>
            <a:normAutofit/>
          </a:bodyPr>
          <a:lstStyle/>
          <a:p>
            <a:pPr marL="45720" indent="0">
              <a:buNone/>
            </a:pPr>
            <a:r>
              <a:rPr kumimoji="1" lang="ja-JP" altLang="en-US" sz="4000" b="1" dirty="0"/>
              <a:t>～</a:t>
            </a:r>
            <a:r>
              <a:rPr lang="ja-JP" altLang="en-US" sz="4000" b="1" dirty="0"/>
              <a:t>主観的から客観的に</a:t>
            </a:r>
            <a:r>
              <a:rPr kumimoji="1" lang="ja-JP" altLang="en-US" sz="4000" b="1" dirty="0"/>
              <a:t>～</a:t>
            </a:r>
            <a:endParaRPr kumimoji="1" lang="en-US" altLang="ja-JP" sz="4000" b="1" dirty="0"/>
          </a:p>
        </p:txBody>
      </p:sp>
      <p:sp>
        <p:nvSpPr>
          <p:cNvPr id="4" name="円/楕円 3"/>
          <p:cNvSpPr/>
          <p:nvPr/>
        </p:nvSpPr>
        <p:spPr>
          <a:xfrm>
            <a:off x="5195247" y="2780731"/>
            <a:ext cx="1801505" cy="17639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a:off x="5246635" y="4750263"/>
            <a:ext cx="1698729" cy="0"/>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478683" y="5076966"/>
            <a:ext cx="1234633" cy="646331"/>
          </a:xfrm>
          <a:prstGeom prst="rect">
            <a:avLst/>
          </a:prstGeom>
          <a:noFill/>
        </p:spPr>
        <p:txBody>
          <a:bodyPr wrap="none" rtlCol="0">
            <a:spAutoFit/>
          </a:bodyPr>
          <a:lstStyle/>
          <a:p>
            <a:r>
              <a:rPr kumimoji="1" lang="ja-JP" altLang="en-US" sz="3600" dirty="0"/>
              <a:t>２</a:t>
            </a:r>
            <a:r>
              <a:rPr kumimoji="1" lang="en-US" altLang="ja-JP" sz="3600" dirty="0"/>
              <a:t>cm</a:t>
            </a:r>
            <a:endParaRPr kumimoji="1" lang="ja-JP" altLang="en-US" sz="3600" dirty="0"/>
          </a:p>
        </p:txBody>
      </p:sp>
    </p:spTree>
    <p:extLst>
      <p:ext uri="{BB962C8B-B14F-4D97-AF65-F5344CB8AC3E}">
        <p14:creationId xmlns:p14="http://schemas.microsoft.com/office/powerpoint/2010/main" val="196845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1250" fill="hold"/>
                                        <p:tgtEl>
                                          <p:spTgt spid="4"/>
                                        </p:tgtEl>
                                        <p:attrNameLst>
                                          <p:attrName>fillcolor</p:attrName>
                                        </p:attrNameLst>
                                      </p:cBhvr>
                                      <p:to>
                                        <a:srgbClr val="FF0000"/>
                                      </p:to>
                                    </p:animClr>
                                    <p:set>
                                      <p:cBhvr>
                                        <p:cTn id="15" dur="1250" fill="hold"/>
                                        <p:tgtEl>
                                          <p:spTgt spid="4"/>
                                        </p:tgtEl>
                                        <p:attrNameLst>
                                          <p:attrName>fill.type</p:attrName>
                                        </p:attrNameLst>
                                      </p:cBhvr>
                                      <p:to>
                                        <p:strVal val="solid"/>
                                      </p:to>
                                    </p:set>
                                    <p:set>
                                      <p:cBhvr>
                                        <p:cTn id="16" dur="125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AG" val="4544832d-939b-46a1-818e-d4f455d94e81"/>
</p:tagLst>
</file>

<file path=ppt/theme/theme1.xml><?xml version="1.0" encoding="utf-8"?>
<a:theme xmlns:a="http://schemas.openxmlformats.org/drawingml/2006/main" name="TF03031023">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268_TF03031023.potx" id="{349FBB9C-520F-425D-8B79-DE62707BF242}" vid="{025E0076-390D-4DC3-B829-0D13E256E7FE}"/>
    </a:ext>
  </a:extLst>
</a:theme>
</file>

<file path=ppt/theme/theme2.xml><?xml version="1.0" encoding="utf-8"?>
<a:theme xmlns:a="http://schemas.openxmlformats.org/drawingml/2006/main" name="Office テーマ">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684FB84B-9B8A-40AC-AA36-2545DD91B382}"/>
</file>

<file path=customXml/itemProps2.xml><?xml version="1.0" encoding="utf-8"?>
<ds:datastoreItem xmlns:ds="http://schemas.openxmlformats.org/officeDocument/2006/customXml" ds:itemID="{9FE66760-467A-49F8-A479-B59B06AEBF16}"/>
</file>

<file path=customXml/itemProps3.xml><?xml version="1.0" encoding="utf-8"?>
<ds:datastoreItem xmlns:ds="http://schemas.openxmlformats.org/officeDocument/2006/customXml" ds:itemID="{EE11271A-70E3-483E-A7F0-34CEB0EF78C2}"/>
</file>

<file path=docMetadata/LabelInfo.xml><?xml version="1.0" encoding="utf-8"?>
<clbl:labelList xmlns:clbl="http://schemas.microsoft.com/office/2020/mipLabelMetadata">
  <clbl:label id="{c5ee6e94-d455-43df-b19e-97dde671e91e}" enabled="1" method="Standard" siteId="{12070d49-0d58-40e3-8d87-8f8077d1ef42}" removed="0"/>
</clbl:labelList>
</file>

<file path=docProps/app.xml><?xml version="1.0" encoding="utf-8"?>
<Properties xmlns="http://schemas.openxmlformats.org/officeDocument/2006/extended-properties" xmlns:vt="http://schemas.openxmlformats.org/officeDocument/2006/docPropsVTypes">
  <Template>TF03031023</Template>
  <TotalTime>1012</TotalTime>
  <Words>1443</Words>
  <Application>Microsoft Office PowerPoint</Application>
  <PresentationFormat>ワイド画面</PresentationFormat>
  <Paragraphs>160</Paragraphs>
  <Slides>19</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HG丸ｺﾞｼｯｸM-PRO</vt:lpstr>
      <vt:lpstr>ＭＳ ゴシック</vt:lpstr>
      <vt:lpstr>ＭＳ 明朝</vt:lpstr>
      <vt:lpstr>Arial</vt:lpstr>
      <vt:lpstr>Cambria</vt:lpstr>
      <vt:lpstr>Century</vt:lpstr>
      <vt:lpstr>TF03031023</vt:lpstr>
      <vt:lpstr>レポート作成技術１</vt:lpstr>
      <vt:lpstr>本日の課題</vt:lpstr>
      <vt:lpstr>本日の内容</vt:lpstr>
      <vt:lpstr>レポートって何？</vt:lpstr>
      <vt:lpstr>レポートとは</vt:lpstr>
      <vt:lpstr>論文とは</vt:lpstr>
      <vt:lpstr>論文やレポートの基本構成</vt:lpstr>
      <vt:lpstr>論理的な文を作成する</vt:lpstr>
      <vt:lpstr>ロジカル・ライティング実習１</vt:lpstr>
      <vt:lpstr>論文の文章表現</vt:lpstr>
      <vt:lpstr>文末表現</vt:lpstr>
      <vt:lpstr>書き言葉</vt:lpstr>
      <vt:lpstr>パラグラフ・ライティング</vt:lpstr>
      <vt:lpstr>パラグラフ・ライティング実習</vt:lpstr>
      <vt:lpstr>根拠や事例の内容重複を防ぐ</vt:lpstr>
      <vt:lpstr>５W1Hの例</vt:lpstr>
      <vt:lpstr>パラグラフ・ライティング実習２</vt:lpstr>
      <vt:lpstr>本日の課題</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レポート作成技術１</dc:title>
  <dc:creator>T-YamaguchiYu</dc:creator>
  <cp:lastModifiedBy>MAEGAWA HIROKI</cp:lastModifiedBy>
  <cp:revision>103</cp:revision>
  <cp:lastPrinted>2021-05-06T01:12:54Z</cp:lastPrinted>
  <dcterms:created xsi:type="dcterms:W3CDTF">2019-04-16T05:15:09Z</dcterms:created>
  <dcterms:modified xsi:type="dcterms:W3CDTF">2023-06-04T13:48:55Z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0x0101005D5CBE8616B9BE4892A14A66220CA59A</vt:lpwstr>
  </property>
  <property fmtid="{D5CDD505-2E9C-101B-9397-08002B2CF9AE}" pid="3" name="Order">
    <vt:r8>22247400</vt:r8>
  </property>
  <property fmtid="{D5CDD505-2E9C-101B-9397-08002B2CF9AE}" pid="4" name="MediaServiceImageTags">
    <vt:lpwstr/>
  </property>
</Properties>
</file>