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0" r:id="rId2"/>
    <p:sldId id="298" r:id="rId3"/>
    <p:sldId id="337" r:id="rId4"/>
    <p:sldId id="338" r:id="rId5"/>
    <p:sldId id="340" r:id="rId6"/>
    <p:sldId id="341" r:id="rId7"/>
    <p:sldId id="342" r:id="rId8"/>
    <p:sldId id="339" r:id="rId9"/>
    <p:sldId id="343" r:id="rId10"/>
    <p:sldId id="355" r:id="rId11"/>
    <p:sldId id="345" r:id="rId12"/>
    <p:sldId id="352" r:id="rId13"/>
    <p:sldId id="353" r:id="rId14"/>
    <p:sldId id="354" r:id="rId15"/>
    <p:sldId id="351" r:id="rId16"/>
    <p:sldId id="347" r:id="rId17"/>
    <p:sldId id="334" r:id="rId18"/>
  </p:sldIdLst>
  <p:sldSz cx="17283113" cy="9721850"/>
  <p:notesSz cx="6807200" cy="9939338"/>
  <p:custDataLst>
    <p:tags r:id="rId21"/>
  </p:custDataLst>
  <p:defaultTextStyle>
    <a:defPPr rtl="0">
      <a:defRPr lang="ja-JP"/>
    </a:defPPr>
    <a:lvl1pPr marL="0" algn="l" defTabSz="1088569" rtl="0" eaLnBrk="1" latinLnBrk="0" hangingPunct="1">
      <a:defRPr sz="2100" kern="1200">
        <a:solidFill>
          <a:schemeClr val="tx1"/>
        </a:solidFill>
        <a:latin typeface="+mn-lt"/>
        <a:ea typeface="+mn-ea"/>
        <a:cs typeface="+mn-cs"/>
      </a:defRPr>
    </a:lvl1pPr>
    <a:lvl2pPr marL="544285" algn="l" defTabSz="1088569" rtl="0" eaLnBrk="1" latinLnBrk="0" hangingPunct="1">
      <a:defRPr sz="2100" kern="1200">
        <a:solidFill>
          <a:schemeClr val="tx1"/>
        </a:solidFill>
        <a:latin typeface="+mn-lt"/>
        <a:ea typeface="+mn-ea"/>
        <a:cs typeface="+mn-cs"/>
      </a:defRPr>
    </a:lvl2pPr>
    <a:lvl3pPr marL="1088569" algn="l" defTabSz="1088569" rtl="0" eaLnBrk="1" latinLnBrk="0" hangingPunct="1">
      <a:defRPr sz="2100" kern="1200">
        <a:solidFill>
          <a:schemeClr val="tx1"/>
        </a:solidFill>
        <a:latin typeface="+mn-lt"/>
        <a:ea typeface="+mn-ea"/>
        <a:cs typeface="+mn-cs"/>
      </a:defRPr>
    </a:lvl3pPr>
    <a:lvl4pPr marL="1632852" algn="l" defTabSz="1088569" rtl="0" eaLnBrk="1" latinLnBrk="0" hangingPunct="1">
      <a:defRPr sz="2100" kern="1200">
        <a:solidFill>
          <a:schemeClr val="tx1"/>
        </a:solidFill>
        <a:latin typeface="+mn-lt"/>
        <a:ea typeface="+mn-ea"/>
        <a:cs typeface="+mn-cs"/>
      </a:defRPr>
    </a:lvl4pPr>
    <a:lvl5pPr marL="2177135" algn="l" defTabSz="1088569" rtl="0" eaLnBrk="1" latinLnBrk="0" hangingPunct="1">
      <a:defRPr sz="2100" kern="1200">
        <a:solidFill>
          <a:schemeClr val="tx1"/>
        </a:solidFill>
        <a:latin typeface="+mn-lt"/>
        <a:ea typeface="+mn-ea"/>
        <a:cs typeface="+mn-cs"/>
      </a:defRPr>
    </a:lvl5pPr>
    <a:lvl6pPr marL="2721419" algn="l" defTabSz="1088569" rtl="0" eaLnBrk="1" latinLnBrk="0" hangingPunct="1">
      <a:defRPr sz="2100" kern="1200">
        <a:solidFill>
          <a:schemeClr val="tx1"/>
        </a:solidFill>
        <a:latin typeface="+mn-lt"/>
        <a:ea typeface="+mn-ea"/>
        <a:cs typeface="+mn-cs"/>
      </a:defRPr>
    </a:lvl6pPr>
    <a:lvl7pPr marL="3265705" algn="l" defTabSz="1088569" rtl="0" eaLnBrk="1" latinLnBrk="0" hangingPunct="1">
      <a:defRPr sz="2100" kern="1200">
        <a:solidFill>
          <a:schemeClr val="tx1"/>
        </a:solidFill>
        <a:latin typeface="+mn-lt"/>
        <a:ea typeface="+mn-ea"/>
        <a:cs typeface="+mn-cs"/>
      </a:defRPr>
    </a:lvl7pPr>
    <a:lvl8pPr marL="3809988" algn="l" defTabSz="1088569" rtl="0" eaLnBrk="1" latinLnBrk="0" hangingPunct="1">
      <a:defRPr sz="2100" kern="1200">
        <a:solidFill>
          <a:schemeClr val="tx1"/>
        </a:solidFill>
        <a:latin typeface="+mn-lt"/>
        <a:ea typeface="+mn-ea"/>
        <a:cs typeface="+mn-cs"/>
      </a:defRPr>
    </a:lvl8pPr>
    <a:lvl9pPr marL="4354272" algn="l" defTabSz="108856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2" userDrawn="1">
          <p15:clr>
            <a:srgbClr val="A4A3A4"/>
          </p15:clr>
        </p15:guide>
        <p15:guide id="2" pos="5444"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75085" autoAdjust="0"/>
  </p:normalViewPr>
  <p:slideViewPr>
    <p:cSldViewPr snapToGrid="0">
      <p:cViewPr varScale="1">
        <p:scale>
          <a:sx n="42" d="100"/>
          <a:sy n="42" d="100"/>
        </p:scale>
        <p:origin x="1110" y="48"/>
      </p:cViewPr>
      <p:guideLst>
        <p:guide orient="horz" pos="3062"/>
        <p:guide pos="544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796"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pPr rtl="0"/>
            <a:fld id="{3579AE43-1EF9-4D3A-915B-233629786334}" type="datetime1">
              <a:rPr lang="ja-JP" altLang="en-US" smtClean="0">
                <a:latin typeface="Meiryo UI" panose="020B0604030504040204" pitchFamily="50" charset="-128"/>
                <a:ea typeface="Meiryo UI" panose="020B0604030504040204" pitchFamily="50" charset="-128"/>
              </a:rPr>
              <a:t>2023/9/11</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B2977E94-A6AB-4E02-8E43-E89F9CF4757F}"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A0A33820-951A-496C-BD65-E297CF67B2E8}" type="datetime1">
              <a:rPr lang="ja-JP" altLang="en-US" smtClean="0"/>
              <a:pPr/>
              <a:t>2023/9/11</a:t>
            </a:fld>
            <a:endParaRPr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DED491D0-8E1B-49C7-849B-A28568D94497}" type="slidenum">
              <a:rPr lang="en-US" altLang="ja-JP" smtClean="0"/>
              <a:pPr/>
              <a:t>‹#›</a:t>
            </a:fld>
            <a:endParaRPr lang="ja-JP" alt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544285"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2pPr>
    <a:lvl3pPr marL="1088569"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3pPr>
    <a:lvl4pPr marL="1632852"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4pPr>
    <a:lvl5pPr marL="2177135" algn="l" defTabSz="1088569"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5pPr>
    <a:lvl6pPr marL="2721419" algn="l" defTabSz="1088569" rtl="0" eaLnBrk="1" latinLnBrk="0" hangingPunct="1">
      <a:defRPr sz="1400" kern="1200">
        <a:solidFill>
          <a:schemeClr val="tx1"/>
        </a:solidFill>
        <a:latin typeface="+mn-lt"/>
        <a:ea typeface="+mn-ea"/>
        <a:cs typeface="+mn-cs"/>
      </a:defRPr>
    </a:lvl6pPr>
    <a:lvl7pPr marL="3265705" algn="l" defTabSz="1088569" rtl="0" eaLnBrk="1" latinLnBrk="0" hangingPunct="1">
      <a:defRPr sz="1400" kern="1200">
        <a:solidFill>
          <a:schemeClr val="tx1"/>
        </a:solidFill>
        <a:latin typeface="+mn-lt"/>
        <a:ea typeface="+mn-ea"/>
        <a:cs typeface="+mn-cs"/>
      </a:defRPr>
    </a:lvl7pPr>
    <a:lvl8pPr marL="3809988" algn="l" defTabSz="1088569" rtl="0" eaLnBrk="1" latinLnBrk="0" hangingPunct="1">
      <a:defRPr sz="1400" kern="1200">
        <a:solidFill>
          <a:schemeClr val="tx1"/>
        </a:solidFill>
        <a:latin typeface="+mn-lt"/>
        <a:ea typeface="+mn-ea"/>
        <a:cs typeface="+mn-cs"/>
      </a:defRPr>
    </a:lvl8pPr>
    <a:lvl9pPr marL="4354272" algn="l" defTabSz="10885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□授業前から表示</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a:t>
            </a:fld>
            <a:endParaRPr lang="ja-JP" altLang="en-US" dirty="0"/>
          </a:p>
        </p:txBody>
      </p:sp>
    </p:spTree>
    <p:extLst>
      <p:ext uri="{BB962C8B-B14F-4D97-AF65-F5344CB8AC3E}">
        <p14:creationId xmlns:p14="http://schemas.microsoft.com/office/powerpoint/2010/main" val="178058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1088569" rtl="0" eaLnBrk="1" fontAlgn="auto" latinLnBrk="0" hangingPunct="1">
              <a:lnSpc>
                <a:spcPct val="100000"/>
              </a:lnSpc>
              <a:spcBef>
                <a:spcPts val="0"/>
              </a:spcBef>
              <a:spcAft>
                <a:spcPts val="0"/>
              </a:spcAft>
              <a:buClrTx/>
              <a:buSzTx/>
              <a:buFontTx/>
              <a:buNone/>
              <a:tabLst/>
              <a:defRPr/>
            </a:pPr>
            <a:r>
              <a:rPr kumimoji="1" lang="ja-JP" altLang="en-US" dirty="0" smtClean="0"/>
              <a:t>③④のように新規性や実現可能性が高い研究が理想の研究とされます。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10</a:t>
            </a:fld>
            <a:endParaRPr lang="ja-JP" altLang="en-US" dirty="0"/>
          </a:p>
        </p:txBody>
      </p:sp>
    </p:spTree>
    <p:extLst>
      <p:ext uri="{BB962C8B-B14F-4D97-AF65-F5344CB8AC3E}">
        <p14:creationId xmlns:p14="http://schemas.microsoft.com/office/powerpoint/2010/main" val="361396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研究者は、アメリカ科学アカデミーが世界に示す、研究者に求められる</a:t>
            </a:r>
            <a:r>
              <a:rPr kumimoji="1" lang="en-US" altLang="ja-JP" dirty="0"/>
              <a:t>3</a:t>
            </a:r>
            <a:r>
              <a:rPr kumimoji="1" lang="ja-JP" altLang="en-US" dirty="0"/>
              <a:t>か条がプリントに示してあります。</a:t>
            </a:r>
            <a:endParaRPr kumimoji="1" lang="en-US" altLang="ja-JP" dirty="0"/>
          </a:p>
          <a:p>
            <a:r>
              <a:rPr kumimoji="1" lang="ja-JP" altLang="en-US" dirty="0"/>
              <a:t>研究は、人類にとって有益であることが第一で、研究結果や研究過程で人類や人命を脅かすような研究をしてはいけません。</a:t>
            </a:r>
            <a:endParaRPr kumimoji="1" lang="en-US" altLang="ja-JP" dirty="0"/>
          </a:p>
          <a:p>
            <a:r>
              <a:rPr kumimoji="1" lang="ja-JP" altLang="en-US" dirty="0"/>
              <a:t>人体に影響を及ぼす可能性のある研究は、研究施設を管理している団体の倫理委員会で承認が必要です。</a:t>
            </a:r>
            <a:endParaRPr kumimoji="1" lang="en-US" altLang="ja-JP" dirty="0"/>
          </a:p>
          <a:p>
            <a:r>
              <a:rPr kumimoji="1" lang="ja-JP" altLang="en-US" dirty="0"/>
              <a:t>放射線や細菌を扱う研究施設は、かなり厳重な管理体制をとることが求められます。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11</a:t>
            </a:fld>
            <a:endParaRPr lang="ja-JP" altLang="en-US" dirty="0"/>
          </a:p>
        </p:txBody>
      </p:sp>
    </p:spTree>
    <p:extLst>
      <p:ext uri="{BB962C8B-B14F-4D97-AF65-F5344CB8AC3E}">
        <p14:creationId xmlns:p14="http://schemas.microsoft.com/office/powerpoint/2010/main" val="45787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発問</a:t>
            </a:r>
            <a:r>
              <a:rPr kumimoji="1" lang="en-US" altLang="ja-JP" dirty="0"/>
              <a:t>】</a:t>
            </a:r>
            <a:r>
              <a:rPr kumimoji="1" lang="ja-JP" altLang="en-US" dirty="0"/>
              <a:t>今学んだように、研究は公正に行われる必要がありますが、研究不正と呼ばれるのもがあります。具体的にどのような行為が不正となるでしょうか。</a:t>
            </a:r>
            <a:r>
              <a:rPr kumimoji="1" lang="en-US" altLang="ja-JP" dirty="0"/>
              <a:t>3</a:t>
            </a:r>
            <a:r>
              <a:rPr kumimoji="1" lang="ja-JP" altLang="en-US" dirty="0"/>
              <a:t>人くらい当てて聞く。</a:t>
            </a:r>
            <a:endParaRPr kumimoji="1" lang="en-US" altLang="ja-JP" dirty="0"/>
          </a:p>
          <a:p>
            <a:r>
              <a:rPr kumimoji="1" lang="en-US" altLang="ja-JP" dirty="0"/>
              <a:t>【</a:t>
            </a:r>
            <a:r>
              <a:rPr kumimoji="1" lang="ja-JP" altLang="en-US" dirty="0"/>
              <a:t>発問</a:t>
            </a:r>
            <a:r>
              <a:rPr kumimoji="1" lang="en-US" altLang="ja-JP" dirty="0"/>
              <a:t>】</a:t>
            </a:r>
            <a:r>
              <a:rPr kumimoji="1" lang="ja-JP" altLang="en-US" dirty="0"/>
              <a:t>この中で、君たちが行う可能性が最も高そうなのはどれですか。　→盗用</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12</a:t>
            </a:fld>
            <a:endParaRPr lang="ja-JP" altLang="en-US" dirty="0"/>
          </a:p>
        </p:txBody>
      </p:sp>
    </p:spTree>
    <p:extLst>
      <p:ext uri="{BB962C8B-B14F-4D97-AF65-F5344CB8AC3E}">
        <p14:creationId xmlns:p14="http://schemas.microsoft.com/office/powerpoint/2010/main" val="2102704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16</a:t>
            </a:fld>
            <a:endParaRPr lang="ja-JP" altLang="en-US" dirty="0"/>
          </a:p>
        </p:txBody>
      </p:sp>
    </p:spTree>
    <p:extLst>
      <p:ext uri="{BB962C8B-B14F-4D97-AF65-F5344CB8AC3E}">
        <p14:creationId xmlns:p14="http://schemas.microsoft.com/office/powerpoint/2010/main" val="240535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何か質問があれば、受け付けます。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17</a:t>
            </a:fld>
            <a:endParaRPr lang="ja-JP" altLang="en-US" dirty="0"/>
          </a:p>
        </p:txBody>
      </p:sp>
    </p:spTree>
    <p:extLst>
      <p:ext uri="{BB962C8B-B14F-4D97-AF65-F5344CB8AC3E}">
        <p14:creationId xmlns:p14="http://schemas.microsoft.com/office/powerpoint/2010/main" val="302109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本時の最後に、各自で答えが持てるように考えながら授業を受けてください</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2</a:t>
            </a:fld>
            <a:endParaRPr lang="ja-JP" altLang="en-US" dirty="0"/>
          </a:p>
        </p:txBody>
      </p:sp>
    </p:spTree>
    <p:extLst>
      <p:ext uri="{BB962C8B-B14F-4D97-AF65-F5344CB8AC3E}">
        <p14:creationId xmlns:p14="http://schemas.microsoft.com/office/powerpoint/2010/main" val="240535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探究ノート</a:t>
            </a:r>
            <a:r>
              <a:rPr kumimoji="1" lang="en-US" altLang="ja-JP" dirty="0" smtClean="0"/>
              <a:t>P.3</a:t>
            </a:r>
            <a:r>
              <a:rPr kumimoji="1" lang="ja-JP" altLang="en-US" dirty="0" smtClean="0"/>
              <a:t>を使用</a:t>
            </a:r>
            <a:endParaRPr kumimoji="1" lang="ja-JP" altLang="en-US"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3</a:t>
            </a:fld>
            <a:endParaRPr lang="ja-JP" altLang="en-US" dirty="0"/>
          </a:p>
        </p:txBody>
      </p:sp>
    </p:spTree>
    <p:extLst>
      <p:ext uri="{BB962C8B-B14F-4D97-AF65-F5344CB8AC3E}">
        <p14:creationId xmlns:p14="http://schemas.microsoft.com/office/powerpoint/2010/main" val="195882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わからないこと、仕組みが判明していないことについて、調べて答えを出すことが研究です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4</a:t>
            </a:fld>
            <a:endParaRPr lang="ja-JP" altLang="en-US" dirty="0"/>
          </a:p>
        </p:txBody>
      </p:sp>
    </p:spTree>
    <p:extLst>
      <p:ext uri="{BB962C8B-B14F-4D97-AF65-F5344CB8AC3E}">
        <p14:creationId xmlns:p14="http://schemas.microsoft.com/office/powerpoint/2010/main" val="406254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発問</a:t>
            </a:r>
            <a:r>
              <a:rPr kumimoji="1" lang="en-US" altLang="ja-JP" dirty="0"/>
              <a:t>】</a:t>
            </a:r>
            <a:r>
              <a:rPr kumimoji="1" lang="ja-JP" altLang="en-US" dirty="0"/>
              <a:t>有名な言葉ですが、どういう意味ですか？</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5</a:t>
            </a:fld>
            <a:endParaRPr lang="ja-JP" altLang="en-US" dirty="0"/>
          </a:p>
        </p:txBody>
      </p:sp>
    </p:spTree>
    <p:extLst>
      <p:ext uri="{BB962C8B-B14F-4D97-AF65-F5344CB8AC3E}">
        <p14:creationId xmlns:p14="http://schemas.microsoft.com/office/powerpoint/2010/main" val="304358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調べ学習と課題研究の違いについて理解しましょう。</a:t>
            </a:r>
            <a:endParaRPr kumimoji="1" lang="en-US" altLang="ja-JP" dirty="0"/>
          </a:p>
          <a:p>
            <a:r>
              <a:rPr kumimoji="1" lang="en-US" altLang="ja-JP" dirty="0"/>
              <a:t>【</a:t>
            </a:r>
            <a:r>
              <a:rPr kumimoji="1" lang="ja-JP" altLang="en-US" dirty="0"/>
              <a:t>ペアトーク</a:t>
            </a:r>
            <a:r>
              <a:rPr kumimoji="1" lang="en-US" altLang="ja-JP" dirty="0"/>
              <a:t>】</a:t>
            </a:r>
            <a:r>
              <a:rPr kumimoji="1" lang="ja-JP" altLang="en-US" dirty="0"/>
              <a:t>調べ学習と課題研究の違いは何でしょう？　ペアトーク後、</a:t>
            </a:r>
            <a:r>
              <a:rPr kumimoji="1" lang="en-US" altLang="ja-JP" dirty="0"/>
              <a:t>3</a:t>
            </a:r>
            <a:r>
              <a:rPr kumimoji="1" lang="ja-JP" altLang="en-US" dirty="0"/>
              <a:t>ペアほど当てる。</a:t>
            </a:r>
            <a:endParaRPr kumimoji="1" lang="en-US" altLang="ja-JP" dirty="0"/>
          </a:p>
          <a:p>
            <a:r>
              <a:rPr kumimoji="1" lang="ja-JP" altLang="en-US" dirty="0"/>
              <a:t>調べ学習は、自分が知りたいこと、わからないことの答えを書籍やインターネットで探して理解すること、つまり勉強です。</a:t>
            </a:r>
            <a:endParaRPr kumimoji="1" lang="en-US" altLang="ja-JP" dirty="0"/>
          </a:p>
          <a:p>
            <a:r>
              <a:rPr kumimoji="1" lang="ja-JP" altLang="en-US" dirty="0"/>
              <a:t>課題研究は、まだ答えがないことを、先人の成果を参考にして、自分で答えを探し出すことです。</a:t>
            </a:r>
            <a:endParaRPr kumimoji="1" lang="en-US" altLang="ja-JP"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6</a:t>
            </a:fld>
            <a:endParaRPr lang="ja-JP" altLang="en-US" dirty="0"/>
          </a:p>
        </p:txBody>
      </p:sp>
    </p:spTree>
    <p:extLst>
      <p:ext uri="{BB962C8B-B14F-4D97-AF65-F5344CB8AC3E}">
        <p14:creationId xmlns:p14="http://schemas.microsoft.com/office/powerpoint/2010/main" val="86806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左上　大阪大学レーザーエネルギー研究施設</a:t>
            </a:r>
            <a:endParaRPr kumimoji="1" lang="en-US" altLang="ja-JP" dirty="0"/>
          </a:p>
          <a:p>
            <a:r>
              <a:rPr kumimoji="1" lang="ja-JP" altLang="en-US" dirty="0"/>
              <a:t>左下　ソニーと大阪大学のロボット工学共同事業</a:t>
            </a:r>
            <a:endParaRPr kumimoji="1" lang="en-US" altLang="ja-JP" dirty="0"/>
          </a:p>
          <a:p>
            <a:r>
              <a:rPr kumimoji="1" lang="ja-JP" altLang="en-US" dirty="0"/>
              <a:t>右　　　朝日新聞デジタルの記事　　　　　　　　　　　高校生には左のような最先端の研究ではなく、疑問から発展したレベルの研究が求められます。</a:t>
            </a:r>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7</a:t>
            </a:fld>
            <a:endParaRPr lang="ja-JP" altLang="en-US" dirty="0"/>
          </a:p>
        </p:txBody>
      </p:sp>
    </p:spTree>
    <p:extLst>
      <p:ext uri="{BB962C8B-B14F-4D97-AF65-F5344CB8AC3E}">
        <p14:creationId xmlns:p14="http://schemas.microsoft.com/office/powerpoint/2010/main" val="258472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しかし、どんな疑問でも研究になるのか、というとそうではありません</a:t>
            </a:r>
            <a:r>
              <a:rPr kumimoji="1" lang="ja-JP" altLang="en-US" dirty="0" smtClean="0"/>
              <a:t>。</a:t>
            </a:r>
            <a:endParaRPr kumimoji="1" lang="en-US" altLang="ja-JP" dirty="0" smtClean="0"/>
          </a:p>
          <a:p>
            <a:r>
              <a:rPr kumimoji="1" lang="ja-JP" altLang="en-US" dirty="0" smtClean="0"/>
              <a:t>研究</a:t>
            </a:r>
            <a:r>
              <a:rPr kumimoji="1" lang="ja-JP" altLang="en-US" dirty="0"/>
              <a:t>には①方法論の質の高さと②有益有用性（意義）の高さが必要です。</a:t>
            </a:r>
            <a:endParaRPr kumimoji="1" lang="en-US" altLang="ja-JP" dirty="0"/>
          </a:p>
          <a:p>
            <a:r>
              <a:rPr kumimoji="1" lang="ja-JP" altLang="en-US" dirty="0"/>
              <a:t>①は、偶然や特殊な例ではなく、いつ、だれが、正確に行いさえすれば、同じ結果が得られるような研究であることが求められます。</a:t>
            </a:r>
            <a:endParaRPr kumimoji="1" lang="en-US" altLang="ja-JP" dirty="0"/>
          </a:p>
          <a:p>
            <a:r>
              <a:rPr kumimoji="1" lang="ja-JP" altLang="en-US" dirty="0"/>
              <a:t>②は、その研究は、自分以外の人類の役に立つものであるか、と捉えてください</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8</a:t>
            </a:fld>
            <a:endParaRPr lang="ja-JP" altLang="en-US" dirty="0"/>
          </a:p>
        </p:txBody>
      </p:sp>
    </p:spTree>
    <p:extLst>
      <p:ext uri="{BB962C8B-B14F-4D97-AF65-F5344CB8AC3E}">
        <p14:creationId xmlns:p14="http://schemas.microsoft.com/office/powerpoint/2010/main" val="67178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理想的な研究は表のようになります。</a:t>
            </a:r>
            <a:endParaRPr kumimoji="1" lang="en-US" altLang="ja-JP" dirty="0"/>
          </a:p>
          <a:p>
            <a:r>
              <a:rPr kumimoji="1" lang="ja-JP" altLang="en-US" dirty="0"/>
              <a:t>例えば、犬のしつけについて研究するとします。自宅で飼っている愛犬がおすわりを覚える過程を観察記録しても、研究は不成立です。</a:t>
            </a:r>
            <a:endParaRPr kumimoji="1" lang="en-US" altLang="ja-JP" dirty="0"/>
          </a:p>
          <a:p>
            <a:r>
              <a:rPr kumimoji="1" lang="ja-JP" altLang="en-US" dirty="0"/>
              <a:t>なぜなら、餌をやったりする飼い主という立場に限定され、愛犬の犬種に限定され、言葉を使うとすれば、日本語に限定されるなど、有用性や方法論の質が低いからです。</a:t>
            </a:r>
            <a:endParaRPr kumimoji="1" lang="en-US" altLang="ja-JP" dirty="0"/>
          </a:p>
          <a:p>
            <a:r>
              <a:rPr kumimoji="1" lang="en-US" altLang="ja-JP" dirty="0"/>
              <a:t>【</a:t>
            </a:r>
            <a:r>
              <a:rPr kumimoji="1" lang="ja-JP" altLang="en-US" dirty="0"/>
              <a:t>発問</a:t>
            </a:r>
            <a:r>
              <a:rPr kumimoji="1" lang="en-US" altLang="ja-JP" dirty="0"/>
              <a:t>】</a:t>
            </a:r>
            <a:r>
              <a:rPr kumimoji="1" lang="ja-JP" altLang="en-US" dirty="0"/>
              <a:t>この、</a:t>
            </a:r>
            <a:r>
              <a:rPr kumimoji="1" lang="en-US" altLang="ja-JP" dirty="0"/>
              <a:t>『</a:t>
            </a:r>
            <a:r>
              <a:rPr kumimoji="1" lang="ja-JP" altLang="en-US" dirty="0"/>
              <a:t>犬のしつけについての研究</a:t>
            </a:r>
            <a:r>
              <a:rPr kumimoji="1" lang="en-US" altLang="ja-JP" dirty="0"/>
              <a:t>』</a:t>
            </a:r>
            <a:r>
              <a:rPr kumimoji="1" lang="ja-JP" altLang="en-US" dirty="0"/>
              <a:t>を理想的な研究に近づけるためには、どのようなことを配慮すればよいでしょうか。ペアトークしてみてください。　</a:t>
            </a:r>
            <a:r>
              <a:rPr kumimoji="1" lang="en-US" altLang="ja-JP" dirty="0"/>
              <a:t>3</a:t>
            </a:r>
            <a:r>
              <a:rPr kumimoji="1" lang="ja-JP" altLang="en-US" dirty="0"/>
              <a:t>ペアから答えを聞く。</a:t>
            </a:r>
            <a:endParaRPr kumimoji="1" lang="en-US" altLang="ja-JP" dirty="0"/>
          </a:p>
        </p:txBody>
      </p:sp>
      <p:sp>
        <p:nvSpPr>
          <p:cNvPr id="4" name="スライド番号プレースホルダー 3"/>
          <p:cNvSpPr>
            <a:spLocks noGrp="1"/>
          </p:cNvSpPr>
          <p:nvPr>
            <p:ph type="sldNum" sz="quarter" idx="10"/>
          </p:nvPr>
        </p:nvSpPr>
        <p:spPr/>
        <p:txBody>
          <a:bodyPr/>
          <a:lstStyle/>
          <a:p>
            <a:fld id="{DED491D0-8E1B-49C7-849B-A28568D94497}" type="slidenum">
              <a:rPr lang="en-US" altLang="ja-JP" smtClean="0"/>
              <a:pPr/>
              <a:t>9</a:t>
            </a:fld>
            <a:endParaRPr lang="ja-JP" altLang="en-US" dirty="0"/>
          </a:p>
        </p:txBody>
      </p:sp>
    </p:spTree>
    <p:extLst>
      <p:ext uri="{BB962C8B-B14F-4D97-AF65-F5344CB8AC3E}">
        <p14:creationId xmlns:p14="http://schemas.microsoft.com/office/powerpoint/2010/main" val="1009020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長方形 8"/>
          <p:cNvSpPr/>
          <p:nvPr/>
        </p:nvSpPr>
        <p:spPr>
          <a:xfrm>
            <a:off x="4015338" y="1944370"/>
            <a:ext cx="13267775" cy="4212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sz="2100" noProof="0" dirty="0">
              <a:latin typeface="Meiryo UI" panose="020B0604030504040204" pitchFamily="50" charset="-128"/>
              <a:ea typeface="Meiryo UI" panose="020B0604030504040204" pitchFamily="50" charset="-128"/>
            </a:endParaRPr>
          </a:p>
        </p:txBody>
      </p:sp>
      <p:sp>
        <p:nvSpPr>
          <p:cNvPr id="10" name="長方形 9"/>
          <p:cNvSpPr/>
          <p:nvPr/>
        </p:nvSpPr>
        <p:spPr>
          <a:xfrm>
            <a:off x="4015338" y="6325685"/>
            <a:ext cx="13267775" cy="1464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sz="210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bwMode="black">
          <a:xfrm>
            <a:off x="4501093" y="2755576"/>
            <a:ext cx="12049502" cy="3384644"/>
          </a:xfrm>
        </p:spPr>
        <p:txBody>
          <a:bodyPr rtlCol="0" anchor="b"/>
          <a:lstStyle>
            <a:lvl1pPr algn="l" rtl="0">
              <a:lnSpc>
                <a:spcPct val="90000"/>
              </a:lnSpc>
              <a:defRPr sz="7100" b="1">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4501093" y="6433971"/>
            <a:ext cx="12049502" cy="1226673"/>
          </a:xfrm>
        </p:spPr>
        <p:txBody>
          <a:bodyPr rtlCol="0"/>
          <a:lstStyle>
            <a:lvl1pPr marL="0" indent="0" algn="l">
              <a:spcBef>
                <a:spcPts val="0"/>
              </a:spcBef>
              <a:buNone/>
              <a:defRPr sz="2900">
                <a:latin typeface="Meiryo UI" panose="020B0604030504040204" pitchFamily="50" charset="-128"/>
                <a:ea typeface="Meiryo UI" panose="020B0604030504040204" pitchFamily="50" charset="-128"/>
              </a:defRPr>
            </a:lvl1pPr>
            <a:lvl2pPr marL="544388" indent="0" algn="ctr">
              <a:buNone/>
              <a:defRPr sz="2400"/>
            </a:lvl2pPr>
            <a:lvl3pPr marL="1088776" indent="0" algn="ctr">
              <a:buNone/>
              <a:defRPr sz="2100"/>
            </a:lvl3pPr>
            <a:lvl4pPr marL="1633164" indent="0" algn="ctr">
              <a:buNone/>
              <a:defRPr sz="1900"/>
            </a:lvl4pPr>
            <a:lvl5pPr marL="2177552" indent="0" algn="ctr">
              <a:buNone/>
              <a:defRPr sz="1900"/>
            </a:lvl5pPr>
            <a:lvl6pPr marL="2721940" indent="0" algn="ctr">
              <a:buNone/>
              <a:defRPr sz="1900"/>
            </a:lvl6pPr>
            <a:lvl7pPr marL="3266328" indent="0" algn="ctr">
              <a:buNone/>
              <a:defRPr sz="1900"/>
            </a:lvl7pPr>
            <a:lvl8pPr marL="3810716" indent="0" algn="ctr">
              <a:buNone/>
              <a:defRPr sz="1900"/>
            </a:lvl8pPr>
            <a:lvl9pPr marL="4355104" indent="0" algn="ctr">
              <a:buNone/>
              <a:defRPr sz="1900"/>
            </a:lvl9pPr>
          </a:lstStyle>
          <a:p>
            <a:r>
              <a:rPr kumimoji="1" lang="ja-JP" altLang="en-US"/>
              <a:t>マスター サブタイトルの書式設定</a:t>
            </a:r>
            <a:endParaRPr kumimoji="1" lang="ja-JP" altLang="en-US" dirty="0"/>
          </a:p>
        </p:txBody>
      </p:sp>
      <p:sp>
        <p:nvSpPr>
          <p:cNvPr id="11" name="日付プレースホルダー 3"/>
          <p:cNvSpPr>
            <a:spLocks noGrp="1"/>
          </p:cNvSpPr>
          <p:nvPr>
            <p:ph type="dt" sz="half" idx="10"/>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fld id="{BDFBCE41-CF23-4B3F-B10D-821CC505727B}" type="datetime1">
              <a:rPr lang="ja-JP" altLang="en-US" noProof="0" smtClean="0"/>
              <a:t>2023/9/11</a:t>
            </a:fld>
            <a:endParaRPr lang="ja-JP" altLang="en-US" noProof="0" dirty="0"/>
          </a:p>
        </p:txBody>
      </p:sp>
      <p:sp>
        <p:nvSpPr>
          <p:cNvPr id="12" name="フッター プレースホルダー 4"/>
          <p:cNvSpPr>
            <a:spLocks noGrp="1"/>
          </p:cNvSpPr>
          <p:nvPr>
            <p:ph type="ftr" sz="quarter" idx="11"/>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endParaRPr lang="ja-JP" altLang="en-US" noProof="0" dirty="0"/>
          </a:p>
        </p:txBody>
      </p:sp>
      <p:sp>
        <p:nvSpPr>
          <p:cNvPr id="13" name="スライド番号プレースホルダー 5"/>
          <p:cNvSpPr>
            <a:spLocks noGrp="1"/>
          </p:cNvSpPr>
          <p:nvPr>
            <p:ph type="sldNum" sz="quarter" idx="12"/>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fld id="{BD266BE7-899D-4075-917F-DBDE33B6B692}" type="slidenum">
              <a:rPr lang="en-US" altLang="ja-JP" noProof="0" smtClean="0"/>
              <a:pPr/>
              <a:t>‹#›</a:t>
            </a:fld>
            <a:endParaRPr lang="ja-JP" altLang="en-US" noProof="0"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kumimoji="1" lang="ja-JP" altLang="en-US" dirty="0"/>
          </a:p>
        </p:txBody>
      </p:sp>
      <p:sp>
        <p:nvSpPr>
          <p:cNvPr id="4" name="日付プレースホルダー 3"/>
          <p:cNvSpPr>
            <a:spLocks noGrp="1"/>
          </p:cNvSpPr>
          <p:nvPr>
            <p:ph type="dt" sz="half" idx="10"/>
          </p:nvPr>
        </p:nvSpPr>
        <p:spPr/>
        <p:txBody>
          <a:bodyPr rtlCol="0"/>
          <a:lstStyle/>
          <a:p>
            <a:pPr rtl="0"/>
            <a:fld id="{D3DB683D-7EAE-4ED2-A162-9187B31FFC75}" type="datetime1">
              <a:rPr lang="ja-JP" altLang="en-US" smtClean="0"/>
              <a:t>2023/9/11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10" name="長方形 9"/>
          <p:cNvSpPr/>
          <p:nvPr/>
        </p:nvSpPr>
        <p:spPr>
          <a:xfrm rot="5400000">
            <a:off x="11720020" y="4777474"/>
            <a:ext cx="9721850" cy="168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sz="2100" dirty="0">
              <a:latin typeface="Meiryo UI" panose="020B0604030504040204" pitchFamily="50" charset="-128"/>
              <a:ea typeface="Meiryo UI" panose="020B0604030504040204" pitchFamily="50" charset="-128"/>
            </a:endParaRPr>
          </a:p>
        </p:txBody>
      </p:sp>
      <p:pic>
        <p:nvPicPr>
          <p:cNvPr id="7" name="画像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10664923" y="3889233"/>
            <a:ext cx="9721046" cy="1944190"/>
          </a:xfrm>
          <a:prstGeom prst="rect">
            <a:avLst/>
          </a:prstGeom>
        </p:spPr>
      </p:pic>
      <p:sp>
        <p:nvSpPr>
          <p:cNvPr id="2" name="縦書きタイトル 1"/>
          <p:cNvSpPr>
            <a:spLocks noGrp="1"/>
          </p:cNvSpPr>
          <p:nvPr>
            <p:ph type="title" orient="vert"/>
          </p:nvPr>
        </p:nvSpPr>
        <p:spPr>
          <a:xfrm>
            <a:off x="14553352" y="655281"/>
            <a:ext cx="1943338" cy="8101136"/>
          </a:xfrm>
        </p:spPr>
        <p:txBody>
          <a:bodyPr vert="eaVert" rtlCol="0"/>
          <a:lstStyle>
            <a:lvl1pPr rtl="0">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536128" y="655281"/>
            <a:ext cx="13740710" cy="8101136"/>
          </a:xfrm>
        </p:spPr>
        <p:txBody>
          <a:bodyPr vert="eaVert"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kumimoji="1" lang="ja-JP" altLang="en-US" dirty="0"/>
          </a:p>
        </p:txBody>
      </p:sp>
      <p:sp>
        <p:nvSpPr>
          <p:cNvPr id="4" name="日付プレースホルダー 3"/>
          <p:cNvSpPr>
            <a:spLocks noGrp="1"/>
          </p:cNvSpPr>
          <p:nvPr>
            <p:ph type="dt" sz="half" idx="10"/>
          </p:nvPr>
        </p:nvSpPr>
        <p:spPr>
          <a:xfrm>
            <a:off x="536127" y="9010716"/>
            <a:ext cx="2795390" cy="517598"/>
          </a:xfrm>
        </p:spPr>
        <p:txBody>
          <a:bodyPr rtlCol="0"/>
          <a:lstStyle>
            <a:lvl1pPr>
              <a:defRPr>
                <a:latin typeface="Meiryo UI" panose="020B0604030504040204" pitchFamily="50" charset="-128"/>
                <a:ea typeface="Meiryo UI" panose="020B0604030504040204" pitchFamily="50" charset="-128"/>
              </a:defRPr>
            </a:lvl1pPr>
          </a:lstStyle>
          <a:p>
            <a:fld id="{12C2866F-73A9-43AE-9AAC-B1D449B1B71B}" type="datetime1">
              <a:rPr lang="ja-JP" altLang="en-US" smtClean="0"/>
              <a:pPr/>
              <a:t>2023/9/11</a:t>
            </a:fld>
            <a:endParaRPr lang="ja-JP" altLang="en-US" dirty="0"/>
          </a:p>
        </p:txBody>
      </p:sp>
      <p:sp>
        <p:nvSpPr>
          <p:cNvPr id="5" name="フッター プレースホルダー 4"/>
          <p:cNvSpPr>
            <a:spLocks noGrp="1"/>
          </p:cNvSpPr>
          <p:nvPr>
            <p:ph type="ftr" sz="quarter" idx="11"/>
          </p:nvPr>
        </p:nvSpPr>
        <p:spPr>
          <a:xfrm>
            <a:off x="3377201" y="9010716"/>
            <a:ext cx="8062881" cy="517598"/>
          </a:xfrm>
        </p:spPr>
        <p:txBody>
          <a:bodyPr rtlCol="0"/>
          <a:lstStyle>
            <a:lvl1pPr>
              <a:defRPr>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12"/>
          </p:nvPr>
        </p:nvSpPr>
        <p:spPr>
          <a:xfrm>
            <a:off x="11485770" y="9010716"/>
            <a:ext cx="2791067" cy="517598"/>
          </a:xfrm>
        </p:spPr>
        <p:txBody>
          <a:bodyPr rtlCol="0"/>
          <a:lstStyle>
            <a:lvl1pPr>
              <a:defRPr>
                <a:latin typeface="Meiryo UI" panose="020B0604030504040204" pitchFamily="50" charset="-128"/>
                <a:ea typeface="Meiryo UI" panose="020B0604030504040204" pitchFamily="50" charset="-128"/>
              </a:defRPr>
            </a:lvl1pPr>
          </a:lstStyle>
          <a:p>
            <a:fld id="{BD266BE7-899D-4075-917F-DBDE33B6B692}" type="slidenum">
              <a:rPr lang="en-US" altLang="ja-JP" smtClean="0"/>
              <a:pPr/>
              <a:t>‹#›</a:t>
            </a:fld>
            <a:endParaRPr lang="ja-JP" altLang="en-US"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p>
            <a:pPr rtl="0"/>
            <a:fld id="{2E73276A-8F57-4251-86FA-CD52CDA9BFAA}" type="datetime1">
              <a:rPr lang="ja-JP" altLang="en-US" noProof="0" smtClean="0"/>
              <a:t>2023/9/11</a:t>
            </a:fld>
            <a:endParaRPr lang="ja-JP" altLang="en-US" noProof="0"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BD266BE7-899D-4075-917F-DBDE33B6B692}" type="slidenum">
              <a:rPr lang="en-US" altLang="ja-JP" noProof="0" smtClean="0"/>
              <a:t>‹#›</a:t>
            </a:fld>
            <a:endParaRPr lang="ja-JP" altLang="en-US" noProof="0"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長方形 7"/>
          <p:cNvSpPr/>
          <p:nvPr/>
        </p:nvSpPr>
        <p:spPr>
          <a:xfrm>
            <a:off x="4964575" y="-29255"/>
            <a:ext cx="10369868" cy="615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sz="2100" dirty="0">
              <a:latin typeface="Meiryo UI" panose="020B0604030504040204" pitchFamily="50" charset="-128"/>
              <a:ea typeface="Meiryo UI" panose="020B0604030504040204" pitchFamily="50" charset="-128"/>
            </a:endParaRPr>
          </a:p>
        </p:txBody>
      </p:sp>
      <p:sp>
        <p:nvSpPr>
          <p:cNvPr id="9" name="長方形 8"/>
          <p:cNvSpPr/>
          <p:nvPr/>
        </p:nvSpPr>
        <p:spPr>
          <a:xfrm>
            <a:off x="4964575" y="6325684"/>
            <a:ext cx="10369868" cy="2436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sz="21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bwMode="black">
          <a:xfrm>
            <a:off x="5440687" y="933267"/>
            <a:ext cx="9352421" cy="5194650"/>
          </a:xfrm>
        </p:spPr>
        <p:txBody>
          <a:bodyPr rtlCol="0" anchor="b">
            <a:normAutofit/>
          </a:bodyPr>
          <a:lstStyle>
            <a:lvl1pPr rtl="0">
              <a:lnSpc>
                <a:spcPct val="90000"/>
              </a:lnSpc>
              <a:defRPr sz="6000" b="1">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dirty="0"/>
          </a:p>
        </p:txBody>
      </p:sp>
      <p:sp>
        <p:nvSpPr>
          <p:cNvPr id="3" name="テキスト プレースホルダー 2"/>
          <p:cNvSpPr>
            <a:spLocks noGrp="1"/>
          </p:cNvSpPr>
          <p:nvPr>
            <p:ph type="body" idx="1"/>
          </p:nvPr>
        </p:nvSpPr>
        <p:spPr>
          <a:xfrm>
            <a:off x="5440685" y="6505989"/>
            <a:ext cx="9352422" cy="2126654"/>
          </a:xfrm>
        </p:spPr>
        <p:txBody>
          <a:bodyPr rtlCol="0"/>
          <a:lstStyle>
            <a:lvl1pPr marL="0" indent="0">
              <a:spcBef>
                <a:spcPts val="0"/>
              </a:spcBef>
              <a:buNone/>
              <a:defRPr sz="2900">
                <a:solidFill>
                  <a:schemeClr val="tx1"/>
                </a:solidFill>
                <a:latin typeface="Meiryo UI" panose="020B0604030504040204" pitchFamily="50" charset="-128"/>
                <a:ea typeface="Meiryo UI" panose="020B0604030504040204" pitchFamily="50" charset="-128"/>
              </a:defRPr>
            </a:lvl1pPr>
            <a:lvl2pPr marL="544388" indent="0">
              <a:buNone/>
              <a:defRPr sz="2400">
                <a:solidFill>
                  <a:schemeClr val="tx1">
                    <a:tint val="75000"/>
                  </a:schemeClr>
                </a:solidFill>
              </a:defRPr>
            </a:lvl2pPr>
            <a:lvl3pPr marL="1088776" indent="0">
              <a:buNone/>
              <a:defRPr sz="2100">
                <a:solidFill>
                  <a:schemeClr val="tx1">
                    <a:tint val="75000"/>
                  </a:schemeClr>
                </a:solidFill>
              </a:defRPr>
            </a:lvl3pPr>
            <a:lvl4pPr marL="1633164" indent="0">
              <a:buNone/>
              <a:defRPr sz="1900">
                <a:solidFill>
                  <a:schemeClr val="tx1">
                    <a:tint val="75000"/>
                  </a:schemeClr>
                </a:solidFill>
              </a:defRPr>
            </a:lvl4pPr>
            <a:lvl5pPr marL="2177552" indent="0">
              <a:buNone/>
              <a:defRPr sz="1900">
                <a:solidFill>
                  <a:schemeClr val="tx1">
                    <a:tint val="75000"/>
                  </a:schemeClr>
                </a:solidFill>
              </a:defRPr>
            </a:lvl5pPr>
            <a:lvl6pPr marL="2721940" indent="0">
              <a:buNone/>
              <a:defRPr sz="1900">
                <a:solidFill>
                  <a:schemeClr val="tx1">
                    <a:tint val="75000"/>
                  </a:schemeClr>
                </a:solidFill>
              </a:defRPr>
            </a:lvl6pPr>
            <a:lvl7pPr marL="3266328" indent="0">
              <a:buNone/>
              <a:defRPr sz="1900">
                <a:solidFill>
                  <a:schemeClr val="tx1">
                    <a:tint val="75000"/>
                  </a:schemeClr>
                </a:solidFill>
              </a:defRPr>
            </a:lvl7pPr>
            <a:lvl8pPr marL="3810716" indent="0">
              <a:buNone/>
              <a:defRPr sz="1900">
                <a:solidFill>
                  <a:schemeClr val="tx1">
                    <a:tint val="75000"/>
                  </a:schemeClr>
                </a:solidFill>
              </a:defRPr>
            </a:lvl8pPr>
            <a:lvl9pPr marL="4355104" indent="0">
              <a:buNone/>
              <a:defRPr sz="19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fld id="{4869C424-B674-4841-8562-09C737B583B9}" type="datetime1">
              <a:rPr lang="ja-JP" altLang="en-US" smtClean="0"/>
              <a:t>2023/9/11</a:t>
            </a:fld>
            <a:endParaRPr lang="ja-JP" altLang="en-US" dirty="0"/>
          </a:p>
        </p:txBody>
      </p:sp>
      <p:sp>
        <p:nvSpPr>
          <p:cNvPr id="5" name="フッター プレースホルダー 4"/>
          <p:cNvSpPr>
            <a:spLocks noGrp="1"/>
          </p:cNvSpPr>
          <p:nvPr>
            <p:ph type="ftr" sz="quarter" idx="11"/>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defRPr>
                <a:solidFill>
                  <a:schemeClr val="bg2"/>
                </a:solidFill>
                <a:latin typeface="Meiryo UI" panose="020B0604030504040204" pitchFamily="50" charset="-128"/>
                <a:ea typeface="Meiryo UI" panose="020B0604030504040204" pitchFamily="50" charset="-128"/>
              </a:defRPr>
            </a:lvl1pPr>
          </a:lstStyle>
          <a:p>
            <a:fld id="{BD266BE7-899D-4075-917F-DBDE33B6B692}" type="slidenum">
              <a:rPr lang="en-US" altLang="ja-JP" smtClean="0"/>
              <a:pPr/>
              <a:t>‹#›</a:t>
            </a:fld>
            <a:endParaRPr lang="ja-JP" alt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814726" y="3110993"/>
            <a:ext cx="6364507" cy="565163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9094286" y="3110993"/>
            <a:ext cx="6369780" cy="565163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日付プレースホルダー 4"/>
          <p:cNvSpPr>
            <a:spLocks noGrp="1"/>
          </p:cNvSpPr>
          <p:nvPr>
            <p:ph type="dt" sz="half" idx="10"/>
          </p:nvPr>
        </p:nvSpPr>
        <p:spPr/>
        <p:txBody>
          <a:bodyPr rtlCol="0"/>
          <a:lstStyle/>
          <a:p>
            <a:pPr rtl="0"/>
            <a:fld id="{16CF46EB-3690-40DA-82A8-8C92B5CE7255}" type="datetime1">
              <a:rPr lang="ja-JP" altLang="en-US" smtClean="0"/>
              <a:t>2023/9/11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814726" y="2592007"/>
            <a:ext cx="6364507" cy="1177587"/>
          </a:xfrm>
        </p:spPr>
        <p:txBody>
          <a:bodyPr rtlCol="0" anchor="b"/>
          <a:lstStyle>
            <a:lvl1pPr marL="0" indent="0">
              <a:buNone/>
              <a:defRPr sz="2900" b="1"/>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814726" y="3888733"/>
            <a:ext cx="6364507" cy="486768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9099558" y="2592007"/>
            <a:ext cx="6364507" cy="1177587"/>
          </a:xfrm>
        </p:spPr>
        <p:txBody>
          <a:bodyPr rtlCol="0" anchor="b"/>
          <a:lstStyle>
            <a:lvl1pPr marL="0" indent="0">
              <a:buNone/>
              <a:defRPr sz="2900" b="1"/>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9099558" y="3888733"/>
            <a:ext cx="6364507" cy="486768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p>
            <a:pPr rtl="0"/>
            <a:fld id="{F5EB995C-6C13-4B76-B0A7-77BDD8B6FB6B}" type="datetime1">
              <a:rPr lang="ja-JP" altLang="en-US" noProof="0" smtClean="0"/>
              <a:t>2023/9/11</a:t>
            </a:fld>
            <a:endParaRPr lang="ja-JP" altLang="en-US" noProof="0"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rtl="0"/>
            <a:fld id="{BD266BE7-899D-4075-917F-DBDE33B6B692}" type="slidenum">
              <a:rPr lang="en-US" altLang="ja-JP" noProof="0" smtClean="0"/>
              <a:t>‹#›</a:t>
            </a:fld>
            <a:endParaRPr lang="ja-JP" altLang="en-US" noProof="0"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日付プレースホルダー 2"/>
          <p:cNvSpPr>
            <a:spLocks noGrp="1"/>
          </p:cNvSpPr>
          <p:nvPr>
            <p:ph type="dt" sz="half" idx="10"/>
          </p:nvPr>
        </p:nvSpPr>
        <p:spPr/>
        <p:txBody>
          <a:bodyPr rtlCol="0"/>
          <a:lstStyle/>
          <a:p>
            <a:pPr rtl="0"/>
            <a:fld id="{9C4C47DB-148E-43E5-9CB1-6BCBA30095A4}" type="datetime1">
              <a:rPr lang="ja-JP" altLang="en-US" smtClean="0"/>
              <a:t>2023/9/11</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CCE52C9A-AFA6-4C8D-A35F-5FC520AD230A}" type="datetime1">
              <a:rPr lang="ja-JP" altLang="en-US" smtClean="0"/>
              <a:t>2023/9/11</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ctr">
            <a:normAutofit/>
          </a:bodyPr>
          <a:lstStyle>
            <a:lvl1pPr>
              <a:defRPr sz="3600"/>
            </a:lvl1pPr>
          </a:lstStyle>
          <a:p>
            <a:pPr rtl="0"/>
            <a:r>
              <a:rPr lang="ja-JP" altLang="en-US"/>
              <a:t>マスター タイトルの書式設定</a:t>
            </a:r>
            <a:endParaRPr lang="ja-JP" altLang="en-US" dirty="0"/>
          </a:p>
        </p:txBody>
      </p:sp>
      <p:sp>
        <p:nvSpPr>
          <p:cNvPr id="4" name="テキスト プレースホルダー 2"/>
          <p:cNvSpPr>
            <a:spLocks noGrp="1"/>
          </p:cNvSpPr>
          <p:nvPr>
            <p:ph type="body" sz="half" idx="2"/>
          </p:nvPr>
        </p:nvSpPr>
        <p:spPr>
          <a:xfrm>
            <a:off x="1831253" y="3494783"/>
            <a:ext cx="5436233" cy="5261634"/>
          </a:xfrm>
        </p:spPr>
        <p:txBody>
          <a:bodyPr rtlCol="0">
            <a:normAutofit/>
          </a:bodyPr>
          <a:lstStyle>
            <a:lvl1pPr marL="0" indent="0">
              <a:spcBef>
                <a:spcPts val="1786"/>
              </a:spcBef>
              <a:buNone/>
              <a:defRPr sz="2600"/>
            </a:lvl1pPr>
            <a:lvl2pPr marL="544388" indent="0">
              <a:buNone/>
              <a:defRPr sz="1700"/>
            </a:lvl2pPr>
            <a:lvl3pPr marL="1088776" indent="0">
              <a:buNone/>
              <a:defRPr sz="1400"/>
            </a:lvl3pPr>
            <a:lvl4pPr marL="1633164" indent="0">
              <a:buNone/>
              <a:defRPr sz="1200"/>
            </a:lvl4pPr>
            <a:lvl5pPr marL="2177552" indent="0">
              <a:buNone/>
              <a:defRPr sz="1200"/>
            </a:lvl5pPr>
            <a:lvl6pPr marL="2721940" indent="0">
              <a:buNone/>
              <a:defRPr sz="1200"/>
            </a:lvl6pPr>
            <a:lvl7pPr marL="3266328" indent="0">
              <a:buNone/>
              <a:defRPr sz="1200"/>
            </a:lvl7pPr>
            <a:lvl8pPr marL="3810716" indent="0">
              <a:buNone/>
              <a:defRPr sz="1200"/>
            </a:lvl8pPr>
            <a:lvl9pPr marL="4355104" indent="0">
              <a:buNone/>
              <a:defRPr sz="1200"/>
            </a:lvl9pPr>
          </a:lstStyle>
          <a:p>
            <a:pPr lvl="0" rtl="0"/>
            <a:r>
              <a:rPr lang="ja-JP" altLang="en-US"/>
              <a:t>マスター テキストの書式設定</a:t>
            </a:r>
          </a:p>
        </p:txBody>
      </p:sp>
      <p:sp>
        <p:nvSpPr>
          <p:cNvPr id="3" name="コンテンツ プレースホルダー 3"/>
          <p:cNvSpPr>
            <a:spLocks noGrp="1"/>
          </p:cNvSpPr>
          <p:nvPr>
            <p:ph idx="1"/>
          </p:nvPr>
        </p:nvSpPr>
        <p:spPr>
          <a:xfrm>
            <a:off x="7823467" y="3494783"/>
            <a:ext cx="7335265" cy="5261634"/>
          </a:xfrm>
        </p:spPr>
        <p:txBody>
          <a:bodyPr rtlCol="0">
            <a:normAutofit/>
          </a:bodyPr>
          <a:lstStyle>
            <a:lvl1pPr>
              <a:defRPr sz="26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日付プレースホルダー 4"/>
          <p:cNvSpPr>
            <a:spLocks noGrp="1"/>
          </p:cNvSpPr>
          <p:nvPr>
            <p:ph type="dt" sz="half" idx="10"/>
          </p:nvPr>
        </p:nvSpPr>
        <p:spPr/>
        <p:txBody>
          <a:bodyPr rtlCol="0"/>
          <a:lstStyle/>
          <a:p>
            <a:pPr rtl="0"/>
            <a:fld id="{4E562E3C-BAFD-4C44-B329-AC802E8B3BCD}" type="datetime1">
              <a:rPr lang="ja-JP" altLang="en-US" smtClean="0"/>
              <a:t>2023/9/11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ctr">
            <a:normAutofit/>
          </a:bodyPr>
          <a:lstStyle>
            <a:lvl1pPr>
              <a:defRPr sz="3600"/>
            </a:lvl1pPr>
          </a:lstStyle>
          <a:p>
            <a:pPr rtl="0"/>
            <a:r>
              <a:rPr lang="ja-JP" altLang="en-US"/>
              <a:t>マスター タイトルの書式設定</a:t>
            </a:r>
            <a:endParaRPr lang="ja-JP" altLang="en-US" dirty="0"/>
          </a:p>
        </p:txBody>
      </p:sp>
      <p:sp>
        <p:nvSpPr>
          <p:cNvPr id="4" name="テキスト プレースホルダー 3"/>
          <p:cNvSpPr>
            <a:spLocks noGrp="1"/>
          </p:cNvSpPr>
          <p:nvPr>
            <p:ph type="body" sz="half" idx="2"/>
          </p:nvPr>
        </p:nvSpPr>
        <p:spPr>
          <a:xfrm>
            <a:off x="1831255" y="3494782"/>
            <a:ext cx="5436233" cy="5261634"/>
          </a:xfrm>
        </p:spPr>
        <p:txBody>
          <a:bodyPr rtlCol="0">
            <a:normAutofit/>
          </a:bodyPr>
          <a:lstStyle>
            <a:lvl1pPr marL="0" indent="0">
              <a:buNone/>
              <a:defRPr sz="2600"/>
            </a:lvl1pPr>
            <a:lvl2pPr marL="544388" indent="0">
              <a:buNone/>
              <a:defRPr sz="1700"/>
            </a:lvl2pPr>
            <a:lvl3pPr marL="1088776" indent="0">
              <a:buNone/>
              <a:defRPr sz="1400"/>
            </a:lvl3pPr>
            <a:lvl4pPr marL="1633164" indent="0">
              <a:buNone/>
              <a:defRPr sz="1200"/>
            </a:lvl4pPr>
            <a:lvl5pPr marL="2177552" indent="0">
              <a:buNone/>
              <a:defRPr sz="1200"/>
            </a:lvl5pPr>
            <a:lvl6pPr marL="2721940" indent="0">
              <a:buNone/>
              <a:defRPr sz="1200"/>
            </a:lvl6pPr>
            <a:lvl7pPr marL="3266328" indent="0">
              <a:buNone/>
              <a:defRPr sz="1200"/>
            </a:lvl7pPr>
            <a:lvl8pPr marL="3810716" indent="0">
              <a:buNone/>
              <a:defRPr sz="1200"/>
            </a:lvl8pPr>
            <a:lvl9pPr marL="4355104" indent="0">
              <a:buNone/>
              <a:defRPr sz="1200"/>
            </a:lvl9pPr>
          </a:lstStyle>
          <a:p>
            <a:pPr lvl="0" rtl="0"/>
            <a:r>
              <a:rPr lang="ja-JP" altLang="en-US"/>
              <a:t>マスター テキストの書式設定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7823468" y="2592006"/>
            <a:ext cx="7640598" cy="7129844"/>
          </a:xfrm>
        </p:spPr>
        <p:txBody>
          <a:bodyPr tIns="1633164" rtlCol="0">
            <a:normAutofit/>
          </a:bodyPr>
          <a:lstStyle>
            <a:lvl1pPr marL="0" indent="0" algn="ctr">
              <a:buNone/>
              <a:defRPr sz="2400"/>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pPr rtl="0"/>
            <a:r>
              <a:rPr lang="ja-JP" altLang="en-US"/>
              <a:t>アイコンをクリックして図を追加</a:t>
            </a:r>
            <a:endParaRPr lang="ja-JP" altLang="en-US" dirty="0"/>
          </a:p>
        </p:txBody>
      </p:sp>
      <p:sp>
        <p:nvSpPr>
          <p:cNvPr id="5" name="日付プレースホルダー 4"/>
          <p:cNvSpPr>
            <a:spLocks noGrp="1"/>
          </p:cNvSpPr>
          <p:nvPr>
            <p:ph type="dt" sz="half" idx="10"/>
          </p:nvPr>
        </p:nvSpPr>
        <p:spPr/>
        <p:txBody>
          <a:bodyPr rtlCol="0"/>
          <a:lstStyle/>
          <a:p>
            <a:pPr rtl="0"/>
            <a:fld id="{E5EEB351-ADCB-465B-8E36-709022600DDA}" type="datetime1">
              <a:rPr lang="ja-JP" altLang="en-US" smtClean="0"/>
              <a:t>2023/9/11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BD266BE7-899D-4075-917F-DBDE33B6B692}" type="slidenum">
              <a:rPr lang="en-US" altLang="ja-JP" smtClean="0"/>
              <a:t>‹#›</a:t>
            </a:fld>
            <a:endParaRPr lang="ja-JP" altLang="en-US"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長方形 8"/>
          <p:cNvSpPr/>
          <p:nvPr/>
        </p:nvSpPr>
        <p:spPr>
          <a:xfrm>
            <a:off x="0" y="492574"/>
            <a:ext cx="17278793" cy="168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rtl="0"/>
            <a:endParaRPr lang="ja-JP" altLang="en-US" sz="2100" dirty="0">
              <a:latin typeface="Meiryo UI" panose="020B0604030504040204" pitchFamily="50" charset="-128"/>
              <a:ea typeface="Meiryo UI" panose="020B0604030504040204" pitchFamily="50" charset="-128"/>
            </a:endParaRPr>
          </a:p>
        </p:txBody>
      </p:sp>
      <p:pic>
        <p:nvPicPr>
          <p:cNvPr id="8" name="画像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648124"/>
            <a:ext cx="17278793" cy="1943884"/>
          </a:xfrm>
          <a:prstGeom prst="rect">
            <a:avLst/>
          </a:prstGeom>
        </p:spPr>
      </p:pic>
      <p:sp>
        <p:nvSpPr>
          <p:cNvPr id="2" name="タイトル プレースホルダー 1"/>
          <p:cNvSpPr>
            <a:spLocks noGrp="1"/>
          </p:cNvSpPr>
          <p:nvPr>
            <p:ph type="title"/>
          </p:nvPr>
        </p:nvSpPr>
        <p:spPr bwMode="black">
          <a:xfrm>
            <a:off x="1814727" y="661086"/>
            <a:ext cx="13649339" cy="1930921"/>
          </a:xfrm>
          <a:prstGeom prst="rect">
            <a:avLst/>
          </a:prstGeom>
        </p:spPr>
        <p:txBody>
          <a:bodyPr vert="horz" lIns="108878" tIns="54439" rIns="108878" bIns="54439" rtlCol="0" anchor="ctr">
            <a:normAutofit/>
          </a:bodyPr>
          <a:lstStyle/>
          <a:p>
            <a:pPr rtl="0"/>
            <a:r>
              <a:rPr lang="ja-JP" altLang="en-US" noProof="0" dirty="0"/>
              <a:t>マスター タイトルの書式設定</a:t>
            </a:r>
            <a:endParaRPr lang="ja-JP" altLang="en-US" dirty="0"/>
          </a:p>
        </p:txBody>
      </p:sp>
      <p:sp>
        <p:nvSpPr>
          <p:cNvPr id="3" name="テキスト プレースホルダー 2"/>
          <p:cNvSpPr>
            <a:spLocks noGrp="1"/>
          </p:cNvSpPr>
          <p:nvPr>
            <p:ph type="body" idx="1"/>
          </p:nvPr>
        </p:nvSpPr>
        <p:spPr>
          <a:xfrm>
            <a:off x="1814727" y="3105590"/>
            <a:ext cx="13649339" cy="5650826"/>
          </a:xfrm>
          <a:prstGeom prst="rect">
            <a:avLst/>
          </a:prstGeom>
        </p:spPr>
        <p:txBody>
          <a:bodyPr vert="horz" lIns="108878" tIns="54439" rIns="108878" bIns="54439"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a:p>
            <a:pPr lvl="5" rtl="0"/>
            <a:r>
              <a:rPr lang="ja-JP" altLang="en-US" dirty="0"/>
              <a:t>第 </a:t>
            </a:r>
            <a:r>
              <a:rPr lang="en-US" altLang="ja-JP" dirty="0"/>
              <a:t>6</a:t>
            </a:r>
          </a:p>
          <a:p>
            <a:pPr lvl="6" rtl="0"/>
            <a:r>
              <a:rPr lang="ja-JP" altLang="en-US" dirty="0"/>
              <a:t>第 </a:t>
            </a:r>
            <a:r>
              <a:rPr lang="en-US" altLang="ja-JP" dirty="0"/>
              <a:t>7</a:t>
            </a:r>
          </a:p>
          <a:p>
            <a:pPr lvl="7" rtl="0"/>
            <a:r>
              <a:rPr lang="ja-JP" altLang="en-US" dirty="0"/>
              <a:t>第 </a:t>
            </a:r>
            <a:r>
              <a:rPr lang="en-US" altLang="ja-JP" dirty="0"/>
              <a:t>8</a:t>
            </a:r>
          </a:p>
          <a:p>
            <a:pPr lvl="8" rtl="0"/>
            <a:r>
              <a:rPr lang="ja-JP" altLang="en-US" dirty="0"/>
              <a:t>第 </a:t>
            </a:r>
            <a:r>
              <a:rPr lang="en-US" altLang="ja-JP" dirty="0"/>
              <a:t>9</a:t>
            </a:r>
          </a:p>
        </p:txBody>
      </p:sp>
      <p:sp>
        <p:nvSpPr>
          <p:cNvPr id="4" name="日付プレースホルダー 3"/>
          <p:cNvSpPr>
            <a:spLocks noGrp="1"/>
          </p:cNvSpPr>
          <p:nvPr>
            <p:ph type="dt" sz="half" idx="2"/>
          </p:nvPr>
        </p:nvSpPr>
        <p:spPr>
          <a:xfrm>
            <a:off x="1814727" y="9010716"/>
            <a:ext cx="2795390" cy="517598"/>
          </a:xfrm>
          <a:prstGeom prst="rect">
            <a:avLst/>
          </a:prstGeom>
        </p:spPr>
        <p:txBody>
          <a:bodyPr vert="horz" lIns="108878" tIns="54439" rIns="108878" bIns="54439" rtlCol="0" anchor="ctr"/>
          <a:lstStyle>
            <a:lvl1pPr algn="l">
              <a:defRPr sz="1400" baseline="0">
                <a:solidFill>
                  <a:schemeClr val="tx1"/>
                </a:solidFill>
                <a:latin typeface="Meiryo UI" panose="020B0604030504040204" pitchFamily="50" charset="-128"/>
                <a:ea typeface="Meiryo UI" panose="020B0604030504040204" pitchFamily="50" charset="-128"/>
              </a:defRPr>
            </a:lvl1pPr>
          </a:lstStyle>
          <a:p>
            <a:fld id="{81B07C4D-E9B5-4DC3-8122-202F901D1B27}" type="datetime1">
              <a:rPr lang="ja-JP" altLang="en-US" noProof="0" smtClean="0"/>
              <a:t>2023/9/11</a:t>
            </a:fld>
            <a:endParaRPr lang="ja-JP" altLang="en-US" noProof="0" dirty="0"/>
          </a:p>
        </p:txBody>
      </p:sp>
      <p:sp>
        <p:nvSpPr>
          <p:cNvPr id="5" name="フッター プレースホルダー 4"/>
          <p:cNvSpPr>
            <a:spLocks noGrp="1"/>
          </p:cNvSpPr>
          <p:nvPr>
            <p:ph type="ftr" sz="quarter" idx="3"/>
          </p:nvPr>
        </p:nvSpPr>
        <p:spPr>
          <a:xfrm>
            <a:off x="4610116" y="9010716"/>
            <a:ext cx="8062881" cy="517598"/>
          </a:xfrm>
          <a:prstGeom prst="rect">
            <a:avLst/>
          </a:prstGeom>
        </p:spPr>
        <p:txBody>
          <a:bodyPr vert="horz" lIns="108878" tIns="54439" rIns="108878" bIns="54439" rtlCol="0" anchor="ctr"/>
          <a:lstStyle>
            <a:lvl1pPr algn="ctr">
              <a:defRPr sz="1400" baseline="0">
                <a:solidFill>
                  <a:schemeClr val="tx1"/>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12672998" y="9010716"/>
            <a:ext cx="2791067" cy="517598"/>
          </a:xfrm>
          <a:prstGeom prst="rect">
            <a:avLst/>
          </a:prstGeom>
        </p:spPr>
        <p:txBody>
          <a:bodyPr vert="horz" lIns="108878" tIns="54439" rIns="108878" bIns="54439" rtlCol="0" anchor="ctr"/>
          <a:lstStyle>
            <a:lvl1pPr algn="r">
              <a:defRPr sz="1400" baseline="0">
                <a:solidFill>
                  <a:schemeClr val="tx1"/>
                </a:solidFill>
                <a:latin typeface="Meiryo UI" panose="020B0604030504040204" pitchFamily="50" charset="-128"/>
                <a:ea typeface="Meiryo UI" panose="020B0604030504040204" pitchFamily="50" charset="-128"/>
              </a:defRPr>
            </a:lvl1pPr>
          </a:lstStyle>
          <a:p>
            <a:fld id="{BD266BE7-899D-4075-917F-DBDE33B6B692}" type="slidenum">
              <a:rPr lang="en-US" altLang="ja-JP" noProof="0" smtClean="0"/>
              <a:pPr/>
              <a:t>‹#›</a:t>
            </a:fld>
            <a:endParaRPr lang="ja-JP" altLang="en-US" noProof="0"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088776" rtl="0" eaLnBrk="1" latinLnBrk="0" hangingPunct="1">
        <a:lnSpc>
          <a:spcPct val="95000"/>
        </a:lnSpc>
        <a:spcBef>
          <a:spcPct val="0"/>
        </a:spcBef>
        <a:buNone/>
        <a:defRPr kumimoji="1" sz="3600" kern="1200">
          <a:solidFill>
            <a:schemeClr val="bg1"/>
          </a:solidFill>
          <a:latin typeface="Meiryo UI" panose="020B0604030504040204" pitchFamily="50" charset="-128"/>
          <a:ea typeface="Meiryo UI" panose="020B0604030504040204" pitchFamily="50" charset="-128"/>
          <a:cs typeface="+mj-cs"/>
        </a:defRPr>
      </a:lvl1pPr>
    </p:titleStyle>
    <p:bodyStyle>
      <a:lvl1pPr marL="272194" indent="-272194" algn="l" defTabSz="1088776" rtl="0" eaLnBrk="1" latinLnBrk="0" hangingPunct="1">
        <a:lnSpc>
          <a:spcPct val="100000"/>
        </a:lnSpc>
        <a:spcBef>
          <a:spcPts val="1786"/>
        </a:spcBef>
        <a:buFont typeface="Wingdings" panose="05000000000000000000" pitchFamily="2" charset="2"/>
        <a:buChar char="§"/>
        <a:defRPr kumimoji="1" sz="2600" kern="1200">
          <a:solidFill>
            <a:schemeClr val="tx1"/>
          </a:solidFill>
          <a:latin typeface="Meiryo UI" panose="020B0604030504040204" pitchFamily="50" charset="-128"/>
          <a:ea typeface="Meiryo UI" panose="020B0604030504040204" pitchFamily="50" charset="-128"/>
          <a:cs typeface="+mn-cs"/>
        </a:defRPr>
      </a:lvl1pPr>
      <a:lvl2pPr marL="816582" indent="-272194" algn="l" defTabSz="1088776" rtl="0" eaLnBrk="1" latinLnBrk="0" hangingPunct="1">
        <a:lnSpc>
          <a:spcPct val="100000"/>
        </a:lnSpc>
        <a:spcBef>
          <a:spcPts val="357"/>
        </a:spcBef>
        <a:buFont typeface="Wingdings" panose="05000000000000000000" pitchFamily="2" charset="2"/>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360970" indent="-272194" algn="l" defTabSz="1088776" rtl="0" eaLnBrk="1" latinLnBrk="0" hangingPunct="1">
        <a:lnSpc>
          <a:spcPct val="100000"/>
        </a:lnSpc>
        <a:spcBef>
          <a:spcPts val="357"/>
        </a:spcBef>
        <a:buFont typeface="Wingdings" panose="05000000000000000000" pitchFamily="2" charset="2"/>
        <a:buChar char="§"/>
        <a:defRPr kumimoji="1" sz="2100" kern="1200">
          <a:solidFill>
            <a:schemeClr val="tx1"/>
          </a:solidFill>
          <a:latin typeface="Meiryo UI" panose="020B0604030504040204" pitchFamily="50" charset="-128"/>
          <a:ea typeface="Meiryo UI" panose="020B0604030504040204" pitchFamily="50" charset="-128"/>
          <a:cs typeface="+mn-cs"/>
        </a:defRPr>
      </a:lvl3pPr>
      <a:lvl4pPr marL="1905358"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4pPr>
      <a:lvl5pPr marL="2449746"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5pPr>
      <a:lvl6pPr marL="2994134"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6pPr>
      <a:lvl7pPr marL="3538522"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7pPr>
      <a:lvl8pPr marL="4082910"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8pPr>
      <a:lvl9pPr marL="4627298" indent="-272194" algn="l" defTabSz="1088776" rtl="0" eaLnBrk="1" latinLnBrk="0" hangingPunct="1">
        <a:lnSpc>
          <a:spcPct val="100000"/>
        </a:lnSpc>
        <a:spcBef>
          <a:spcPts val="0"/>
        </a:spcBef>
        <a:buFont typeface="Wingdings" panose="05000000000000000000" pitchFamily="2" charset="2"/>
        <a:buChar char="§"/>
        <a:defRPr kumimoji="1" sz="190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1088776" rtl="0" eaLnBrk="1" latinLnBrk="0" hangingPunct="1">
        <a:defRPr kumimoji="1" sz="2100" kern="1200">
          <a:solidFill>
            <a:schemeClr val="tx1"/>
          </a:solidFill>
          <a:latin typeface="+mn-lt"/>
          <a:ea typeface="+mn-ea"/>
          <a:cs typeface="+mn-cs"/>
        </a:defRPr>
      </a:lvl1pPr>
      <a:lvl2pPr marL="544388" algn="l" defTabSz="1088776" rtl="0" eaLnBrk="1" latinLnBrk="0" hangingPunct="1">
        <a:defRPr kumimoji="1" sz="2100" kern="1200">
          <a:solidFill>
            <a:schemeClr val="tx1"/>
          </a:solidFill>
          <a:latin typeface="+mn-lt"/>
          <a:ea typeface="+mn-ea"/>
          <a:cs typeface="+mn-cs"/>
        </a:defRPr>
      </a:lvl2pPr>
      <a:lvl3pPr marL="1088776" algn="l" defTabSz="1088776" rtl="0" eaLnBrk="1" latinLnBrk="0" hangingPunct="1">
        <a:defRPr kumimoji="1" sz="2100" kern="1200">
          <a:solidFill>
            <a:schemeClr val="tx1"/>
          </a:solidFill>
          <a:latin typeface="+mn-lt"/>
          <a:ea typeface="+mn-ea"/>
          <a:cs typeface="+mn-cs"/>
        </a:defRPr>
      </a:lvl3pPr>
      <a:lvl4pPr marL="1633164" algn="l" defTabSz="1088776" rtl="0" eaLnBrk="1" latinLnBrk="0" hangingPunct="1">
        <a:defRPr kumimoji="1" sz="2100" kern="1200">
          <a:solidFill>
            <a:schemeClr val="tx1"/>
          </a:solidFill>
          <a:latin typeface="+mn-lt"/>
          <a:ea typeface="+mn-ea"/>
          <a:cs typeface="+mn-cs"/>
        </a:defRPr>
      </a:lvl4pPr>
      <a:lvl5pPr marL="2177552" algn="l" defTabSz="1088776" rtl="0" eaLnBrk="1" latinLnBrk="0" hangingPunct="1">
        <a:defRPr kumimoji="1" sz="2100" kern="1200">
          <a:solidFill>
            <a:schemeClr val="tx1"/>
          </a:solidFill>
          <a:latin typeface="+mn-lt"/>
          <a:ea typeface="+mn-ea"/>
          <a:cs typeface="+mn-cs"/>
        </a:defRPr>
      </a:lvl5pPr>
      <a:lvl6pPr marL="2721940" algn="l" defTabSz="1088776" rtl="0" eaLnBrk="1" latinLnBrk="0" hangingPunct="1">
        <a:defRPr kumimoji="1" sz="2100" kern="1200">
          <a:solidFill>
            <a:schemeClr val="tx1"/>
          </a:solidFill>
          <a:latin typeface="+mn-lt"/>
          <a:ea typeface="+mn-ea"/>
          <a:cs typeface="+mn-cs"/>
        </a:defRPr>
      </a:lvl6pPr>
      <a:lvl7pPr marL="3266328" algn="l" defTabSz="1088776" rtl="0" eaLnBrk="1" latinLnBrk="0" hangingPunct="1">
        <a:defRPr kumimoji="1" sz="2100" kern="1200">
          <a:solidFill>
            <a:schemeClr val="tx1"/>
          </a:solidFill>
          <a:latin typeface="+mn-lt"/>
          <a:ea typeface="+mn-ea"/>
          <a:cs typeface="+mn-cs"/>
        </a:defRPr>
      </a:lvl7pPr>
      <a:lvl8pPr marL="3810716" algn="l" defTabSz="1088776" rtl="0" eaLnBrk="1" latinLnBrk="0" hangingPunct="1">
        <a:defRPr kumimoji="1" sz="2100" kern="1200">
          <a:solidFill>
            <a:schemeClr val="tx1"/>
          </a:solidFill>
          <a:latin typeface="+mn-lt"/>
          <a:ea typeface="+mn-ea"/>
          <a:cs typeface="+mn-cs"/>
        </a:defRPr>
      </a:lvl8pPr>
      <a:lvl9pPr marL="4355104" algn="l" defTabSz="108877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Hx9mJhpXhAhVXat4KHSfdBRwQjRx6BAgBEAU&amp;url=https://www.irasutoya.com/2019/01/blog-post_43.html&amp;psig=AOvVaw2bN9fahI7hiPY1W4YQcVqF&amp;ust=155331997951397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google.co.jp/url?sa=i&amp;rct=j&amp;q=&amp;esrc=s&amp;source=images&amp;cd=&amp;cad=rja&amp;uact=8&amp;ved=2ahUKEwiGkOeeh5XhAhUkHKYKHXRMA0EQjRx6BAgBEAU&amp;url=https://www.irasutoya.com/2016/04/blog-post_78.html&amp;psig=AOvVaw1QrS2Eaa0jSJsqPdGjlSnD&amp;ust=1553320302668497" TargetMode="External"/><Relationship Id="rId7" Type="http://schemas.openxmlformats.org/officeDocument/2006/relationships/hyperlink" Target="http://www.google.co.jp/url?sa=i&amp;rct=j&amp;q=&amp;esrc=s&amp;source=images&amp;cd=&amp;cad=rja&amp;uact=8&amp;ved=2ahUKEwiDu_Pdh5XhAhVRGKYKHTQ6Ds8QjRx6BAgBEAU&amp;url=http://digital-illust.com/pc-shop/&amp;psig=AOvVaw3BNP-c78OgxDHwWuyLoZP8&amp;ust=1553320443745065" TargetMode="External"/><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www.google.co.jp/url?sa=i&amp;rct=j&amp;q=&amp;esrc=s&amp;source=images&amp;cd=&amp;cad=rja&amp;uact=8&amp;ved=2ahUKEwjjnMPniJXhAhUQx4sBHfnlBo4QjRx6BAgBEAU&amp;url=/url?sa%3Di%26rct%3Dj%26q%3D%26esrc%3Ds%26source%3Dimages%26cd%3D%26ved%3D%26url%3Dhttps://souzokubible.com/tax/investigation/how-to-cope-with-tax-investigation/%E7%A8%8E%E5%8B%99%E8%AA%BF%E6%9F%BB%E3%82%A4%E3%83%A9%E3%82%B9%E3%83%88/%26psig%3DAOvVaw2ps75RZXaGrpFNCB_PwNCz%26ust%3D1553320693745234&amp;psig=AOvVaw2ps75RZXaGrpFNCB_PwNCz&amp;ust=1553320693745234" TargetMode="External"/><Relationship Id="rId5" Type="http://schemas.openxmlformats.org/officeDocument/2006/relationships/hyperlink" Target="https://www.google.co.jp/url?sa=i&amp;rct=j&amp;q=&amp;esrc=s&amp;source=images&amp;cd=&amp;cad=rja&amp;uact=8&amp;ved=2ahUKEwjrv4i7h5XhAhUjE6YKHfgACOsQjRx6BAgBEAU&amp;url=https://twitter.com/shikaku_book/status/750102303076646912&amp;psig=AOvVaw0SNU5sW0W_w4OVD8LvTFi0&amp;ust=1553320368019092"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www.google.co.jp/url?sa=i&amp;rct=j&amp;q=&amp;esrc=s&amp;source=images&amp;cd=&amp;cad=rja&amp;uact=8&amp;ved=2ahUKEwjosoamiJXhAhXBBIgKHZY1DuIQjRx6BAgBEAU&amp;url=https://www.irasutoya.com/2013/03/blog-post_2868.html&amp;psig=AOvVaw29IEYh1ZPgwYzvpN1HH2qJ&amp;ust=1553320593350537"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cad=rja&amp;uact=8&amp;ved=2ahUKEwik6fLRipXhAhUWIIgKHVAoCxEQjRx6BAgBEAU&amp;url=/url?sa%3Di%26rct%3Dj%26q%3D%26esrc%3Ds%26source%3Dimages%26cd%3D%26ved%3D%26url%3Dhttps://publicdomainq.net/science-experiments-male-student-0012867/%26psig%3DAOvVaw1NxFUoyUOnXazb6APmDrlM%26ust%3D1553321216115437&amp;psig=AOvVaw1NxFUoyUOnXazb6APmDrlM&amp;ust=1553321216115437" TargetMode="External"/><Relationship Id="rId3" Type="http://schemas.openxmlformats.org/officeDocument/2006/relationships/hyperlink" Target="http://www.google.co.jp/url?sa=i&amp;rct=j&amp;q=&amp;esrc=s&amp;source=images&amp;cd=&amp;cad=rja&amp;uact=8&amp;ved=2ahUKEwjZ84DLiZXhAhXBc3AKHWRNAHoQjRx6BAgBEAU&amp;url=/url?sa%3Di%26rct%3Dj%26q%3D%26esrc%3Ds%26source%3Dimages%26cd%3D%26ved%3D%26url%3Dhttps://photonbeam.jp/facilities/%E5%A4%A7%E9%98%AA%E5%A4%A7%E5%AD%A6%E3%83%AC%E3%83%BC%E3%82%B6%E3%83%BC%E7%A7%91%E5%AD%A6%E7%A0%94%E7%A9%B6%E6%89%80/%26psig%3DAOvVaw1Ox5TY3mikEkJCPEECyKzV%26ust%3D1553320919771204&amp;psig=AOvVaw1Ox5TY3mikEkJCPEECyKzV&amp;ust=1553320919771204" TargetMode="External"/><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google.co.jp/url?sa=i&amp;rct=j&amp;q=&amp;esrc=s&amp;source=images&amp;cd=&amp;cad=rja&amp;uact=8&amp;ved=2ahUKEwjfn6jliZXhAhUYxosBHYGXC5UQjRx6BAgBEAU&amp;url=https://www.axismag.jp/posts/2018/07/95909.html&amp;psig=AOvVaw01l9PXDpNn8EQqUsFeaDq3&amp;ust=1553320995076048" TargetMode="External"/><Relationship Id="rId5" Type="http://schemas.openxmlformats.org/officeDocument/2006/relationships/hyperlink" Target="http://www.google.co.jp/url?sa=i&amp;rct=j&amp;q=&amp;esrc=s&amp;source=images&amp;cd=&amp;cad=rja&amp;uact=8&amp;ved=2ahUKEwjfn6jliZXhAhUYxosBHYGXC5UQjRx6BAgBEAU&amp;url=/url?sa%3Di%26rct%3Dj%26q%3D%26esrc%3Ds%26source%3Dimages%26cd%3D%26ved%3D%26url%3Dhttps://www.axismag.jp/posts/2018/07/95909.html%26psig%3DAOvVaw01l9PXDpNn8EQqUsFeaDq3%26ust%3D1553320995076048&amp;psig=AOvVaw01l9PXDpNn8EQqUsFeaDq3&amp;ust=1553320995076048" TargetMode="External"/><Relationship Id="rId4" Type="http://schemas.openxmlformats.org/officeDocument/2006/relationships/image" Target="../media/image11.jpe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研究</a:t>
            </a:r>
            <a:r>
              <a:rPr kumimoji="1" lang="ja-JP" altLang="en-US" dirty="0"/>
              <a:t>倫理</a:t>
            </a:r>
          </a:p>
        </p:txBody>
      </p:sp>
      <p:sp>
        <p:nvSpPr>
          <p:cNvPr id="3" name="サブタイトル 2"/>
          <p:cNvSpPr>
            <a:spLocks noGrp="1"/>
          </p:cNvSpPr>
          <p:nvPr>
            <p:ph type="subTitle" idx="1"/>
          </p:nvPr>
        </p:nvSpPr>
        <p:spPr/>
        <p:txBody>
          <a:bodyPr>
            <a:normAutofit/>
          </a:bodyPr>
          <a:lstStyle/>
          <a:p>
            <a:r>
              <a:rPr lang="ja-JP" altLang="en-US" sz="3200" b="1" dirty="0">
                <a:solidFill>
                  <a:schemeClr val="bg1"/>
                </a:solidFill>
              </a:rPr>
              <a:t>高津高校　課題研究基礎　</a:t>
            </a:r>
            <a:endParaRPr lang="en-US" altLang="ja-JP" sz="3200" b="1" dirty="0">
              <a:solidFill>
                <a:schemeClr val="bg1"/>
              </a:solidFill>
            </a:endParaRPr>
          </a:p>
        </p:txBody>
      </p:sp>
    </p:spTree>
    <p:extLst>
      <p:ext uri="{BB962C8B-B14F-4D97-AF65-F5344CB8AC3E}">
        <p14:creationId xmlns:p14="http://schemas.microsoft.com/office/powerpoint/2010/main" val="40895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研究に求められるもの</a:t>
            </a:r>
          </a:p>
        </p:txBody>
      </p:sp>
      <p:sp>
        <p:nvSpPr>
          <p:cNvPr id="3" name="コンテンツ プレースホルダー 2"/>
          <p:cNvSpPr>
            <a:spLocks noGrp="1"/>
          </p:cNvSpPr>
          <p:nvPr>
            <p:ph idx="1"/>
          </p:nvPr>
        </p:nvSpPr>
        <p:spPr>
          <a:xfrm>
            <a:off x="1814728" y="3105590"/>
            <a:ext cx="13038404" cy="6231357"/>
          </a:xfrm>
        </p:spPr>
        <p:txBody>
          <a:bodyPr>
            <a:noAutofit/>
          </a:bodyPr>
          <a:lstStyle/>
          <a:p>
            <a:pPr marL="0" indent="0">
              <a:buNone/>
            </a:pPr>
            <a:r>
              <a:rPr lang="ja-JP" altLang="en-US" sz="5400" dirty="0"/>
              <a:t>①</a:t>
            </a:r>
            <a:r>
              <a:rPr lang="ja-JP" altLang="en-US" sz="5400" dirty="0">
                <a:solidFill>
                  <a:srgbClr val="FF0000"/>
                </a:solidFill>
              </a:rPr>
              <a:t>方法論</a:t>
            </a:r>
            <a:r>
              <a:rPr lang="ja-JP" altLang="en-US" sz="5400" dirty="0"/>
              <a:t>の質の高さ</a:t>
            </a:r>
            <a:endParaRPr lang="en-US" altLang="ja-JP" sz="5400" dirty="0"/>
          </a:p>
          <a:p>
            <a:pPr marL="0" indent="0">
              <a:buNone/>
            </a:pPr>
            <a:r>
              <a:rPr lang="ja-JP" altLang="en-US" sz="5400" dirty="0" smtClean="0"/>
              <a:t>②</a:t>
            </a:r>
            <a:r>
              <a:rPr lang="ja-JP" altLang="en-US" sz="5400" dirty="0">
                <a:solidFill>
                  <a:srgbClr val="FF0000"/>
                </a:solidFill>
              </a:rPr>
              <a:t>有益・有用性</a:t>
            </a:r>
            <a:r>
              <a:rPr lang="ja-JP" altLang="en-US" sz="5400" dirty="0"/>
              <a:t>（意義）の</a:t>
            </a:r>
            <a:r>
              <a:rPr lang="ja-JP" altLang="en-US" sz="5400" dirty="0" smtClean="0"/>
              <a:t>高さ</a:t>
            </a:r>
            <a:endParaRPr lang="en-US" altLang="ja-JP" sz="5400" dirty="0" smtClean="0"/>
          </a:p>
          <a:p>
            <a:pPr marL="0" indent="0">
              <a:buNone/>
            </a:pPr>
            <a:r>
              <a:rPr lang="ja-JP" altLang="en-US" sz="5400" dirty="0" smtClean="0"/>
              <a:t>③</a:t>
            </a:r>
            <a:r>
              <a:rPr lang="ja-JP" altLang="en-US" sz="5400" dirty="0" smtClean="0">
                <a:solidFill>
                  <a:srgbClr val="FF0000"/>
                </a:solidFill>
              </a:rPr>
              <a:t>新規性</a:t>
            </a:r>
            <a:r>
              <a:rPr lang="ja-JP" altLang="en-US" sz="5400" dirty="0"/>
              <a:t>（オリジナリティ）</a:t>
            </a:r>
            <a:endParaRPr lang="en-US" altLang="ja-JP" sz="5400" dirty="0"/>
          </a:p>
          <a:p>
            <a:pPr marL="0" indent="0">
              <a:buNone/>
            </a:pPr>
            <a:r>
              <a:rPr lang="ja-JP" altLang="en-US" sz="5400" dirty="0" smtClean="0"/>
              <a:t>④</a:t>
            </a:r>
            <a:r>
              <a:rPr lang="ja-JP" altLang="en-US" sz="5400" dirty="0" smtClean="0">
                <a:solidFill>
                  <a:srgbClr val="FF0000"/>
                </a:solidFill>
              </a:rPr>
              <a:t>実現可能性</a:t>
            </a:r>
            <a:r>
              <a:rPr lang="ja-JP" altLang="en-US" sz="5400" dirty="0"/>
              <a:t>の</a:t>
            </a:r>
            <a:r>
              <a:rPr lang="ja-JP" altLang="en-US" sz="5400" dirty="0" smtClean="0"/>
              <a:t>高さ</a:t>
            </a:r>
            <a:endParaRPr lang="en-US" altLang="ja-JP" sz="5400" dirty="0"/>
          </a:p>
        </p:txBody>
      </p:sp>
    </p:spTree>
    <p:extLst>
      <p:ext uri="{BB962C8B-B14F-4D97-AF65-F5344CB8AC3E}">
        <p14:creationId xmlns:p14="http://schemas.microsoft.com/office/powerpoint/2010/main" val="14859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研究者に求められるもの</a:t>
            </a:r>
          </a:p>
        </p:txBody>
      </p:sp>
      <p:sp>
        <p:nvSpPr>
          <p:cNvPr id="3" name="コンテンツ プレースホルダー 2"/>
          <p:cNvSpPr>
            <a:spLocks noGrp="1"/>
          </p:cNvSpPr>
          <p:nvPr>
            <p:ph idx="1"/>
          </p:nvPr>
        </p:nvSpPr>
        <p:spPr/>
        <p:txBody>
          <a:bodyPr>
            <a:normAutofit/>
          </a:bodyPr>
          <a:lstStyle/>
          <a:p>
            <a:pPr marL="0" indent="0">
              <a:buNone/>
            </a:pPr>
            <a:r>
              <a:rPr lang="ja-JP" altLang="en-US" sz="6000" dirty="0"/>
              <a:t>・責任ある研究活動（</a:t>
            </a:r>
            <a:r>
              <a:rPr lang="en-US" altLang="ja-JP" sz="6000" dirty="0"/>
              <a:t>RCR</a:t>
            </a:r>
            <a:r>
              <a:rPr lang="ja-JP" altLang="en-US" sz="6000" dirty="0"/>
              <a:t>）</a:t>
            </a:r>
            <a:endParaRPr lang="en-US" altLang="ja-JP" sz="6000" dirty="0"/>
          </a:p>
          <a:p>
            <a:pPr marL="0" indent="0">
              <a:buNone/>
            </a:pPr>
            <a:r>
              <a:rPr lang="ja-JP" altLang="en-US" sz="6000" dirty="0"/>
              <a:t>・倫理観と社会の安全</a:t>
            </a:r>
          </a:p>
        </p:txBody>
      </p:sp>
      <p:pic>
        <p:nvPicPr>
          <p:cNvPr id="1026" name="Picture 2" descr="ソース画像を表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707" y="5971966"/>
            <a:ext cx="5295309" cy="278445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8931" y="6042826"/>
            <a:ext cx="3329560" cy="2713591"/>
          </a:xfrm>
          <a:prstGeom prst="rect">
            <a:avLst/>
          </a:prstGeom>
        </p:spPr>
      </p:pic>
    </p:spTree>
    <p:extLst>
      <p:ext uri="{BB962C8B-B14F-4D97-AF65-F5344CB8AC3E}">
        <p14:creationId xmlns:p14="http://schemas.microsoft.com/office/powerpoint/2010/main" val="94638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研究における主な不正行為</a:t>
            </a:r>
          </a:p>
        </p:txBody>
      </p:sp>
      <p:sp>
        <p:nvSpPr>
          <p:cNvPr id="3" name="コンテンツ プレースホルダー 2"/>
          <p:cNvSpPr>
            <a:spLocks noGrp="1"/>
          </p:cNvSpPr>
          <p:nvPr>
            <p:ph idx="1"/>
          </p:nvPr>
        </p:nvSpPr>
        <p:spPr>
          <a:xfrm>
            <a:off x="1169581" y="2735251"/>
            <a:ext cx="15544800" cy="5650826"/>
          </a:xfrm>
        </p:spPr>
        <p:txBody>
          <a:bodyPr>
            <a:noAutofit/>
          </a:bodyPr>
          <a:lstStyle/>
          <a:p>
            <a:pPr marL="0" indent="0">
              <a:buNone/>
            </a:pPr>
            <a:r>
              <a:rPr lang="ja-JP" altLang="en-US" sz="4400" dirty="0">
                <a:solidFill>
                  <a:srgbClr val="FF0000"/>
                </a:solidFill>
              </a:rPr>
              <a:t>捏造</a:t>
            </a:r>
            <a:endParaRPr lang="en-US" altLang="ja-JP" sz="4400" dirty="0">
              <a:solidFill>
                <a:srgbClr val="FF0000"/>
              </a:solidFill>
            </a:endParaRPr>
          </a:p>
          <a:p>
            <a:pPr marL="0" indent="0">
              <a:buNone/>
            </a:pPr>
            <a:r>
              <a:rPr lang="ja-JP" altLang="en-US" sz="3600" dirty="0"/>
              <a:t>自らの主張や都合のよいように、存在しないデータや結果を作り上げること。</a:t>
            </a:r>
          </a:p>
          <a:p>
            <a:pPr marL="0" indent="0">
              <a:buNone/>
            </a:pPr>
            <a:r>
              <a:rPr lang="ja-JP" altLang="en-US" sz="4400" dirty="0">
                <a:solidFill>
                  <a:srgbClr val="FF0000"/>
                </a:solidFill>
              </a:rPr>
              <a:t>改ざん</a:t>
            </a:r>
            <a:endParaRPr lang="en-US" altLang="ja-JP" sz="4400" dirty="0">
              <a:solidFill>
                <a:srgbClr val="FF0000"/>
              </a:solidFill>
            </a:endParaRPr>
          </a:p>
          <a:p>
            <a:pPr marL="0" indent="0">
              <a:buNone/>
            </a:pPr>
            <a:r>
              <a:rPr lang="ja-JP" altLang="en-US" sz="3600" dirty="0"/>
              <a:t>研究資料・機器・過程を変更する操作を行い、データ・研究活動によって得られた結果等を真正でないものに加工すること。</a:t>
            </a:r>
          </a:p>
          <a:p>
            <a:pPr marL="0" indent="0">
              <a:buNone/>
            </a:pPr>
            <a:r>
              <a:rPr lang="ja-JP" altLang="en-US" sz="4400" dirty="0">
                <a:solidFill>
                  <a:srgbClr val="FF0000"/>
                </a:solidFill>
              </a:rPr>
              <a:t>盗用</a:t>
            </a:r>
            <a:endParaRPr lang="en-US" altLang="ja-JP" sz="4400" dirty="0">
              <a:solidFill>
                <a:srgbClr val="FF0000"/>
              </a:solidFill>
            </a:endParaRPr>
          </a:p>
          <a:p>
            <a:pPr marL="0" indent="0">
              <a:buNone/>
            </a:pPr>
            <a:r>
              <a:rPr lang="ja-JP" altLang="en-US" sz="3600" dirty="0"/>
              <a:t>ほかの研究者のアイデア、分析・解析方法・データ、研究結果、論文または用語を、当該研究者の了解もしくは適切な表示をせずに流用すること。コピペを含む。</a:t>
            </a:r>
          </a:p>
          <a:p>
            <a:pPr marL="0" indent="0">
              <a:buNone/>
            </a:pPr>
            <a:endParaRPr lang="ja-JP" altLang="en-US" sz="3600" dirty="0"/>
          </a:p>
        </p:txBody>
      </p:sp>
    </p:spTree>
    <p:extLst>
      <p:ext uri="{BB962C8B-B14F-4D97-AF65-F5344CB8AC3E}">
        <p14:creationId xmlns:p14="http://schemas.microsoft.com/office/powerpoint/2010/main" val="182268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52666" y="1069901"/>
            <a:ext cx="12455613" cy="911424"/>
          </a:xfrm>
        </p:spPr>
        <p:txBody>
          <a:bodyPr>
            <a:noAutofit/>
          </a:bodyPr>
          <a:lstStyle/>
          <a:p>
            <a:r>
              <a:rPr lang="zh-TW" altLang="en-US" sz="6000" dirty="0">
                <a:latin typeface="HG丸ｺﾞｼｯｸM-PRO" panose="020F0600000000000000" pitchFamily="50" charset="-128"/>
                <a:ea typeface="HG丸ｺﾞｼｯｸM-PRO" panose="020F0600000000000000" pitchFamily="50" charset="-128"/>
              </a:rPr>
              <a:t>旧石器発掘捏造問題</a:t>
            </a:r>
            <a:r>
              <a:rPr lang="en-US" altLang="zh-TW" sz="6000" dirty="0">
                <a:latin typeface="HG丸ｺﾞｼｯｸM-PRO" panose="020F0600000000000000" pitchFamily="50" charset="-128"/>
                <a:ea typeface="HG丸ｺﾞｼｯｸM-PRO" panose="020F0600000000000000" pitchFamily="50" charset="-128"/>
              </a:rPr>
              <a:t>(2000</a:t>
            </a:r>
            <a:r>
              <a:rPr lang="ja-JP" altLang="en-US" sz="6000" dirty="0">
                <a:latin typeface="HG丸ｺﾞｼｯｸM-PRO" panose="020F0600000000000000" pitchFamily="50" charset="-128"/>
                <a:ea typeface="HG丸ｺﾞｼｯｸM-PRO" panose="020F0600000000000000" pitchFamily="50" charset="-128"/>
              </a:rPr>
              <a:t>年</a:t>
            </a:r>
            <a:r>
              <a:rPr lang="en-US" altLang="zh-TW" sz="6000" dirty="0">
                <a:latin typeface="HG丸ｺﾞｼｯｸM-PRO" panose="020F0600000000000000" pitchFamily="50" charset="-128"/>
                <a:ea typeface="HG丸ｺﾞｼｯｸM-PRO" panose="020F0600000000000000" pitchFamily="50" charset="-128"/>
              </a:rPr>
              <a:t>)</a:t>
            </a:r>
            <a:endParaRPr lang="zh-TW" altLang="en-US" sz="60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127051" y="2960244"/>
            <a:ext cx="14906847" cy="19394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r>
              <a:rPr lang="ja-JP" altLang="en-US" sz="3300" dirty="0">
                <a:solidFill>
                  <a:schemeClr val="tx1"/>
                </a:solidFill>
              </a:rPr>
              <a:t>日本では前期・中期旧石器時代の遺跡や石器は存在しないと考えられていたが、</a:t>
            </a:r>
            <a:r>
              <a:rPr lang="en-US" altLang="ja-JP" sz="3300" dirty="0">
                <a:solidFill>
                  <a:schemeClr val="tx1"/>
                </a:solidFill>
              </a:rPr>
              <a:t>1970</a:t>
            </a:r>
            <a:r>
              <a:rPr lang="ja-JP" altLang="en-US" sz="3300" dirty="0">
                <a:solidFill>
                  <a:schemeClr val="tx1"/>
                </a:solidFill>
              </a:rPr>
              <a:t>年代以降にあるアマチュア研究家の手によって、石器が次々に発見された。</a:t>
            </a:r>
          </a:p>
        </p:txBody>
      </p:sp>
      <p:sp>
        <p:nvSpPr>
          <p:cNvPr id="4" name="角丸四角形 3"/>
          <p:cNvSpPr/>
          <p:nvPr/>
        </p:nvSpPr>
        <p:spPr>
          <a:xfrm>
            <a:off x="1127050" y="5065646"/>
            <a:ext cx="14906847" cy="13270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r>
              <a:rPr lang="ja-JP" altLang="en-US" sz="3300" dirty="0">
                <a:solidFill>
                  <a:schemeClr val="tx1"/>
                </a:solidFill>
              </a:rPr>
              <a:t>それまでの定説が覆されて歴史も書き換えられ、研究家は神の手を持つ人物ともてはやされる。</a:t>
            </a:r>
          </a:p>
        </p:txBody>
      </p:sp>
      <p:sp>
        <p:nvSpPr>
          <p:cNvPr id="6" name="角丸四角形 5"/>
          <p:cNvSpPr/>
          <p:nvPr/>
        </p:nvSpPr>
        <p:spPr>
          <a:xfrm>
            <a:off x="1127050" y="6558579"/>
            <a:ext cx="14906847" cy="11895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r>
              <a:rPr lang="en-US" altLang="ja-JP" sz="3300" dirty="0">
                <a:solidFill>
                  <a:schemeClr val="tx1"/>
                </a:solidFill>
              </a:rPr>
              <a:t>2000</a:t>
            </a:r>
            <a:r>
              <a:rPr lang="ja-JP" altLang="en-US" sz="3300" dirty="0">
                <a:solidFill>
                  <a:schemeClr val="tx1"/>
                </a:solidFill>
              </a:rPr>
              <a:t>年に、ある新聞社が石器を事前に埋めておく様子を　スクープ。</a:t>
            </a:r>
          </a:p>
        </p:txBody>
      </p:sp>
      <p:sp>
        <p:nvSpPr>
          <p:cNvPr id="7" name="角丸四角形 6"/>
          <p:cNvSpPr/>
          <p:nvPr/>
        </p:nvSpPr>
        <p:spPr>
          <a:xfrm>
            <a:off x="1127050" y="7914030"/>
            <a:ext cx="14906847" cy="12596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r>
              <a:rPr lang="ja-JP" altLang="en-US" sz="3300" dirty="0">
                <a:solidFill>
                  <a:schemeClr val="tx1"/>
                </a:solidFill>
              </a:rPr>
              <a:t>その後の再調査により、約</a:t>
            </a:r>
            <a:r>
              <a:rPr lang="en-US" altLang="ja-JP" sz="3300" dirty="0">
                <a:solidFill>
                  <a:schemeClr val="tx1"/>
                </a:solidFill>
              </a:rPr>
              <a:t>25</a:t>
            </a:r>
            <a:r>
              <a:rPr lang="ja-JP" altLang="en-US" sz="3300" dirty="0">
                <a:solidFill>
                  <a:schemeClr val="tx1"/>
                </a:solidFill>
              </a:rPr>
              <a:t>年間で</a:t>
            </a:r>
            <a:r>
              <a:rPr lang="en-US" altLang="ja-JP" sz="3300" dirty="0">
                <a:solidFill>
                  <a:schemeClr val="tx1"/>
                </a:solidFill>
              </a:rPr>
              <a:t>160</a:t>
            </a:r>
            <a:r>
              <a:rPr lang="ja-JP" altLang="en-US" sz="3300" dirty="0">
                <a:solidFill>
                  <a:schemeClr val="tx1"/>
                </a:solidFill>
              </a:rPr>
              <a:t>以上の発掘現場での捏造が発覚。</a:t>
            </a:r>
          </a:p>
        </p:txBody>
      </p:sp>
    </p:spTree>
    <p:extLst>
      <p:ext uri="{BB962C8B-B14F-4D97-AF65-F5344CB8AC3E}">
        <p14:creationId xmlns:p14="http://schemas.microsoft.com/office/powerpoint/2010/main" val="304292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8593" y="1009650"/>
            <a:ext cx="12455613" cy="911424"/>
          </a:xfrm>
        </p:spPr>
        <p:txBody>
          <a:bodyPr>
            <a:noAutofit/>
          </a:bodyPr>
          <a:lstStyle/>
          <a:p>
            <a:r>
              <a:rPr lang="en-US" altLang="zh-TW" sz="6000" dirty="0">
                <a:latin typeface="HG丸ｺﾞｼｯｸM-PRO" panose="020F0600000000000000" pitchFamily="50" charset="-128"/>
                <a:ea typeface="HG丸ｺﾞｼｯｸM-PRO" panose="020F0600000000000000" pitchFamily="50" charset="-128"/>
              </a:rPr>
              <a:t>STAP</a:t>
            </a:r>
            <a:r>
              <a:rPr lang="zh-TW" altLang="en-US" sz="6000" dirty="0">
                <a:latin typeface="HG丸ｺﾞｼｯｸM-PRO" panose="020F0600000000000000" pitchFamily="50" charset="-128"/>
                <a:ea typeface="HG丸ｺﾞｼｯｸM-PRO" panose="020F0600000000000000" pitchFamily="50" charset="-128"/>
              </a:rPr>
              <a:t>細胞問題</a:t>
            </a:r>
            <a:r>
              <a:rPr lang="en-US" altLang="zh-TW" sz="6000" dirty="0">
                <a:latin typeface="HG丸ｺﾞｼｯｸM-PRO" panose="020F0600000000000000" pitchFamily="50" charset="-128"/>
                <a:ea typeface="HG丸ｺﾞｼｯｸM-PRO" panose="020F0600000000000000" pitchFamily="50" charset="-128"/>
              </a:rPr>
              <a:t>(</a:t>
            </a:r>
            <a:r>
              <a:rPr lang="en-US" altLang="ja-JP" sz="6000" dirty="0">
                <a:latin typeface="HG丸ｺﾞｼｯｸM-PRO" panose="020F0600000000000000" pitchFamily="50" charset="-128"/>
                <a:ea typeface="HG丸ｺﾞｼｯｸM-PRO" panose="020F0600000000000000" pitchFamily="50" charset="-128"/>
              </a:rPr>
              <a:t>2014</a:t>
            </a:r>
            <a:r>
              <a:rPr lang="ja-JP" altLang="en-US" sz="6000" dirty="0">
                <a:latin typeface="HG丸ｺﾞｼｯｸM-PRO" panose="020F0600000000000000" pitchFamily="50" charset="-128"/>
                <a:ea typeface="HG丸ｺﾞｼｯｸM-PRO" panose="020F0600000000000000" pitchFamily="50" charset="-128"/>
              </a:rPr>
              <a:t>年</a:t>
            </a:r>
            <a:r>
              <a:rPr lang="en-US" altLang="zh-TW" sz="6000" dirty="0">
                <a:latin typeface="HG丸ｺﾞｼｯｸM-PRO" panose="020F0600000000000000" pitchFamily="50" charset="-128"/>
                <a:ea typeface="HG丸ｺﾞｼｯｸM-PRO" panose="020F0600000000000000" pitchFamily="50" charset="-128"/>
              </a:rPr>
              <a:t>)</a:t>
            </a:r>
            <a:endParaRPr lang="zh-TW" altLang="en-US" sz="60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041991" y="3160489"/>
            <a:ext cx="14940000" cy="14753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r>
              <a:rPr lang="en-US" altLang="ja-JP" sz="3300" dirty="0">
                <a:solidFill>
                  <a:schemeClr val="tx1"/>
                </a:solidFill>
              </a:rPr>
              <a:t>ES</a:t>
            </a:r>
            <a:r>
              <a:rPr lang="ja-JP" altLang="en-US" sz="3300" dirty="0">
                <a:solidFill>
                  <a:schemeClr val="tx1"/>
                </a:solidFill>
              </a:rPr>
              <a:t>細胞や</a:t>
            </a:r>
            <a:r>
              <a:rPr lang="en-US" altLang="ja-JP" sz="3300" dirty="0" err="1">
                <a:solidFill>
                  <a:schemeClr val="tx1"/>
                </a:solidFill>
              </a:rPr>
              <a:t>iPS</a:t>
            </a:r>
            <a:r>
              <a:rPr lang="ja-JP" altLang="en-US" sz="3300" dirty="0">
                <a:solidFill>
                  <a:schemeClr val="tx1"/>
                </a:solidFill>
              </a:rPr>
              <a:t>細胞よりもはるかに簡単な方法で、万能細胞を作り出すことに成功。常識を覆す画期的なものとして、</a:t>
            </a:r>
            <a:r>
              <a:rPr lang="en-US" altLang="ja-JP" sz="3300" dirty="0">
                <a:solidFill>
                  <a:schemeClr val="tx1"/>
                </a:solidFill>
              </a:rPr>
              <a:t>Nature</a:t>
            </a:r>
            <a:r>
              <a:rPr lang="ja-JP" altLang="en-US" sz="3300" dirty="0">
                <a:solidFill>
                  <a:schemeClr val="tx1"/>
                </a:solidFill>
              </a:rPr>
              <a:t>誌に掲載されて世界が注目。</a:t>
            </a:r>
          </a:p>
        </p:txBody>
      </p:sp>
      <p:sp>
        <p:nvSpPr>
          <p:cNvPr id="4" name="角丸四角形 3"/>
          <p:cNvSpPr/>
          <p:nvPr/>
        </p:nvSpPr>
        <p:spPr>
          <a:xfrm>
            <a:off x="1041991" y="4967572"/>
            <a:ext cx="14940000" cy="9076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r>
              <a:rPr lang="ja-JP" altLang="en-US" sz="3300" dirty="0">
                <a:solidFill>
                  <a:schemeClr val="tx1"/>
                </a:solidFill>
              </a:rPr>
              <a:t>各国の大学等が</a:t>
            </a:r>
            <a:r>
              <a:rPr lang="en-US" altLang="ja-JP" sz="3300" dirty="0">
                <a:solidFill>
                  <a:schemeClr val="tx1"/>
                </a:solidFill>
              </a:rPr>
              <a:t>100</a:t>
            </a:r>
            <a:r>
              <a:rPr lang="ja-JP" altLang="en-US" sz="3300" dirty="0">
                <a:solidFill>
                  <a:schemeClr val="tx1"/>
                </a:solidFill>
              </a:rPr>
              <a:t>回以上も再現実験に取り組んだが、実験は成功せず。</a:t>
            </a:r>
          </a:p>
        </p:txBody>
      </p:sp>
      <p:sp>
        <p:nvSpPr>
          <p:cNvPr id="6" name="角丸四角形 5"/>
          <p:cNvSpPr/>
          <p:nvPr/>
        </p:nvSpPr>
        <p:spPr>
          <a:xfrm>
            <a:off x="1041991" y="6206987"/>
            <a:ext cx="14940000" cy="13270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r>
              <a:rPr lang="ja-JP" altLang="en-US" sz="3300" dirty="0">
                <a:solidFill>
                  <a:schemeClr val="tx1"/>
                </a:solidFill>
              </a:rPr>
              <a:t>発表者本人の実験記録があいまい、データも不足していた上に、本人による実証実験でも成功せず。</a:t>
            </a:r>
          </a:p>
        </p:txBody>
      </p:sp>
      <p:sp>
        <p:nvSpPr>
          <p:cNvPr id="7" name="角丸四角形 6"/>
          <p:cNvSpPr/>
          <p:nvPr/>
        </p:nvSpPr>
        <p:spPr>
          <a:xfrm>
            <a:off x="1041991" y="7865778"/>
            <a:ext cx="14940000" cy="9189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r>
              <a:rPr lang="ja-JP" altLang="en-US" sz="3300" dirty="0">
                <a:solidFill>
                  <a:schemeClr val="tx1"/>
                </a:solidFill>
              </a:rPr>
              <a:t>他の研究機関の論文や画像の流用などがあった</a:t>
            </a:r>
            <a:r>
              <a:rPr lang="ja-JP" altLang="en-US" sz="3300" dirty="0" smtClean="0">
                <a:solidFill>
                  <a:schemeClr val="tx1"/>
                </a:solidFill>
              </a:rPr>
              <a:t>。（捏造</a:t>
            </a:r>
            <a:r>
              <a:rPr lang="ja-JP" altLang="en-US" sz="3300" dirty="0">
                <a:solidFill>
                  <a:schemeClr val="tx1"/>
                </a:solidFill>
              </a:rPr>
              <a:t>、盗用）</a:t>
            </a:r>
          </a:p>
        </p:txBody>
      </p:sp>
    </p:spTree>
    <p:extLst>
      <p:ext uri="{BB962C8B-B14F-4D97-AF65-F5344CB8AC3E}">
        <p14:creationId xmlns:p14="http://schemas.microsoft.com/office/powerpoint/2010/main" val="174777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不正の背景</a:t>
            </a:r>
          </a:p>
        </p:txBody>
      </p:sp>
      <p:sp>
        <p:nvSpPr>
          <p:cNvPr id="5" name="テキスト ボックス 15"/>
          <p:cNvSpPr txBox="1"/>
          <p:nvPr/>
        </p:nvSpPr>
        <p:spPr>
          <a:xfrm>
            <a:off x="6783573" y="9080205"/>
            <a:ext cx="10272766" cy="641645"/>
          </a:xfrm>
          <a:prstGeom prst="rect">
            <a:avLst/>
          </a:prstGeom>
          <a:noFill/>
          <a:ln w="6350">
            <a:noFill/>
          </a:ln>
          <a:effectLst/>
        </p:spPr>
        <p:txBody>
          <a:bodyPr rot="0" spcFirstLastPara="0" vert="horz" wrap="square" lIns="108878" tIns="54439" rIns="108878" bIns="54439" numCol="1" spcCol="0" rtlCol="0" fromWordArt="0" anchor="t" anchorCtr="0" forceAA="0" compatLnSpc="1">
            <a:prstTxWarp prst="textNoShape">
              <a:avLst/>
            </a:prstTxWarp>
            <a:noAutofit/>
          </a:bodyPr>
          <a:lstStyle/>
          <a:p>
            <a:pPr algn="just"/>
            <a:r>
              <a:rPr lang="ja-JP" altLang="en-US" sz="2000" kern="100" dirty="0">
                <a:latin typeface="Century"/>
                <a:ea typeface="ＭＳ 明朝"/>
                <a:cs typeface="Times New Roman"/>
              </a:rPr>
              <a:t>上岡洋晴　コピペしないレポートから始まる研究倫理　ライフサイエンス出版　</a:t>
            </a:r>
            <a:r>
              <a:rPr lang="en-US" sz="2000" kern="100" dirty="0">
                <a:latin typeface="Century"/>
                <a:ea typeface="ＭＳ 明朝"/>
                <a:cs typeface="Times New Roman"/>
              </a:rPr>
              <a:t>2016</a:t>
            </a:r>
            <a:endParaRPr lang="ja-JP" altLang="en-US" sz="2000" kern="100" dirty="0">
              <a:latin typeface="Century"/>
              <a:ea typeface="ＭＳ 明朝"/>
              <a:cs typeface="Times New Roman"/>
            </a:endParaRPr>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4728" y="2819400"/>
            <a:ext cx="13113384" cy="6344885"/>
          </a:xfrm>
          <a:prstGeom prst="rect">
            <a:avLst/>
          </a:prstGeom>
        </p:spPr>
      </p:pic>
    </p:spTree>
    <p:extLst>
      <p:ext uri="{BB962C8B-B14F-4D97-AF65-F5344CB8AC3E}">
        <p14:creationId xmlns:p14="http://schemas.microsoft.com/office/powerpoint/2010/main" val="230904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まとめ</a:t>
            </a:r>
          </a:p>
        </p:txBody>
      </p:sp>
      <p:sp>
        <p:nvSpPr>
          <p:cNvPr id="3" name="コンテンツ プレースホルダー 2"/>
          <p:cNvSpPr>
            <a:spLocks noGrp="1"/>
          </p:cNvSpPr>
          <p:nvPr>
            <p:ph idx="1"/>
          </p:nvPr>
        </p:nvSpPr>
        <p:spPr>
          <a:xfrm>
            <a:off x="2846387" y="3105590"/>
            <a:ext cx="11797018" cy="5650826"/>
          </a:xfrm>
        </p:spPr>
        <p:txBody>
          <a:bodyPr>
            <a:normAutofit/>
          </a:bodyPr>
          <a:lstStyle/>
          <a:p>
            <a:pPr marL="0" indent="0">
              <a:buNone/>
            </a:pPr>
            <a:r>
              <a:rPr lang="ja-JP" altLang="en-US" sz="5400" dirty="0"/>
              <a:t>①研究とはどのようになされるべきか</a:t>
            </a:r>
            <a:endParaRPr lang="en-US" altLang="ja-JP" sz="5400" dirty="0"/>
          </a:p>
          <a:p>
            <a:pPr marL="0" indent="0">
              <a:buNone/>
            </a:pPr>
            <a:r>
              <a:rPr lang="ja-JP" altLang="en-US" sz="5400" dirty="0"/>
              <a:t>②研究不正とはどのような行為</a:t>
            </a:r>
            <a:r>
              <a:rPr lang="ja-JP" altLang="en-US" sz="5400" dirty="0" smtClean="0"/>
              <a:t>か</a:t>
            </a:r>
            <a:endParaRPr lang="en-US" altLang="ja-JP" sz="5400" dirty="0"/>
          </a:p>
        </p:txBody>
      </p:sp>
    </p:spTree>
    <p:extLst>
      <p:ext uri="{BB962C8B-B14F-4D97-AF65-F5344CB8AC3E}">
        <p14:creationId xmlns:p14="http://schemas.microsoft.com/office/powerpoint/2010/main" val="361831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6600" dirty="0">
                <a:latin typeface="Arial" panose="020B0604020202020204" pitchFamily="34" charset="0"/>
                <a:cs typeface="Arial" panose="020B0604020202020204" pitchFamily="34" charset="0"/>
              </a:rPr>
              <a:t>Fin</a:t>
            </a:r>
            <a:endParaRPr lang="ja-JP" altLang="en-US" sz="6600" dirty="0"/>
          </a:p>
        </p:txBody>
      </p:sp>
      <p:sp>
        <p:nvSpPr>
          <p:cNvPr id="3" name="コンテンツ プレースホルダー 2"/>
          <p:cNvSpPr>
            <a:spLocks noGrp="1"/>
          </p:cNvSpPr>
          <p:nvPr>
            <p:ph idx="1"/>
          </p:nvPr>
        </p:nvSpPr>
        <p:spPr/>
        <p:txBody>
          <a:bodyPr>
            <a:normAutofit/>
          </a:bodyPr>
          <a:lstStyle/>
          <a:p>
            <a:pPr marL="0" indent="0">
              <a:buNone/>
            </a:pPr>
            <a:endParaRPr lang="ja-JP" altLang="en-US" sz="6000" dirty="0"/>
          </a:p>
        </p:txBody>
      </p:sp>
    </p:spTree>
    <p:extLst>
      <p:ext uri="{BB962C8B-B14F-4D97-AF65-F5344CB8AC3E}">
        <p14:creationId xmlns:p14="http://schemas.microsoft.com/office/powerpoint/2010/main" val="289047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本時の課題</a:t>
            </a:r>
          </a:p>
        </p:txBody>
      </p:sp>
      <p:sp>
        <p:nvSpPr>
          <p:cNvPr id="3" name="コンテンツ プレースホルダー 2"/>
          <p:cNvSpPr>
            <a:spLocks noGrp="1"/>
          </p:cNvSpPr>
          <p:nvPr>
            <p:ph idx="1"/>
          </p:nvPr>
        </p:nvSpPr>
        <p:spPr>
          <a:xfrm>
            <a:off x="2846387" y="3105590"/>
            <a:ext cx="11830574" cy="5650826"/>
          </a:xfrm>
        </p:spPr>
        <p:txBody>
          <a:bodyPr>
            <a:normAutofit/>
          </a:bodyPr>
          <a:lstStyle/>
          <a:p>
            <a:pPr marL="0" indent="0">
              <a:buNone/>
            </a:pPr>
            <a:r>
              <a:rPr lang="ja-JP" altLang="en-US" sz="5400" dirty="0"/>
              <a:t>①研究とはどのようになされるべきか</a:t>
            </a:r>
            <a:endParaRPr lang="en-US" altLang="ja-JP" sz="5400" dirty="0"/>
          </a:p>
          <a:p>
            <a:pPr marL="0" indent="0">
              <a:buNone/>
            </a:pPr>
            <a:r>
              <a:rPr lang="ja-JP" altLang="en-US" sz="5400" dirty="0"/>
              <a:t>②研究不正とはどのような行為</a:t>
            </a:r>
            <a:r>
              <a:rPr lang="ja-JP" altLang="en-US" sz="5400" dirty="0" smtClean="0"/>
              <a:t>か</a:t>
            </a:r>
            <a:endParaRPr lang="en-US" altLang="ja-JP" sz="5400" dirty="0"/>
          </a:p>
        </p:txBody>
      </p:sp>
    </p:spTree>
    <p:extLst>
      <p:ext uri="{BB962C8B-B14F-4D97-AF65-F5344CB8AC3E}">
        <p14:creationId xmlns:p14="http://schemas.microsoft.com/office/powerpoint/2010/main" val="394778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本時の流れ</a:t>
            </a:r>
          </a:p>
        </p:txBody>
      </p:sp>
      <p:sp>
        <p:nvSpPr>
          <p:cNvPr id="3" name="コンテンツ プレースホルダー 2"/>
          <p:cNvSpPr>
            <a:spLocks noGrp="1"/>
          </p:cNvSpPr>
          <p:nvPr>
            <p:ph idx="1"/>
          </p:nvPr>
        </p:nvSpPr>
        <p:spPr/>
        <p:txBody>
          <a:bodyPr>
            <a:normAutofit/>
          </a:bodyPr>
          <a:lstStyle/>
          <a:p>
            <a:r>
              <a:rPr lang="ja-JP" altLang="en-US" sz="6000" dirty="0"/>
              <a:t>研究について</a:t>
            </a:r>
            <a:endParaRPr lang="en-US" altLang="ja-JP" sz="6000" dirty="0"/>
          </a:p>
          <a:p>
            <a:r>
              <a:rPr lang="ja-JP" altLang="en-US" sz="6000" dirty="0"/>
              <a:t>研究不正に</a:t>
            </a:r>
            <a:r>
              <a:rPr lang="ja-JP" altLang="en-US" sz="6000" dirty="0" smtClean="0"/>
              <a:t>ついて</a:t>
            </a:r>
            <a:endParaRPr lang="en-US" altLang="ja-JP" sz="6000" dirty="0"/>
          </a:p>
        </p:txBody>
      </p:sp>
    </p:spTree>
    <p:extLst>
      <p:ext uri="{BB962C8B-B14F-4D97-AF65-F5344CB8AC3E}">
        <p14:creationId xmlns:p14="http://schemas.microsoft.com/office/powerpoint/2010/main" val="245515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研究とは</a:t>
            </a:r>
          </a:p>
        </p:txBody>
      </p:sp>
      <p:sp>
        <p:nvSpPr>
          <p:cNvPr id="3" name="コンテンツ プレースホルダー 2"/>
          <p:cNvSpPr>
            <a:spLocks noGrp="1"/>
          </p:cNvSpPr>
          <p:nvPr>
            <p:ph idx="1"/>
          </p:nvPr>
        </p:nvSpPr>
        <p:spPr>
          <a:xfrm>
            <a:off x="999460" y="3105590"/>
            <a:ext cx="15629861" cy="5655638"/>
          </a:xfrm>
        </p:spPr>
        <p:txBody>
          <a:bodyPr>
            <a:normAutofit/>
          </a:bodyPr>
          <a:lstStyle/>
          <a:p>
            <a:pPr marL="0" indent="0">
              <a:buNone/>
            </a:pPr>
            <a:r>
              <a:rPr lang="ja-JP" altLang="en-US" sz="5400" dirty="0" smtClean="0"/>
              <a:t>・研究＝</a:t>
            </a:r>
            <a:r>
              <a:rPr lang="ja-JP" altLang="en-US" sz="5400" dirty="0" smtClean="0">
                <a:solidFill>
                  <a:srgbClr val="FF0000"/>
                </a:solidFill>
              </a:rPr>
              <a:t>よく</a:t>
            </a:r>
            <a:r>
              <a:rPr lang="ja-JP" altLang="en-US" sz="5400" dirty="0">
                <a:solidFill>
                  <a:srgbClr val="FF0000"/>
                </a:solidFill>
              </a:rPr>
              <a:t>調べ考えて真理を究める</a:t>
            </a:r>
            <a:r>
              <a:rPr lang="ja-JP" altLang="en-US" sz="5400" dirty="0" smtClean="0"/>
              <a:t>こと（</a:t>
            </a:r>
            <a:r>
              <a:rPr lang="ja-JP" altLang="en-US" sz="5400" dirty="0"/>
              <a:t>広辞苑</a:t>
            </a:r>
            <a:r>
              <a:rPr lang="ja-JP" altLang="en-US" sz="5400" dirty="0" smtClean="0"/>
              <a:t>）</a:t>
            </a:r>
            <a:endParaRPr lang="en-US" altLang="ja-JP" sz="5400" dirty="0" smtClean="0"/>
          </a:p>
          <a:p>
            <a:pPr marL="0" indent="0" algn="r">
              <a:buNone/>
            </a:pPr>
            <a:r>
              <a:rPr lang="ja-JP" altLang="en-US" sz="5400" dirty="0"/>
              <a:t>⇔勉強：</a:t>
            </a:r>
            <a:r>
              <a:rPr lang="ja-JP" altLang="en-US" sz="5400" dirty="0">
                <a:solidFill>
                  <a:srgbClr val="FF0000"/>
                </a:solidFill>
              </a:rPr>
              <a:t>既にわかっている</a:t>
            </a:r>
            <a:r>
              <a:rPr lang="ja-JP" altLang="en-US" sz="5400" dirty="0"/>
              <a:t>ことを</a:t>
            </a:r>
            <a:r>
              <a:rPr lang="ja-JP" altLang="en-US" sz="5400" dirty="0" smtClean="0"/>
              <a:t>学ぶ</a:t>
            </a:r>
            <a:endParaRPr lang="en-US" altLang="ja-JP" sz="5400" dirty="0"/>
          </a:p>
          <a:p>
            <a:pPr marL="0" indent="0">
              <a:buNone/>
            </a:pPr>
            <a:endParaRPr lang="en-US" altLang="ja-JP" sz="5400" dirty="0" smtClean="0"/>
          </a:p>
          <a:p>
            <a:pPr marL="0" indent="0">
              <a:buNone/>
            </a:pPr>
            <a:r>
              <a:rPr lang="ja-JP" altLang="en-US" sz="5400" dirty="0" smtClean="0"/>
              <a:t>・</a:t>
            </a:r>
            <a:r>
              <a:rPr lang="ja-JP" altLang="en-US" sz="5400" dirty="0"/>
              <a:t>研究成果の</a:t>
            </a:r>
            <a:r>
              <a:rPr lang="ja-JP" altLang="en-US" sz="5400" dirty="0">
                <a:solidFill>
                  <a:srgbClr val="FF0000"/>
                </a:solidFill>
              </a:rPr>
              <a:t>信頼性</a:t>
            </a:r>
            <a:r>
              <a:rPr lang="ja-JP" altLang="en-US" sz="5400" dirty="0"/>
              <a:t>と</a:t>
            </a:r>
            <a:r>
              <a:rPr lang="ja-JP" altLang="en-US" sz="5400" dirty="0">
                <a:solidFill>
                  <a:srgbClr val="FF0000"/>
                </a:solidFill>
              </a:rPr>
              <a:t>客観性</a:t>
            </a:r>
            <a:r>
              <a:rPr lang="ja-JP" altLang="en-US" sz="5400" dirty="0"/>
              <a:t>は</a:t>
            </a:r>
            <a:r>
              <a:rPr lang="ja-JP" altLang="en-US" sz="5400" dirty="0" smtClean="0"/>
              <a:t>、科学</a:t>
            </a:r>
            <a:r>
              <a:rPr lang="ja-JP" altLang="en-US" sz="5400" dirty="0"/>
              <a:t>の発展の</a:t>
            </a:r>
            <a:r>
              <a:rPr lang="ja-JP" altLang="en-US" sz="5400" dirty="0" smtClean="0"/>
              <a:t>基礎</a:t>
            </a:r>
            <a:r>
              <a:rPr lang="ja-JP" altLang="en-US" sz="5400" dirty="0"/>
              <a:t>　</a:t>
            </a:r>
          </a:p>
        </p:txBody>
      </p:sp>
    </p:spTree>
    <p:extLst>
      <p:ext uri="{BB962C8B-B14F-4D97-AF65-F5344CB8AC3E}">
        <p14:creationId xmlns:p14="http://schemas.microsoft.com/office/powerpoint/2010/main" val="221111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巨人の肩の上に立つ」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92683"/>
            <a:ext cx="5894258" cy="635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254642" y="1009650"/>
            <a:ext cx="15119498" cy="1938992"/>
          </a:xfrm>
          <a:prstGeom prst="rect">
            <a:avLst/>
          </a:prstGeom>
          <a:noFill/>
        </p:spPr>
        <p:txBody>
          <a:bodyPr wrap="square" rtlCol="0">
            <a:spAutoFit/>
          </a:bodyPr>
          <a:lstStyle/>
          <a:p>
            <a:r>
              <a:rPr kumimoji="1" lang="en-US" altLang="ja-JP" sz="6000" dirty="0"/>
              <a:t>Standing on the shoulders of giants</a:t>
            </a:r>
          </a:p>
          <a:p>
            <a:pPr algn="r"/>
            <a:r>
              <a:rPr kumimoji="1" lang="en-US" altLang="ja-JP" sz="6000" dirty="0"/>
              <a:t>=</a:t>
            </a:r>
            <a:r>
              <a:rPr kumimoji="1" lang="ja-JP" altLang="en-US" sz="6000" dirty="0">
                <a:solidFill>
                  <a:srgbClr val="FF0000"/>
                </a:solidFill>
              </a:rPr>
              <a:t>巨人の肩の上に立つ</a:t>
            </a:r>
            <a:endParaRPr kumimoji="1" lang="en-US" altLang="ja-JP" sz="6000" dirty="0">
              <a:solidFill>
                <a:srgbClr val="FF0000"/>
              </a:solidFill>
            </a:endParaRPr>
          </a:p>
        </p:txBody>
      </p:sp>
      <p:sp>
        <p:nvSpPr>
          <p:cNvPr id="3" name="テキスト ボックス 2"/>
          <p:cNvSpPr txBox="1"/>
          <p:nvPr/>
        </p:nvSpPr>
        <p:spPr>
          <a:xfrm>
            <a:off x="1254641" y="6834359"/>
            <a:ext cx="15481005" cy="2308324"/>
          </a:xfrm>
          <a:prstGeom prst="rect">
            <a:avLst/>
          </a:prstGeom>
          <a:noFill/>
        </p:spPr>
        <p:txBody>
          <a:bodyPr wrap="square" rtlCol="0">
            <a:spAutoFit/>
          </a:bodyPr>
          <a:lstStyle/>
          <a:p>
            <a:r>
              <a:rPr kumimoji="1" lang="ja-JP" altLang="en-US" sz="4800" dirty="0"/>
              <a:t>遠くまで見渡すことができる</a:t>
            </a:r>
            <a:endParaRPr kumimoji="1" lang="en-US" altLang="ja-JP" sz="4800" dirty="0"/>
          </a:p>
          <a:p>
            <a:pPr algn="r"/>
            <a:r>
              <a:rPr kumimoji="1" lang="ja-JP" altLang="en-US" sz="4800" dirty="0"/>
              <a:t>＝先人の研究業績・成果の上に立ち</a:t>
            </a:r>
            <a:r>
              <a:rPr kumimoji="1" lang="ja-JP" altLang="en-US" sz="4800" dirty="0" smtClean="0"/>
              <a:t>、新た</a:t>
            </a:r>
            <a:r>
              <a:rPr kumimoji="1" lang="ja-JP" altLang="en-US" sz="4800" dirty="0"/>
              <a:t>な発見</a:t>
            </a:r>
            <a:r>
              <a:rPr kumimoji="1" lang="ja-JP" altLang="en-US" sz="4800" dirty="0" smtClean="0"/>
              <a:t>・</a:t>
            </a:r>
            <a:endParaRPr kumimoji="1" lang="en-US" altLang="ja-JP" sz="4800" dirty="0" smtClean="0"/>
          </a:p>
          <a:p>
            <a:pPr algn="r"/>
            <a:r>
              <a:rPr kumimoji="1" lang="ja-JP" altLang="en-US" sz="4800" dirty="0"/>
              <a:t>　</a:t>
            </a:r>
            <a:r>
              <a:rPr kumimoji="1" lang="ja-JP" altLang="en-US" sz="4800" dirty="0" smtClean="0"/>
              <a:t>成果</a:t>
            </a:r>
            <a:r>
              <a:rPr kumimoji="1" lang="ja-JP" altLang="en-US" sz="4800" dirty="0"/>
              <a:t>を挙げることができる</a:t>
            </a:r>
          </a:p>
        </p:txBody>
      </p:sp>
    </p:spTree>
    <p:extLst>
      <p:ext uri="{BB962C8B-B14F-4D97-AF65-F5344CB8AC3E}">
        <p14:creationId xmlns:p14="http://schemas.microsoft.com/office/powerpoint/2010/main" val="343067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クエスチョン」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 y="3023855"/>
            <a:ext cx="322897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クエスチョン」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3395" y="3023855"/>
            <a:ext cx="322897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本」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1125" y="5750221"/>
            <a:ext cx="2054225" cy="2054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C　イラスト」の画像検索結果">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4468" y="2996250"/>
            <a:ext cx="3333750" cy="2495551"/>
          </a:xfrm>
          <a:prstGeom prst="rect">
            <a:avLst/>
          </a:prstGeom>
          <a:noFill/>
          <a:extLst>
            <a:ext uri="{909E8E84-426E-40DD-AFC4-6F175D3DCCD1}">
              <a14:hiddenFill xmlns:a14="http://schemas.microsoft.com/office/drawing/2010/main">
                <a:solidFill>
                  <a:srgbClr val="FFFFFF"/>
                </a:solidFill>
              </a14:hiddenFill>
            </a:ext>
          </a:extLst>
        </p:spPr>
      </p:pic>
      <p:sp>
        <p:nvSpPr>
          <p:cNvPr id="2" name="ストライプ矢印 1"/>
          <p:cNvSpPr/>
          <p:nvPr/>
        </p:nvSpPr>
        <p:spPr>
          <a:xfrm>
            <a:off x="2925472" y="5072174"/>
            <a:ext cx="1326925" cy="1295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トライプ矢印 6"/>
          <p:cNvSpPr/>
          <p:nvPr/>
        </p:nvSpPr>
        <p:spPr>
          <a:xfrm>
            <a:off x="11832049" y="5172075"/>
            <a:ext cx="1285321" cy="12954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04889" y="741402"/>
            <a:ext cx="3570208" cy="1107996"/>
          </a:xfrm>
          <a:prstGeom prst="rect">
            <a:avLst/>
          </a:prstGeom>
          <a:noFill/>
        </p:spPr>
        <p:txBody>
          <a:bodyPr wrap="none" rtlCol="0">
            <a:spAutoFit/>
          </a:bodyPr>
          <a:lstStyle/>
          <a:p>
            <a:r>
              <a:rPr kumimoji="1" lang="ja-JP" altLang="en-US" sz="6600" dirty="0"/>
              <a:t>調べ学習</a:t>
            </a:r>
          </a:p>
        </p:txBody>
      </p:sp>
      <p:sp>
        <p:nvSpPr>
          <p:cNvPr id="9" name="テキスト ボックス 8"/>
          <p:cNvSpPr txBox="1"/>
          <p:nvPr/>
        </p:nvSpPr>
        <p:spPr>
          <a:xfrm>
            <a:off x="10621442" y="741402"/>
            <a:ext cx="3570208" cy="1107996"/>
          </a:xfrm>
          <a:prstGeom prst="rect">
            <a:avLst/>
          </a:prstGeom>
          <a:noFill/>
        </p:spPr>
        <p:txBody>
          <a:bodyPr wrap="none" rtlCol="0">
            <a:spAutoFit/>
          </a:bodyPr>
          <a:lstStyle/>
          <a:p>
            <a:r>
              <a:rPr kumimoji="1" lang="ja-JP" altLang="en-US" sz="6600" dirty="0"/>
              <a:t>課題研究</a:t>
            </a:r>
          </a:p>
        </p:txBody>
      </p:sp>
      <p:pic>
        <p:nvPicPr>
          <p:cNvPr id="2056" name="Picture 8" descr="「実験　イラスト」の画像検索結果">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96176" y="2908978"/>
            <a:ext cx="2329696" cy="315149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8684883" y="741402"/>
            <a:ext cx="0" cy="748665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58" name="Picture 10" descr="「調査　イラスト」の画像検索結果">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47973" y="6164549"/>
            <a:ext cx="2626102" cy="191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wipe(down)">
                                      <p:cBhvr>
                                        <p:cTn id="17" dur="500"/>
                                        <p:tgtEl>
                                          <p:spTgt spid="2054"/>
                                        </p:tgtEl>
                                      </p:cBhvr>
                                    </p:animEffect>
                                  </p:childTnLst>
                                </p:cTn>
                              </p:par>
                              <p:par>
                                <p:cTn id="18" presetID="22" presetClass="entr" presetSubtype="4"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wipe(down)">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animEffect transition="in" filter="wipe(down)">
                                      <p:cBhvr>
                                        <p:cTn id="35" dur="500"/>
                                        <p:tgtEl>
                                          <p:spTgt spid="2056"/>
                                        </p:tgtEl>
                                      </p:cBhvr>
                                    </p:animEffect>
                                  </p:childTnLst>
                                </p:cTn>
                              </p:par>
                              <p:par>
                                <p:cTn id="36" presetID="22" presetClass="entr" presetSubtype="4" fill="hold" nodeType="withEffect">
                                  <p:stCondLst>
                                    <p:cond delay="0"/>
                                  </p:stCondLst>
                                  <p:childTnLst>
                                    <p:set>
                                      <p:cBhvr>
                                        <p:cTn id="37" dur="1" fill="hold">
                                          <p:stCondLst>
                                            <p:cond delay="0"/>
                                          </p:stCondLst>
                                        </p:cTn>
                                        <p:tgtEl>
                                          <p:spTgt spid="2058"/>
                                        </p:tgtEl>
                                        <p:attrNameLst>
                                          <p:attrName>style.visibility</p:attrName>
                                        </p:attrNameLst>
                                      </p:cBhvr>
                                      <p:to>
                                        <p:strVal val="visible"/>
                                      </p:to>
                                    </p:set>
                                    <p:animEffect transition="in" filter="wipe(down)">
                                      <p:cBhvr>
                                        <p:cTn id="38"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最先端研究　レーザー」の画像検索結果">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44"/>
          <a:stretch/>
        </p:blipFill>
        <p:spPr bwMode="auto">
          <a:xfrm>
            <a:off x="181625" y="1764932"/>
            <a:ext cx="7228174" cy="59922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ロボット工学」の画像検索結果">
            <a:hlinkClick r:id="rId5"/>
          </p:cNvPr>
          <p:cNvSpPr>
            <a:spLocks noChangeAspect="1" noChangeArrowheads="1"/>
          </p:cNvSpPr>
          <p:nvPr/>
        </p:nvSpPr>
        <p:spPr bwMode="auto">
          <a:xfrm>
            <a:off x="2300287" y="-1905000"/>
            <a:ext cx="2990850" cy="398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6" descr="「ロボット工学」の画像検索結果">
            <a:hlinkClick r:id="rId5"/>
          </p:cNvPr>
          <p:cNvSpPr>
            <a:spLocks noChangeAspect="1" noChangeArrowheads="1"/>
          </p:cNvSpPr>
          <p:nvPr/>
        </p:nvSpPr>
        <p:spPr bwMode="auto">
          <a:xfrm>
            <a:off x="2452687" y="-1752600"/>
            <a:ext cx="2990850" cy="398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080" name="Picture 8" descr="「ロボット工学」の画像検索結果">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4825" y="4761034"/>
            <a:ext cx="3576638" cy="4761257"/>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4" name="AutoShape 10" descr="「実験　イラスト」の画像検索結果">
            <a:hlinkClick r:id="rId8"/>
          </p:cNvPr>
          <p:cNvSpPr>
            <a:spLocks noChangeAspect="1" noChangeArrowheads="1"/>
          </p:cNvSpPr>
          <p:nvPr/>
        </p:nvSpPr>
        <p:spPr bwMode="auto">
          <a:xfrm>
            <a:off x="2300288" y="-1905000"/>
            <a:ext cx="4029075" cy="398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12" descr="「実験　イラスト」の画像検索結果">
            <a:hlinkClick r:id="rId8"/>
          </p:cNvPr>
          <p:cNvSpPr>
            <a:spLocks noChangeAspect="1" noChangeArrowheads="1"/>
          </p:cNvSpPr>
          <p:nvPr/>
        </p:nvSpPr>
        <p:spPr bwMode="auto">
          <a:xfrm>
            <a:off x="2452688" y="-1752600"/>
            <a:ext cx="4029075" cy="398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14" descr="「実験　イラスト」の画像検索結果">
            <a:hlinkClick r:id="rId8"/>
          </p:cNvPr>
          <p:cNvSpPr>
            <a:spLocks noChangeAspect="1" noChangeArrowheads="1"/>
          </p:cNvSpPr>
          <p:nvPr/>
        </p:nvSpPr>
        <p:spPr bwMode="auto">
          <a:xfrm>
            <a:off x="2605088" y="-1600200"/>
            <a:ext cx="4029075" cy="398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19" descr="「実験　イラスト」の画像検索結果">
            <a:hlinkClick r:id="rId8"/>
          </p:cNvPr>
          <p:cNvSpPr>
            <a:spLocks noChangeAspect="1" noChangeArrowheads="1"/>
          </p:cNvSpPr>
          <p:nvPr/>
        </p:nvSpPr>
        <p:spPr bwMode="auto">
          <a:xfrm>
            <a:off x="5876925" y="228600"/>
            <a:ext cx="7016749" cy="90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ja-JP" altLang="en-US" sz="6600" dirty="0"/>
              <a:t>高校生の研究</a:t>
            </a:r>
          </a:p>
        </p:txBody>
      </p:sp>
      <p:pic>
        <p:nvPicPr>
          <p:cNvPr id="7" name="図 6"/>
          <p:cNvPicPr>
            <a:picLocks noChangeAspect="1"/>
          </p:cNvPicPr>
          <p:nvPr/>
        </p:nvPicPr>
        <p:blipFill rotWithShape="1">
          <a:blip r:embed="rId9">
            <a:extLst>
              <a:ext uri="{28A0092B-C50C-407E-A947-70E740481C1C}">
                <a14:useLocalDpi xmlns:a14="http://schemas.microsoft.com/office/drawing/2010/main" val="0"/>
              </a:ext>
            </a:extLst>
          </a:blip>
          <a:srcRect t="1" b="35631"/>
          <a:stretch/>
        </p:blipFill>
        <p:spPr>
          <a:xfrm>
            <a:off x="9561466" y="1377457"/>
            <a:ext cx="7538764" cy="7803129"/>
          </a:xfrm>
          <a:prstGeom prst="rect">
            <a:avLst/>
          </a:prstGeom>
        </p:spPr>
      </p:pic>
      <p:sp>
        <p:nvSpPr>
          <p:cNvPr id="9" name="左右矢印 8"/>
          <p:cNvSpPr/>
          <p:nvPr/>
        </p:nvSpPr>
        <p:spPr>
          <a:xfrm>
            <a:off x="8004129" y="4761034"/>
            <a:ext cx="1381170" cy="98054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95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600" dirty="0"/>
              <a:t>研究に求められるもの</a:t>
            </a:r>
          </a:p>
        </p:txBody>
      </p:sp>
      <p:sp>
        <p:nvSpPr>
          <p:cNvPr id="3" name="コンテンツ プレースホルダー 2"/>
          <p:cNvSpPr>
            <a:spLocks noGrp="1"/>
          </p:cNvSpPr>
          <p:nvPr>
            <p:ph idx="1"/>
          </p:nvPr>
        </p:nvSpPr>
        <p:spPr>
          <a:xfrm>
            <a:off x="1814728" y="3105590"/>
            <a:ext cx="13038404" cy="6231357"/>
          </a:xfrm>
        </p:spPr>
        <p:txBody>
          <a:bodyPr>
            <a:noAutofit/>
          </a:bodyPr>
          <a:lstStyle/>
          <a:p>
            <a:pPr marL="0" indent="0">
              <a:buNone/>
            </a:pPr>
            <a:r>
              <a:rPr lang="ja-JP" altLang="en-US" sz="5400" dirty="0"/>
              <a:t>①</a:t>
            </a:r>
            <a:r>
              <a:rPr lang="ja-JP" altLang="en-US" sz="5400" dirty="0">
                <a:solidFill>
                  <a:srgbClr val="FF0000"/>
                </a:solidFill>
              </a:rPr>
              <a:t>方法論</a:t>
            </a:r>
            <a:r>
              <a:rPr lang="ja-JP" altLang="en-US" sz="5400" dirty="0"/>
              <a:t>の質の高さ</a:t>
            </a:r>
            <a:endParaRPr lang="en-US" altLang="ja-JP" sz="5400" dirty="0"/>
          </a:p>
          <a:p>
            <a:pPr marL="0" indent="0">
              <a:buNone/>
            </a:pPr>
            <a:r>
              <a:rPr lang="ja-JP" altLang="en-US" sz="5400" dirty="0" smtClean="0"/>
              <a:t>②</a:t>
            </a:r>
            <a:r>
              <a:rPr lang="ja-JP" altLang="en-US" sz="5400" dirty="0">
                <a:solidFill>
                  <a:srgbClr val="FF0000"/>
                </a:solidFill>
              </a:rPr>
              <a:t>有益・有用性</a:t>
            </a:r>
            <a:r>
              <a:rPr lang="ja-JP" altLang="en-US" sz="5400" dirty="0"/>
              <a:t>（意義）の</a:t>
            </a:r>
            <a:r>
              <a:rPr lang="ja-JP" altLang="en-US" sz="5400" dirty="0" smtClean="0"/>
              <a:t>高さ</a:t>
            </a:r>
            <a:endParaRPr lang="en-US" altLang="ja-JP" sz="5400" dirty="0" smtClean="0"/>
          </a:p>
          <a:p>
            <a:pPr marL="0" indent="0">
              <a:buNone/>
            </a:pPr>
            <a:r>
              <a:rPr lang="ja-JP" altLang="en-US" sz="5400" dirty="0" smtClean="0"/>
              <a:t>③</a:t>
            </a:r>
            <a:endParaRPr lang="en-US" altLang="ja-JP" sz="5400" dirty="0" smtClean="0"/>
          </a:p>
          <a:p>
            <a:pPr marL="0" indent="0">
              <a:buNone/>
            </a:pPr>
            <a:r>
              <a:rPr lang="ja-JP" altLang="en-US" sz="5400" dirty="0" smtClean="0"/>
              <a:t>④</a:t>
            </a:r>
            <a:endParaRPr lang="en-US" altLang="ja-JP" sz="5400" dirty="0"/>
          </a:p>
        </p:txBody>
      </p:sp>
    </p:spTree>
    <p:extLst>
      <p:ext uri="{BB962C8B-B14F-4D97-AF65-F5344CB8AC3E}">
        <p14:creationId xmlns:p14="http://schemas.microsoft.com/office/powerpoint/2010/main" val="357216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33780" y="448270"/>
            <a:ext cx="6417141" cy="923330"/>
          </a:xfrm>
          <a:prstGeom prst="rect">
            <a:avLst/>
          </a:prstGeom>
          <a:noFill/>
        </p:spPr>
        <p:txBody>
          <a:bodyPr wrap="none" rtlCol="0">
            <a:spAutoFit/>
          </a:bodyPr>
          <a:lstStyle/>
          <a:p>
            <a:r>
              <a:rPr kumimoji="1" lang="ja-JP" altLang="en-US" sz="5400" dirty="0"/>
              <a:t>有益・有用性が高い</a:t>
            </a:r>
          </a:p>
        </p:txBody>
      </p:sp>
      <p:sp>
        <p:nvSpPr>
          <p:cNvPr id="3" name="テキスト ボックス 2"/>
          <p:cNvSpPr txBox="1"/>
          <p:nvPr/>
        </p:nvSpPr>
        <p:spPr>
          <a:xfrm>
            <a:off x="5433779" y="8030170"/>
            <a:ext cx="6417141" cy="923330"/>
          </a:xfrm>
          <a:prstGeom prst="rect">
            <a:avLst/>
          </a:prstGeom>
          <a:noFill/>
        </p:spPr>
        <p:txBody>
          <a:bodyPr wrap="none" rtlCol="0">
            <a:spAutoFit/>
          </a:bodyPr>
          <a:lstStyle/>
          <a:p>
            <a:r>
              <a:rPr kumimoji="1" lang="ja-JP" altLang="en-US" sz="5400" dirty="0"/>
              <a:t>有益・有用性が低い</a:t>
            </a:r>
          </a:p>
        </p:txBody>
      </p:sp>
      <p:sp>
        <p:nvSpPr>
          <p:cNvPr id="4" name="テキスト ボックス 3"/>
          <p:cNvSpPr txBox="1"/>
          <p:nvPr/>
        </p:nvSpPr>
        <p:spPr>
          <a:xfrm>
            <a:off x="13368505" y="2044770"/>
            <a:ext cx="1015663" cy="5632311"/>
          </a:xfrm>
          <a:prstGeom prst="rect">
            <a:avLst/>
          </a:prstGeom>
          <a:noFill/>
        </p:spPr>
        <p:txBody>
          <a:bodyPr vert="eaVert" wrap="none" rtlCol="0">
            <a:spAutoFit/>
          </a:bodyPr>
          <a:lstStyle/>
          <a:p>
            <a:r>
              <a:rPr kumimoji="1" lang="ja-JP" altLang="en-US" sz="5400" dirty="0"/>
              <a:t>方法論の質が高い</a:t>
            </a:r>
          </a:p>
        </p:txBody>
      </p:sp>
      <p:sp>
        <p:nvSpPr>
          <p:cNvPr id="5" name="テキスト ボックス 4"/>
          <p:cNvSpPr txBox="1"/>
          <p:nvPr/>
        </p:nvSpPr>
        <p:spPr>
          <a:xfrm>
            <a:off x="2929105" y="2197169"/>
            <a:ext cx="1015663" cy="5632311"/>
          </a:xfrm>
          <a:prstGeom prst="rect">
            <a:avLst/>
          </a:prstGeom>
          <a:noFill/>
        </p:spPr>
        <p:txBody>
          <a:bodyPr vert="eaVert" wrap="none" rtlCol="0">
            <a:spAutoFit/>
          </a:bodyPr>
          <a:lstStyle/>
          <a:p>
            <a:r>
              <a:rPr kumimoji="1" lang="ja-JP" altLang="en-US" sz="5400" dirty="0"/>
              <a:t>方法論の質が低い</a:t>
            </a:r>
          </a:p>
        </p:txBody>
      </p:sp>
      <p:sp>
        <p:nvSpPr>
          <p:cNvPr id="6" name="四方向矢印 5"/>
          <p:cNvSpPr/>
          <p:nvPr/>
        </p:nvSpPr>
        <p:spPr>
          <a:xfrm>
            <a:off x="4200440" y="1419189"/>
            <a:ext cx="8883817" cy="6457879"/>
          </a:xfrm>
          <a:prstGeom prst="quadArrow">
            <a:avLst>
              <a:gd name="adj1" fmla="val 3312"/>
              <a:gd name="adj2" fmla="val 8478"/>
              <a:gd name="adj3" fmla="val 10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732337" y="1419188"/>
            <a:ext cx="3295650" cy="2981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改良の余地のある研究</a:t>
            </a:r>
          </a:p>
        </p:txBody>
      </p:sp>
      <p:sp>
        <p:nvSpPr>
          <p:cNvPr id="9" name="円/楕円 8"/>
          <p:cNvSpPr/>
          <p:nvPr/>
        </p:nvSpPr>
        <p:spPr>
          <a:xfrm>
            <a:off x="9056687" y="1419188"/>
            <a:ext cx="3295650" cy="2981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tx1"/>
                </a:solidFill>
              </a:rPr>
              <a:t>理想的な研究</a:t>
            </a:r>
          </a:p>
        </p:txBody>
      </p:sp>
      <p:sp>
        <p:nvSpPr>
          <p:cNvPr id="10" name="円/楕円 9"/>
          <p:cNvSpPr/>
          <p:nvPr/>
        </p:nvSpPr>
        <p:spPr>
          <a:xfrm>
            <a:off x="4732337" y="5013323"/>
            <a:ext cx="3295650" cy="2981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ysClr val="windowText" lastClr="000000"/>
                </a:solidFill>
              </a:rPr>
              <a:t>研究不成立</a:t>
            </a:r>
          </a:p>
        </p:txBody>
      </p:sp>
      <p:sp>
        <p:nvSpPr>
          <p:cNvPr id="11" name="円/楕円 10"/>
          <p:cNvSpPr/>
          <p:nvPr/>
        </p:nvSpPr>
        <p:spPr>
          <a:xfrm>
            <a:off x="9056687" y="5013323"/>
            <a:ext cx="3295650" cy="2981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改良の余地のある研究</a:t>
            </a:r>
          </a:p>
        </p:txBody>
      </p:sp>
    </p:spTree>
    <p:extLst>
      <p:ext uri="{BB962C8B-B14F-4D97-AF65-F5344CB8AC3E}">
        <p14:creationId xmlns:p14="http://schemas.microsoft.com/office/powerpoint/2010/main" val="132410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 val="a16b5610-5cb3-4b77-a59f-a5723c85c8f3"/>
</p:tagLst>
</file>

<file path=ppt/theme/theme1.xml><?xml version="1.0" encoding="utf-8"?>
<a:theme xmlns:a="http://schemas.openxmlformats.org/drawingml/2006/main" name="テンプレート１">
  <a:themeElements>
    <a:clrScheme name="エレメント">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22_TF03462902_TF03462902.potx" id="{02D0321B-21D9-4027-9B72-C353EBBA4661}" vid="{38B294C9-4D7D-463A-915F-3A86E1F58C67}"/>
    </a:ext>
  </a:extLst>
</a:theme>
</file>

<file path=ppt/theme/theme2.xml><?xml version="1.0" encoding="utf-8"?>
<a:theme xmlns:a="http://schemas.openxmlformats.org/drawingml/2006/main" name="Office テーマ">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341EAF73-5E76-44B7-81C5-138539E5CAC1}"/>
</file>

<file path=customXml/itemProps2.xml><?xml version="1.0" encoding="utf-8"?>
<ds:datastoreItem xmlns:ds="http://schemas.openxmlformats.org/officeDocument/2006/customXml" ds:itemID="{4BA86F3D-F6E8-47B5-851C-ADA1ACF48F2D}"/>
</file>

<file path=customXml/itemProps3.xml><?xml version="1.0" encoding="utf-8"?>
<ds:datastoreItem xmlns:ds="http://schemas.openxmlformats.org/officeDocument/2006/customXml" ds:itemID="{7E5537FD-142F-4EB2-81A5-8DF84CB5CDD5}"/>
</file>

<file path=docProps/app.xml><?xml version="1.0" encoding="utf-8"?>
<Properties xmlns="http://schemas.openxmlformats.org/officeDocument/2006/extended-properties" xmlns:vt="http://schemas.openxmlformats.org/officeDocument/2006/docPropsVTypes">
  <Template/>
  <TotalTime>1155</TotalTime>
  <Words>1262</Words>
  <Application>Microsoft Office PowerPoint</Application>
  <PresentationFormat>ユーザー設定</PresentationFormat>
  <Paragraphs>107</Paragraphs>
  <Slides>17</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HG丸ｺﾞｼｯｸM-PRO</vt:lpstr>
      <vt:lpstr>Meiryo UI</vt:lpstr>
      <vt:lpstr>ＭＳ 明朝</vt:lpstr>
      <vt:lpstr>メイリオ</vt:lpstr>
      <vt:lpstr>Arial</vt:lpstr>
      <vt:lpstr>Calibri</vt:lpstr>
      <vt:lpstr>Century</vt:lpstr>
      <vt:lpstr>Times New Roman</vt:lpstr>
      <vt:lpstr>Wingdings</vt:lpstr>
      <vt:lpstr>テンプレート１</vt:lpstr>
      <vt:lpstr>研究倫理</vt:lpstr>
      <vt:lpstr>本時の課題</vt:lpstr>
      <vt:lpstr>本時の流れ</vt:lpstr>
      <vt:lpstr>研究とは</vt:lpstr>
      <vt:lpstr>PowerPoint プレゼンテーション</vt:lpstr>
      <vt:lpstr>PowerPoint プレゼンテーション</vt:lpstr>
      <vt:lpstr>PowerPoint プレゼンテーション</vt:lpstr>
      <vt:lpstr>研究に求められるもの</vt:lpstr>
      <vt:lpstr>PowerPoint プレゼンテーション</vt:lpstr>
      <vt:lpstr>研究に求められるもの</vt:lpstr>
      <vt:lpstr>研究者に求められるもの</vt:lpstr>
      <vt:lpstr>研究における主な不正行為</vt:lpstr>
      <vt:lpstr>旧石器発掘捏造問題(2000年)</vt:lpstr>
      <vt:lpstr>STAP細胞問題(2014年)</vt:lpstr>
      <vt:lpstr>不正の背景</vt:lpstr>
      <vt:lpstr>まとめ</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１．ガイダンス</dc:title>
  <dc:creator>Administrator</dc:creator>
  <cp:lastModifiedBy>T-UedaMayu</cp:lastModifiedBy>
  <cp:revision>141</cp:revision>
  <cp:lastPrinted>2019-04-16T11:27:44Z</cp:lastPrinted>
  <dcterms:created xsi:type="dcterms:W3CDTF">2018-03-15T01:31:29Z</dcterms:created>
  <dcterms:modified xsi:type="dcterms:W3CDTF">2023-09-10T23:56:57Z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0x0101005D5CBE8616B9BE4892A14A66220CA59A</vt:lpwstr>
  </property>
  <property fmtid="{D5CDD505-2E9C-101B-9397-08002B2CF9AE}" pid="3" name="Order">
    <vt:r8>22252400</vt:r8>
  </property>
</Properties>
</file>