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89" r:id="rId12"/>
    <p:sldId id="288" r:id="rId13"/>
  </p:sldIdLst>
  <p:sldSz cx="12192000" cy="6858000"/>
  <p:notesSz cx="6858000" cy="9144000"/>
  <p:embeddedFontLst>
    <p:embeddedFont>
      <p:font typeface="Candara" panose="020E0502030303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FfbNMIqT8fb5NcmwHm8gwyaZ7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3" autoAdjust="0"/>
  </p:normalViewPr>
  <p:slideViewPr>
    <p:cSldViewPr snapToGrid="0">
      <p:cViewPr varScale="1">
        <p:scale>
          <a:sx n="62" d="100"/>
          <a:sy n="62" d="100"/>
        </p:scale>
        <p:origin x="10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51"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font" Target="fonts/font7.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前期授業で行った５Ｗ１Ｈを使い、できるだけ詳細に決めておくと、</a:t>
            </a:r>
            <a:endParaRPr dirty="0"/>
          </a:p>
          <a:p>
            <a:pPr marL="0" lvl="0" indent="0" algn="l" rtl="0">
              <a:spcBef>
                <a:spcPts val="0"/>
              </a:spcBef>
              <a:spcAft>
                <a:spcPts val="0"/>
              </a:spcAft>
              <a:buNone/>
            </a:pPr>
            <a:r>
              <a:rPr lang="ja-JP" dirty="0"/>
              <a:t>研究内容が具体的になり、先行事例や関連事項を探しやすくなります。</a:t>
            </a:r>
            <a:endParaRPr dirty="0"/>
          </a:p>
          <a:p>
            <a:pPr marL="0" lvl="0" indent="0" algn="l" rtl="0">
              <a:spcBef>
                <a:spcPts val="0"/>
              </a:spcBef>
              <a:spcAft>
                <a:spcPts val="0"/>
              </a:spcAft>
              <a:buNone/>
            </a:pPr>
            <a:r>
              <a:rPr lang="ja-JP" dirty="0"/>
              <a:t>研究が進んでいっても、もともとの目的がぶれません。</a:t>
            </a:r>
            <a:endParaRPr dirty="0"/>
          </a:p>
          <a:p>
            <a:pPr marL="0" lvl="0" indent="0" algn="l" rtl="0">
              <a:spcBef>
                <a:spcPts val="0"/>
              </a:spcBef>
              <a:spcAft>
                <a:spcPts val="0"/>
              </a:spcAft>
              <a:buNone/>
            </a:pPr>
            <a:r>
              <a:rPr lang="ja-JP" dirty="0"/>
              <a:t>目標を阻む課題が明確に設定できます。</a:t>
            </a:r>
            <a:endParaRPr dirty="0"/>
          </a:p>
        </p:txBody>
      </p:sp>
      <p:sp>
        <p:nvSpPr>
          <p:cNvPr id="257" name="Google Shape;2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extLst>
      <p:ext uri="{BB962C8B-B14F-4D97-AF65-F5344CB8AC3E}">
        <p14:creationId xmlns:p14="http://schemas.microsoft.com/office/powerpoint/2010/main" val="190311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1200" dirty="0" smtClean="0">
                <a:solidFill>
                  <a:schemeClr val="dk1"/>
                </a:solidFill>
                <a:latin typeface="Calibri"/>
                <a:ea typeface="Calibri"/>
                <a:cs typeface="Calibri"/>
                <a:sym typeface="Calibri"/>
              </a:rPr>
              <a:t>そのために、深く知る・多方面から考えることが必要</a:t>
            </a:r>
          </a:p>
          <a:p>
            <a:pPr marL="0" lvl="0" indent="0" algn="l" rtl="0">
              <a:spcBef>
                <a:spcPts val="0"/>
              </a:spcBef>
              <a:spcAft>
                <a:spcPts val="0"/>
              </a:spcAft>
              <a:buNone/>
            </a:pPr>
            <a:endParaRPr dirty="0"/>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smtClean="0"/>
              <a:t>「２　飢餓をゼロに」の中にも「全文」や細かな「ターゲット」などがあります。</a:t>
            </a:r>
            <a:endParaRPr lang="en-US" altLang="ja-JP" dirty="0" smtClean="0"/>
          </a:p>
          <a:p>
            <a:pPr marL="0" lvl="0" indent="0" algn="l" rtl="0">
              <a:spcBef>
                <a:spcPts val="0"/>
              </a:spcBef>
              <a:spcAft>
                <a:spcPts val="0"/>
              </a:spcAft>
              <a:buNone/>
            </a:pPr>
            <a:r>
              <a:rPr lang="ja-JP" altLang="en-US" dirty="0" smtClean="0"/>
              <a:t>１つの目標を掘り下げていって、ターゲットの中身にも注目する</a:t>
            </a:r>
            <a:endParaRPr dirty="0"/>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smtClean="0"/>
              <a:t>ターゲットの文章からキーワードだと思うものに赤線を引く。</a:t>
            </a:r>
            <a:endParaRPr lang="en-US" altLang="ja-JP" dirty="0" smtClean="0"/>
          </a:p>
          <a:p>
            <a:pPr marL="0" lvl="0" indent="0" algn="l" rtl="0">
              <a:spcBef>
                <a:spcPts val="0"/>
              </a:spcBef>
              <a:spcAft>
                <a:spcPts val="0"/>
              </a:spcAft>
              <a:buNone/>
            </a:pPr>
            <a:r>
              <a:rPr lang="ja-JP" altLang="en-US" dirty="0" smtClean="0"/>
              <a:t>キーワードの中からメインキーワードを選ぶ。</a:t>
            </a:r>
            <a:endParaRPr dirty="0"/>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例えば</a:t>
            </a:r>
            <a:r>
              <a:rPr lang="ja-JP" dirty="0" smtClean="0"/>
              <a:t>、</a:t>
            </a:r>
            <a:r>
              <a:rPr lang="en-US" altLang="ja-JP" dirty="0" smtClean="0"/>
              <a:t>SDGs</a:t>
            </a:r>
            <a:r>
              <a:rPr lang="ja-JP" dirty="0" smtClean="0"/>
              <a:t>ノート</a:t>
            </a:r>
            <a:r>
              <a:rPr lang="ja-JP" dirty="0"/>
              <a:t>は新聞から情報を得た。ウエブニュースも同様。ニュースや新聞は、いわゆる最新の情報を伝える。その後の情報は雑誌や書籍として、もしくは専門分野のＨＰに掲載されることが多く、その情報は体系化し整理されていることが多い。今回は、メインキーワードに関する、新聞記事やニュースから、その後、どのように波及したり進化したかを調べる。</a:t>
            </a:r>
            <a:endParaRPr dirty="0"/>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ja-JP"/>
              <a:t>調べたことを、社会全体の動きや政治情勢、施策となっているかを確認しよう。</a:t>
            </a:r>
            <a:endParaRPr/>
          </a:p>
          <a:p>
            <a:pPr marL="0" lvl="0" indent="0" algn="l" rtl="0">
              <a:spcBef>
                <a:spcPts val="0"/>
              </a:spcBef>
              <a:spcAft>
                <a:spcPts val="0"/>
              </a:spcAft>
              <a:buClr>
                <a:schemeClr val="dk1"/>
              </a:buClr>
              <a:buFont typeface="Arial"/>
              <a:buNone/>
            </a:pPr>
            <a:r>
              <a:rPr lang="ja-JP"/>
              <a:t>この時、様々な情報を言葉で視覚化すると、より整理しやすくなる。</a:t>
            </a:r>
            <a:endParaRPr/>
          </a:p>
          <a:p>
            <a:pPr marL="0" lvl="0" indent="0" algn="l" rtl="0">
              <a:spcBef>
                <a:spcPts val="0"/>
              </a:spcBef>
              <a:spcAft>
                <a:spcPts val="0"/>
              </a:spcAft>
              <a:buNone/>
            </a:pPr>
            <a:r>
              <a:rPr lang="ja-JP"/>
              <a:t>前期に行った、マインドマップを、メインキーワードを中心に広げてみよう。同時に、クリティカルシンキングで行ったように、発想の連鎖がおこるはず。</a:t>
            </a:r>
            <a:endParaRP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バックキャスティングとは、最終目的（ゴール）から時をさかのぼって、現在の自分が、どのようなアクションを起こすかを考えるために使われている。</a:t>
            </a:r>
            <a:endParaRPr dirty="0"/>
          </a:p>
          <a:p>
            <a:pPr marL="0" marR="0" lvl="0" indent="0" algn="l" rtl="0">
              <a:lnSpc>
                <a:spcPct val="100000"/>
              </a:lnSpc>
              <a:spcBef>
                <a:spcPts val="0"/>
              </a:spcBef>
              <a:spcAft>
                <a:spcPts val="0"/>
              </a:spcAft>
              <a:buClr>
                <a:schemeClr val="dk1"/>
              </a:buClr>
              <a:buSzPts val="1200"/>
              <a:buFont typeface="Arial"/>
              <a:buNone/>
            </a:pPr>
            <a:r>
              <a:rPr lang="ja-JP" dirty="0"/>
              <a:t>例えば、マイクロプラスティックを削減するという最終目標を達成するには、長期的目標として、プラスティックの使用をなくす。そのための中期目標として、プラスティックの代替品を作る、もしくはプラスティックを使わない生活スタイルを確立するということが考えられる。短期目標は、中期目標を達成するためのアクションなので、プラスティックの代用品となりそうな新素材の開発や既成品の応用方法を発見する、また、実生活でプラスティックを使用せずに生活できるのか、どのようにプラスティックが使われているのかを調査する、などが考えられる。最後に、短期目標を解決することにつながるような身近な日常の変更について考える、というように、時系列を逆から考えていく方法である。目標を立てるときに注意が必要なのは、否定系（～しない、～をなくす）では規制であり、新しい発想は出づらい。変更してみたり、改良してみることが発見につながる。</a:t>
            </a:r>
            <a:endParaRPr dirty="0"/>
          </a:p>
        </p:txBody>
      </p:sp>
      <p:sp>
        <p:nvSpPr>
          <p:cNvPr id="203" name="Google Shape;2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例えば、海洋生物を保護したい、目標１４の達成をめざすとします。海洋汚染防止のため、マイクロプラスティックをメインキーワードとして研究を始めます。調べていくと、化石燃料の話、エコバックの話、地球温暖化の話、どんどん話は広がっていきます。これでは、時間がいくらあっても足りません。</a:t>
            </a:r>
            <a:endParaRPr dirty="0"/>
          </a:p>
          <a:p>
            <a:pPr marL="0" lvl="0" indent="0" algn="l" rtl="0">
              <a:spcBef>
                <a:spcPts val="0"/>
              </a:spcBef>
              <a:spcAft>
                <a:spcPts val="0"/>
              </a:spcAft>
              <a:buNone/>
            </a:pPr>
            <a:r>
              <a:rPr lang="ja-JP" dirty="0"/>
              <a:t>なので、研究の計画を立てる前に、あらかじめ自分がたどり着きたいゴールをできるだけ詳細に定めます。</a:t>
            </a:r>
            <a:endParaRPr dirty="0"/>
          </a:p>
        </p:txBody>
      </p:sp>
      <p:sp>
        <p:nvSpPr>
          <p:cNvPr id="236" name="Google Shape;2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 ヘッダー"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段組"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キャプション付きのコンテンツ"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キャプション付きの図"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5"/>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88"/>
        <p:cNvGrpSpPr/>
        <p:nvPr/>
      </p:nvGrpSpPr>
      <p:grpSpPr>
        <a:xfrm>
          <a:off x="0" y="0"/>
          <a:ext cx="0" cy="0"/>
          <a:chOff x="0" y="0"/>
          <a:chExt cx="0" cy="0"/>
        </a:xfrm>
      </p:grpSpPr>
      <p:pic>
        <p:nvPicPr>
          <p:cNvPr id="89" name="Google Shape;89;p1" descr="クリップボード"/>
          <p:cNvPicPr preferRelativeResize="0"/>
          <p:nvPr/>
        </p:nvPicPr>
        <p:blipFill rotWithShape="1">
          <a:blip r:embed="rId3">
            <a:alphaModFix/>
          </a:blip>
          <a:srcRect/>
          <a:stretch/>
        </p:blipFill>
        <p:spPr>
          <a:xfrm rot="631394">
            <a:off x="3790715" y="4482751"/>
            <a:ext cx="3194131" cy="3194131"/>
          </a:xfrm>
          <a:prstGeom prst="rect">
            <a:avLst/>
          </a:prstGeom>
          <a:noFill/>
          <a:ln>
            <a:noFill/>
          </a:ln>
        </p:spPr>
      </p:pic>
      <p:pic>
        <p:nvPicPr>
          <p:cNvPr id="90" name="Google Shape;90;p1" descr="顕微鏡"/>
          <p:cNvPicPr preferRelativeResize="0"/>
          <p:nvPr/>
        </p:nvPicPr>
        <p:blipFill rotWithShape="1">
          <a:blip r:embed="rId4">
            <a:alphaModFix/>
          </a:blip>
          <a:srcRect/>
          <a:stretch/>
        </p:blipFill>
        <p:spPr>
          <a:xfrm rot="1338607" flipH="1">
            <a:off x="-587261" y="1663257"/>
            <a:ext cx="2684499" cy="2684499"/>
          </a:xfrm>
          <a:prstGeom prst="rect">
            <a:avLst/>
          </a:prstGeom>
          <a:noFill/>
          <a:ln>
            <a:noFill/>
          </a:ln>
        </p:spPr>
      </p:pic>
      <p:sp>
        <p:nvSpPr>
          <p:cNvPr id="91" name="Google Shape;91;p1"/>
          <p:cNvSpPr txBox="1">
            <a:spLocks noGrp="1"/>
          </p:cNvSpPr>
          <p:nvPr>
            <p:ph type="subTitle" idx="1"/>
          </p:nvPr>
        </p:nvSpPr>
        <p:spPr>
          <a:xfrm>
            <a:off x="1524000" y="333188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ja-JP" sz="2800">
                <a:solidFill>
                  <a:schemeClr val="lt1"/>
                </a:solidFill>
                <a:latin typeface="Arial"/>
                <a:ea typeface="Arial"/>
                <a:cs typeface="Arial"/>
                <a:sym typeface="Arial"/>
              </a:rPr>
              <a:t>課題研究基礎</a:t>
            </a:r>
            <a:endParaRPr sz="2800">
              <a:solidFill>
                <a:schemeClr val="lt1"/>
              </a:solidFill>
            </a:endParaRPr>
          </a:p>
        </p:txBody>
      </p:sp>
      <p:cxnSp>
        <p:nvCxnSpPr>
          <p:cNvPr id="92" name="Google Shape;92;p1"/>
          <p:cNvCxnSpPr/>
          <p:nvPr/>
        </p:nvCxnSpPr>
        <p:spPr>
          <a:xfrm>
            <a:off x="3579677" y="3278339"/>
            <a:ext cx="4914900" cy="0"/>
          </a:xfrm>
          <a:prstGeom prst="straightConnector1">
            <a:avLst/>
          </a:prstGeom>
          <a:noFill/>
          <a:ln w="19050" cap="flat" cmpd="sng">
            <a:solidFill>
              <a:schemeClr val="lt1"/>
            </a:solidFill>
            <a:prstDash val="solid"/>
            <a:miter lim="800000"/>
            <a:headEnd type="none" w="sm" len="sm"/>
            <a:tailEnd type="none" w="sm" len="sm"/>
          </a:ln>
        </p:spPr>
      </p:cxnSp>
      <p:pic>
        <p:nvPicPr>
          <p:cNvPr id="93" name="Google Shape;93;p1" descr="ビーカー"/>
          <p:cNvPicPr preferRelativeResize="0"/>
          <p:nvPr/>
        </p:nvPicPr>
        <p:blipFill rotWithShape="1">
          <a:blip r:embed="rId5">
            <a:alphaModFix/>
          </a:blip>
          <a:srcRect/>
          <a:stretch/>
        </p:blipFill>
        <p:spPr>
          <a:xfrm rot="1213697">
            <a:off x="-491837" y="3688628"/>
            <a:ext cx="3245427" cy="3245427"/>
          </a:xfrm>
          <a:prstGeom prst="rect">
            <a:avLst/>
          </a:prstGeom>
          <a:noFill/>
          <a:ln>
            <a:noFill/>
          </a:ln>
        </p:spPr>
      </p:pic>
      <p:pic>
        <p:nvPicPr>
          <p:cNvPr id="94" name="Google Shape;94;p1" descr="フラスコ"/>
          <p:cNvPicPr preferRelativeResize="0"/>
          <p:nvPr/>
        </p:nvPicPr>
        <p:blipFill rotWithShape="1">
          <a:blip r:embed="rId6">
            <a:alphaModFix/>
          </a:blip>
          <a:srcRect/>
          <a:stretch/>
        </p:blipFill>
        <p:spPr>
          <a:xfrm rot="-1148875">
            <a:off x="8514237" y="-118161"/>
            <a:ext cx="3005286" cy="3005286"/>
          </a:xfrm>
          <a:prstGeom prst="rect">
            <a:avLst/>
          </a:prstGeom>
          <a:noFill/>
          <a:ln>
            <a:noFill/>
          </a:ln>
        </p:spPr>
      </p:pic>
      <p:pic>
        <p:nvPicPr>
          <p:cNvPr id="95" name="Google Shape;95;p1" descr="試験管"/>
          <p:cNvPicPr preferRelativeResize="0"/>
          <p:nvPr/>
        </p:nvPicPr>
        <p:blipFill rotWithShape="1">
          <a:blip r:embed="rId7">
            <a:alphaModFix/>
          </a:blip>
          <a:srcRect/>
          <a:stretch/>
        </p:blipFill>
        <p:spPr>
          <a:xfrm rot="-521031">
            <a:off x="1920309" y="4797205"/>
            <a:ext cx="2453456" cy="2453456"/>
          </a:xfrm>
          <a:prstGeom prst="rect">
            <a:avLst/>
          </a:prstGeom>
          <a:noFill/>
          <a:ln>
            <a:noFill/>
          </a:ln>
        </p:spPr>
      </p:pic>
      <p:pic>
        <p:nvPicPr>
          <p:cNvPr id="96" name="Google Shape;96;p1" descr="定規"/>
          <p:cNvPicPr preferRelativeResize="0"/>
          <p:nvPr/>
        </p:nvPicPr>
        <p:blipFill rotWithShape="1">
          <a:blip r:embed="rId8">
            <a:alphaModFix/>
          </a:blip>
          <a:srcRect/>
          <a:stretch/>
        </p:blipFill>
        <p:spPr>
          <a:xfrm rot="-2710505">
            <a:off x="10171718" y="145767"/>
            <a:ext cx="1574403" cy="1574403"/>
          </a:xfrm>
          <a:prstGeom prst="rect">
            <a:avLst/>
          </a:prstGeom>
          <a:noFill/>
          <a:ln>
            <a:noFill/>
          </a:ln>
        </p:spPr>
      </p:pic>
      <p:pic>
        <p:nvPicPr>
          <p:cNvPr id="97" name="Google Shape;97;p1" descr="鉛筆"/>
          <p:cNvPicPr preferRelativeResize="0"/>
          <p:nvPr/>
        </p:nvPicPr>
        <p:blipFill rotWithShape="1">
          <a:blip r:embed="rId9">
            <a:alphaModFix/>
          </a:blip>
          <a:srcRect/>
          <a:stretch/>
        </p:blipFill>
        <p:spPr>
          <a:xfrm rot="-1079210">
            <a:off x="10917677" y="783939"/>
            <a:ext cx="1488402" cy="1488402"/>
          </a:xfrm>
          <a:prstGeom prst="rect">
            <a:avLst/>
          </a:prstGeom>
          <a:noFill/>
          <a:ln>
            <a:noFill/>
          </a:ln>
        </p:spPr>
      </p:pic>
      <p:sp>
        <p:nvSpPr>
          <p:cNvPr id="98" name="Google Shape;98;p1"/>
          <p:cNvSpPr txBox="1">
            <a:spLocks noGrp="1"/>
          </p:cNvSpPr>
          <p:nvPr>
            <p:ph type="ctrTitle"/>
          </p:nvPr>
        </p:nvSpPr>
        <p:spPr>
          <a:xfrm>
            <a:off x="1524000" y="85220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7200"/>
              <a:buFont typeface="Arial"/>
              <a:buNone/>
            </a:pPr>
            <a:r>
              <a:rPr lang="ja-JP" sz="7200">
                <a:solidFill>
                  <a:schemeClr val="lt1"/>
                </a:solidFill>
                <a:latin typeface="Arial"/>
                <a:ea typeface="Arial"/>
                <a:cs typeface="Arial"/>
                <a:sym typeface="Arial"/>
              </a:rPr>
              <a:t>Planの進行</a:t>
            </a:r>
            <a:endParaRPr sz="72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3"/>
          <p:cNvSpPr txBox="1">
            <a:spLocks noGrp="1"/>
          </p:cNvSpPr>
          <p:nvPr>
            <p:ph type="title"/>
          </p:nvPr>
        </p:nvSpPr>
        <p:spPr>
          <a:xfrm>
            <a:off x="521284" y="365125"/>
            <a:ext cx="8378529" cy="102725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E4E79"/>
              </a:buClr>
              <a:buSzPts val="4400"/>
              <a:buFont typeface="Arial"/>
              <a:buNone/>
            </a:pPr>
            <a:r>
              <a:rPr lang="ja-JP" dirty="0"/>
              <a:t>⑦研究テーマの限定　</a:t>
            </a:r>
            <a:r>
              <a:rPr lang="ja-JP" dirty="0" smtClean="0"/>
              <a:t>P</a:t>
            </a:r>
            <a:r>
              <a:rPr lang="en-US" altLang="ja-JP" dirty="0" smtClean="0"/>
              <a:t>.</a:t>
            </a:r>
            <a:r>
              <a:rPr lang="ja-JP" dirty="0" smtClean="0"/>
              <a:t>17</a:t>
            </a:r>
            <a:endParaRPr dirty="0">
              <a:solidFill>
                <a:srgbClr val="1E4E79"/>
              </a:solidFill>
              <a:latin typeface="Arial"/>
              <a:ea typeface="Arial"/>
              <a:cs typeface="Arial"/>
              <a:sym typeface="Arial"/>
            </a:endParaRPr>
          </a:p>
        </p:txBody>
      </p:sp>
      <p:grpSp>
        <p:nvGrpSpPr>
          <p:cNvPr id="260" name="Google Shape;260;p13"/>
          <p:cNvGrpSpPr/>
          <p:nvPr/>
        </p:nvGrpSpPr>
        <p:grpSpPr>
          <a:xfrm>
            <a:off x="8899813" y="0"/>
            <a:ext cx="3884322" cy="6858000"/>
            <a:chOff x="8899813" y="0"/>
            <a:chExt cx="3884322" cy="6858000"/>
          </a:xfrm>
        </p:grpSpPr>
        <p:grpSp>
          <p:nvGrpSpPr>
            <p:cNvPr id="261" name="Google Shape;261;p13"/>
            <p:cNvGrpSpPr/>
            <p:nvPr/>
          </p:nvGrpSpPr>
          <p:grpSpPr>
            <a:xfrm>
              <a:off x="9055676" y="0"/>
              <a:ext cx="3136324" cy="6858000"/>
              <a:chOff x="9055676" y="0"/>
              <a:chExt cx="3136324" cy="6858000"/>
            </a:xfrm>
          </p:grpSpPr>
          <p:sp>
            <p:nvSpPr>
              <p:cNvPr id="262" name="Google Shape;262;p13"/>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 name="Google Shape;263;p13"/>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13"/>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13"/>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13"/>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67" name="Google Shape;267;p13" descr="ビーカー"/>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sp>
        <p:nvSpPr>
          <p:cNvPr id="268" name="Google Shape;26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ja-JP" sz="4400"/>
              <a:t>＝細かく定義していく</a:t>
            </a:r>
            <a:endParaRPr sz="4400"/>
          </a:p>
          <a:p>
            <a:pPr marL="0" lvl="0" indent="0" algn="l" rtl="0">
              <a:lnSpc>
                <a:spcPct val="90000"/>
              </a:lnSpc>
              <a:spcBef>
                <a:spcPts val="1000"/>
              </a:spcBef>
              <a:spcAft>
                <a:spcPts val="0"/>
              </a:spcAft>
              <a:buClr>
                <a:schemeClr val="dk1"/>
              </a:buClr>
              <a:buSzPct val="100000"/>
              <a:buNone/>
            </a:pPr>
            <a:endParaRPr sz="4400"/>
          </a:p>
          <a:p>
            <a:pPr marL="0" lvl="0" indent="0" algn="l" rtl="0">
              <a:lnSpc>
                <a:spcPct val="90000"/>
              </a:lnSpc>
              <a:spcBef>
                <a:spcPts val="1000"/>
              </a:spcBef>
              <a:spcAft>
                <a:spcPts val="0"/>
              </a:spcAft>
              <a:buClr>
                <a:schemeClr val="dk1"/>
              </a:buClr>
              <a:buSzPct val="100000"/>
              <a:buNone/>
            </a:pPr>
            <a:r>
              <a:rPr lang="ja-JP" sz="4400"/>
              <a:t>・研究内容が具体的になる。</a:t>
            </a:r>
            <a:endParaRPr sz="4400"/>
          </a:p>
          <a:p>
            <a:pPr marL="0" lvl="0" indent="0" algn="l" rtl="0">
              <a:lnSpc>
                <a:spcPct val="90000"/>
              </a:lnSpc>
              <a:spcBef>
                <a:spcPts val="1000"/>
              </a:spcBef>
              <a:spcAft>
                <a:spcPts val="0"/>
              </a:spcAft>
              <a:buClr>
                <a:schemeClr val="dk1"/>
              </a:buClr>
              <a:buSzPct val="100000"/>
              <a:buNone/>
            </a:pPr>
            <a:endParaRPr sz="4400"/>
          </a:p>
          <a:p>
            <a:pPr marL="0" lvl="0" indent="0" algn="l" rtl="0">
              <a:lnSpc>
                <a:spcPct val="90000"/>
              </a:lnSpc>
              <a:spcBef>
                <a:spcPts val="1000"/>
              </a:spcBef>
              <a:spcAft>
                <a:spcPts val="0"/>
              </a:spcAft>
              <a:buClr>
                <a:schemeClr val="dk1"/>
              </a:buClr>
              <a:buSzPct val="100000"/>
              <a:buNone/>
            </a:pPr>
            <a:r>
              <a:rPr lang="ja-JP" sz="4400"/>
              <a:t>・意義や目的がブレない。</a:t>
            </a:r>
            <a:endParaRPr sz="4400"/>
          </a:p>
          <a:p>
            <a:pPr marL="0" lvl="0" indent="0" algn="l" rtl="0">
              <a:lnSpc>
                <a:spcPct val="90000"/>
              </a:lnSpc>
              <a:spcBef>
                <a:spcPts val="1000"/>
              </a:spcBef>
              <a:spcAft>
                <a:spcPts val="0"/>
              </a:spcAft>
              <a:buClr>
                <a:schemeClr val="dk1"/>
              </a:buClr>
              <a:buSzPct val="100000"/>
              <a:buNone/>
            </a:pPr>
            <a:endParaRPr sz="4400"/>
          </a:p>
          <a:p>
            <a:pPr marL="0" lvl="0" indent="0" algn="l" rtl="0">
              <a:lnSpc>
                <a:spcPct val="90000"/>
              </a:lnSpc>
              <a:spcBef>
                <a:spcPts val="1000"/>
              </a:spcBef>
              <a:spcAft>
                <a:spcPts val="0"/>
              </a:spcAft>
              <a:buClr>
                <a:schemeClr val="dk1"/>
              </a:buClr>
              <a:buSzPct val="100000"/>
              <a:buNone/>
            </a:pPr>
            <a:r>
              <a:rPr lang="ja-JP" sz="4400"/>
              <a:t>・課題が明確になる。</a:t>
            </a:r>
            <a:endParaRPr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4"/>
          <p:cNvSpPr txBox="1">
            <a:spLocks noGrp="1"/>
          </p:cNvSpPr>
          <p:nvPr>
            <p:ph type="title"/>
          </p:nvPr>
        </p:nvSpPr>
        <p:spPr>
          <a:xfrm>
            <a:off x="521284" y="365125"/>
            <a:ext cx="9490621" cy="10272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4400"/>
              <a:buFont typeface="Arial"/>
              <a:buNone/>
            </a:pPr>
            <a:r>
              <a:rPr lang="ja-JP" altLang="en-US" sz="5400" dirty="0" smtClean="0">
                <a:solidFill>
                  <a:schemeClr val="tx1"/>
                </a:solidFill>
                <a:latin typeface="Arial"/>
                <a:ea typeface="Arial"/>
                <a:cs typeface="Arial"/>
                <a:sym typeface="Arial"/>
              </a:rPr>
              <a:t>中間提出について</a:t>
            </a:r>
            <a:endParaRPr sz="5400" dirty="0">
              <a:solidFill>
                <a:schemeClr val="tx1"/>
              </a:solidFill>
              <a:latin typeface="Arial"/>
              <a:ea typeface="Arial"/>
              <a:cs typeface="Arial"/>
              <a:sym typeface="Arial"/>
            </a:endParaRPr>
          </a:p>
        </p:txBody>
      </p:sp>
      <p:sp>
        <p:nvSpPr>
          <p:cNvPr id="563" name="Google Shape;563;p34"/>
          <p:cNvSpPr txBox="1">
            <a:spLocks noGrp="1"/>
          </p:cNvSpPr>
          <p:nvPr>
            <p:ph type="body" idx="1"/>
          </p:nvPr>
        </p:nvSpPr>
        <p:spPr>
          <a:xfrm>
            <a:off x="521284" y="1658319"/>
            <a:ext cx="11241930" cy="4085401"/>
          </a:xfrm>
          <a:prstGeom prst="rect">
            <a:avLst/>
          </a:prstGeom>
          <a:noFill/>
          <a:ln>
            <a:noFill/>
          </a:ln>
        </p:spPr>
        <p:txBody>
          <a:bodyPr spcFirstLastPara="1" wrap="square" lIns="91425" tIns="45700" rIns="91425" bIns="45700" anchor="t" anchorCtr="0">
            <a:normAutofit fontScale="85000" lnSpcReduction="10000"/>
          </a:bodyPr>
          <a:lstStyle/>
          <a:p>
            <a:pPr marL="571500" indent="-571500">
              <a:lnSpc>
                <a:spcPct val="110000"/>
              </a:lnSpc>
              <a:spcBef>
                <a:spcPts val="0"/>
              </a:spcBef>
              <a:buClr>
                <a:srgbClr val="1E4E79"/>
              </a:buClr>
              <a:buSzPct val="100000"/>
            </a:pPr>
            <a:r>
              <a:rPr lang="en-US" altLang="ja-JP" sz="6000" dirty="0" smtClean="0">
                <a:solidFill>
                  <a:srgbClr val="FF0000"/>
                </a:solidFill>
              </a:rPr>
              <a:t>11</a:t>
            </a:r>
            <a:r>
              <a:rPr lang="ja-JP" altLang="en-US" sz="6000" dirty="0">
                <a:solidFill>
                  <a:srgbClr val="FF0000"/>
                </a:solidFill>
              </a:rPr>
              <a:t>月最初</a:t>
            </a:r>
            <a:r>
              <a:rPr lang="ja-JP" altLang="en-US" sz="6000" dirty="0" smtClean="0">
                <a:solidFill>
                  <a:srgbClr val="FF0000"/>
                </a:solidFill>
              </a:rPr>
              <a:t>の授業終了時に</a:t>
            </a:r>
            <a:r>
              <a:rPr lang="en-US" altLang="ja-JP" sz="6000" dirty="0" smtClean="0">
                <a:solidFill>
                  <a:srgbClr val="FF0000"/>
                </a:solidFill>
                <a:sym typeface="Arial"/>
              </a:rPr>
              <a:t>P.14</a:t>
            </a:r>
            <a:r>
              <a:rPr lang="ja-JP" altLang="en-US" sz="6000" dirty="0" smtClean="0">
                <a:solidFill>
                  <a:srgbClr val="FF0000"/>
                </a:solidFill>
                <a:sym typeface="Arial"/>
              </a:rPr>
              <a:t>まで</a:t>
            </a:r>
            <a:endParaRPr lang="en-US" altLang="ja-JP" sz="6000" dirty="0" smtClean="0">
              <a:solidFill>
                <a:srgbClr val="FF0000"/>
              </a:solidFill>
              <a:sym typeface="Arial"/>
            </a:endParaRPr>
          </a:p>
          <a:p>
            <a:pPr marL="0" indent="0">
              <a:lnSpc>
                <a:spcPct val="110000"/>
              </a:lnSpc>
              <a:spcBef>
                <a:spcPts val="0"/>
              </a:spcBef>
              <a:buClr>
                <a:srgbClr val="1E4E79"/>
              </a:buClr>
              <a:buSzPct val="100000"/>
              <a:buNone/>
            </a:pPr>
            <a:endParaRPr lang="en-US" altLang="ja-JP" sz="6000" dirty="0" smtClean="0">
              <a:solidFill>
                <a:srgbClr val="FF0000"/>
              </a:solidFill>
              <a:sym typeface="Arial"/>
            </a:endParaRPr>
          </a:p>
          <a:p>
            <a:pPr marL="571500" indent="-571500">
              <a:lnSpc>
                <a:spcPct val="110000"/>
              </a:lnSpc>
              <a:spcBef>
                <a:spcPts val="0"/>
              </a:spcBef>
              <a:buClr>
                <a:srgbClr val="1E4E79"/>
              </a:buClr>
              <a:buSzPct val="100000"/>
            </a:pPr>
            <a:r>
              <a:rPr lang="en-US" altLang="ja-JP" sz="6000" dirty="0" smtClean="0">
                <a:solidFill>
                  <a:srgbClr val="FF0000"/>
                </a:solidFill>
              </a:rPr>
              <a:t>12</a:t>
            </a:r>
            <a:r>
              <a:rPr lang="ja-JP" altLang="en-US" sz="6000" dirty="0" smtClean="0">
                <a:solidFill>
                  <a:srgbClr val="FF0000"/>
                </a:solidFill>
              </a:rPr>
              <a:t>月</a:t>
            </a:r>
            <a:r>
              <a:rPr lang="ja-JP" altLang="en-US" sz="6000" dirty="0">
                <a:solidFill>
                  <a:srgbClr val="FF0000"/>
                </a:solidFill>
              </a:rPr>
              <a:t>最初の授業終了時</a:t>
            </a:r>
            <a:r>
              <a:rPr lang="ja-JP" altLang="en-US" sz="6000" dirty="0" smtClean="0">
                <a:solidFill>
                  <a:srgbClr val="FF0000"/>
                </a:solidFill>
              </a:rPr>
              <a:t>に</a:t>
            </a:r>
            <a:r>
              <a:rPr lang="en-US" altLang="ja-JP" sz="6000" dirty="0" smtClean="0">
                <a:solidFill>
                  <a:srgbClr val="FF0000"/>
                </a:solidFill>
              </a:rPr>
              <a:t>P.23</a:t>
            </a:r>
            <a:r>
              <a:rPr lang="ja-JP" altLang="en-US" sz="6000" dirty="0" smtClean="0">
                <a:solidFill>
                  <a:srgbClr val="FF0000"/>
                </a:solidFill>
              </a:rPr>
              <a:t>ま</a:t>
            </a:r>
            <a:r>
              <a:rPr lang="ja-JP" altLang="en-US" sz="6000" dirty="0">
                <a:solidFill>
                  <a:srgbClr val="FF0000"/>
                </a:solidFill>
              </a:rPr>
              <a:t>で</a:t>
            </a:r>
            <a:endParaRPr lang="en-US" altLang="ja-JP" sz="6000" dirty="0">
              <a:solidFill>
                <a:srgbClr val="FF0000"/>
              </a:solidFill>
            </a:endParaRPr>
          </a:p>
          <a:p>
            <a:pPr marL="1943100" lvl="3" indent="-571500">
              <a:lnSpc>
                <a:spcPct val="110000"/>
              </a:lnSpc>
              <a:spcBef>
                <a:spcPts val="0"/>
              </a:spcBef>
              <a:buClr>
                <a:srgbClr val="1E4E79"/>
              </a:buClr>
              <a:buSzPct val="100000"/>
            </a:pPr>
            <a:endParaRPr lang="en-US" sz="5000" dirty="0"/>
          </a:p>
          <a:p>
            <a:pPr marL="0" indent="0">
              <a:lnSpc>
                <a:spcPct val="110000"/>
              </a:lnSpc>
              <a:spcBef>
                <a:spcPts val="0"/>
              </a:spcBef>
              <a:buClr>
                <a:srgbClr val="1E4E79"/>
              </a:buClr>
              <a:buSzPct val="100000"/>
              <a:buNone/>
            </a:pPr>
            <a:r>
              <a:rPr lang="en-US" altLang="ja-JP" sz="3900" dirty="0" smtClean="0"/>
              <a:t>※</a:t>
            </a:r>
            <a:r>
              <a:rPr lang="ja-JP" altLang="en-US" sz="3900" dirty="0" smtClean="0"/>
              <a:t>当然、成績に含めます。</a:t>
            </a:r>
            <a:endParaRPr lang="en-US" altLang="ja-JP" sz="3900" dirty="0" smtClean="0"/>
          </a:p>
          <a:p>
            <a:pPr marL="0" indent="0">
              <a:lnSpc>
                <a:spcPct val="110000"/>
              </a:lnSpc>
              <a:spcBef>
                <a:spcPts val="0"/>
              </a:spcBef>
              <a:buClr>
                <a:srgbClr val="1E4E79"/>
              </a:buClr>
              <a:buSzPct val="100000"/>
              <a:buNone/>
            </a:pPr>
            <a:r>
              <a:rPr lang="en-US" altLang="ja-JP" sz="3900" dirty="0"/>
              <a:t>※</a:t>
            </a:r>
            <a:r>
              <a:rPr lang="ja-JP" altLang="en-US" sz="3900" dirty="0" smtClean="0"/>
              <a:t>早く</a:t>
            </a:r>
            <a:r>
              <a:rPr lang="ja-JP" altLang="en-US" sz="3900" dirty="0" smtClean="0"/>
              <a:t>進められている人</a:t>
            </a:r>
            <a:r>
              <a:rPr lang="ja-JP" altLang="en-US" sz="3900" dirty="0" smtClean="0"/>
              <a:t>はドンドン</a:t>
            </a:r>
            <a:r>
              <a:rPr lang="ja-JP" altLang="en-US" sz="3900" dirty="0" smtClean="0"/>
              <a:t>進めて</a:t>
            </a:r>
            <a:r>
              <a:rPr lang="en-US" altLang="ja-JP" sz="3900" dirty="0" smtClean="0"/>
              <a:t>OK</a:t>
            </a:r>
            <a:r>
              <a:rPr lang="ja-JP" altLang="en-US" sz="3900" dirty="0" smtClean="0"/>
              <a:t>！</a:t>
            </a:r>
            <a:endParaRPr sz="3900" dirty="0"/>
          </a:p>
        </p:txBody>
      </p:sp>
    </p:spTree>
    <p:extLst>
      <p:ext uri="{BB962C8B-B14F-4D97-AF65-F5344CB8AC3E}">
        <p14:creationId xmlns:p14="http://schemas.microsoft.com/office/powerpoint/2010/main" val="206439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613"/>
        <p:cNvGrpSpPr/>
        <p:nvPr/>
      </p:nvGrpSpPr>
      <p:grpSpPr>
        <a:xfrm>
          <a:off x="0" y="0"/>
          <a:ext cx="0" cy="0"/>
          <a:chOff x="0" y="0"/>
          <a:chExt cx="0" cy="0"/>
        </a:xfrm>
      </p:grpSpPr>
      <p:pic>
        <p:nvPicPr>
          <p:cNvPr id="614" name="Google Shape;614;p40" descr="クリップボード"/>
          <p:cNvPicPr preferRelativeResize="0"/>
          <p:nvPr/>
        </p:nvPicPr>
        <p:blipFill rotWithShape="1">
          <a:blip r:embed="rId3">
            <a:alphaModFix/>
          </a:blip>
          <a:srcRect/>
          <a:stretch/>
        </p:blipFill>
        <p:spPr>
          <a:xfrm rot="631394">
            <a:off x="3790715" y="4482751"/>
            <a:ext cx="3194131" cy="3194131"/>
          </a:xfrm>
          <a:prstGeom prst="rect">
            <a:avLst/>
          </a:prstGeom>
          <a:noFill/>
          <a:ln>
            <a:noFill/>
          </a:ln>
        </p:spPr>
      </p:pic>
      <p:pic>
        <p:nvPicPr>
          <p:cNvPr id="615" name="Google Shape;615;p40" descr="顕微鏡"/>
          <p:cNvPicPr preferRelativeResize="0"/>
          <p:nvPr/>
        </p:nvPicPr>
        <p:blipFill rotWithShape="1">
          <a:blip r:embed="rId4">
            <a:alphaModFix/>
          </a:blip>
          <a:srcRect/>
          <a:stretch/>
        </p:blipFill>
        <p:spPr>
          <a:xfrm rot="1338607" flipH="1">
            <a:off x="-587261" y="1663257"/>
            <a:ext cx="2684499" cy="2684499"/>
          </a:xfrm>
          <a:prstGeom prst="rect">
            <a:avLst/>
          </a:prstGeom>
          <a:noFill/>
          <a:ln>
            <a:noFill/>
          </a:ln>
        </p:spPr>
      </p:pic>
      <p:sp>
        <p:nvSpPr>
          <p:cNvPr id="616" name="Google Shape;616;p40"/>
          <p:cNvSpPr txBox="1">
            <a:spLocks noGrp="1"/>
          </p:cNvSpPr>
          <p:nvPr>
            <p:ph type="ctrTitle"/>
          </p:nvPr>
        </p:nvSpPr>
        <p:spPr>
          <a:xfrm>
            <a:off x="1524000" y="85220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ja-JP" sz="6600">
                <a:solidFill>
                  <a:schemeClr val="lt1"/>
                </a:solidFill>
                <a:latin typeface="Arial"/>
                <a:ea typeface="Arial"/>
                <a:cs typeface="Arial"/>
                <a:sym typeface="Arial"/>
              </a:rPr>
              <a:t>では、はじめ！</a:t>
            </a:r>
            <a:endParaRPr sz="6600">
              <a:solidFill>
                <a:schemeClr val="lt1"/>
              </a:solidFill>
              <a:latin typeface="Arial"/>
              <a:ea typeface="Arial"/>
              <a:cs typeface="Arial"/>
              <a:sym typeface="Arial"/>
            </a:endParaRPr>
          </a:p>
        </p:txBody>
      </p:sp>
      <p:sp>
        <p:nvSpPr>
          <p:cNvPr id="617" name="Google Shape;617;p40"/>
          <p:cNvSpPr txBox="1">
            <a:spLocks noGrp="1"/>
          </p:cNvSpPr>
          <p:nvPr>
            <p:ph type="subTitle" idx="1"/>
          </p:nvPr>
        </p:nvSpPr>
        <p:spPr>
          <a:xfrm>
            <a:off x="1524000" y="333188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endParaRPr sz="2000">
              <a:solidFill>
                <a:schemeClr val="lt1"/>
              </a:solidFill>
            </a:endParaRPr>
          </a:p>
        </p:txBody>
      </p:sp>
      <p:cxnSp>
        <p:nvCxnSpPr>
          <p:cNvPr id="618" name="Google Shape;618;p40"/>
          <p:cNvCxnSpPr/>
          <p:nvPr/>
        </p:nvCxnSpPr>
        <p:spPr>
          <a:xfrm>
            <a:off x="3579677" y="3278339"/>
            <a:ext cx="4914900" cy="0"/>
          </a:xfrm>
          <a:prstGeom prst="straightConnector1">
            <a:avLst/>
          </a:prstGeom>
          <a:noFill/>
          <a:ln w="19050" cap="flat" cmpd="sng">
            <a:solidFill>
              <a:schemeClr val="lt1"/>
            </a:solidFill>
            <a:prstDash val="solid"/>
            <a:miter lim="800000"/>
            <a:headEnd type="none" w="sm" len="sm"/>
            <a:tailEnd type="none" w="sm" len="sm"/>
          </a:ln>
        </p:spPr>
      </p:cxnSp>
      <p:pic>
        <p:nvPicPr>
          <p:cNvPr id="619" name="Google Shape;619;p40" descr="ビーカー"/>
          <p:cNvPicPr preferRelativeResize="0"/>
          <p:nvPr/>
        </p:nvPicPr>
        <p:blipFill rotWithShape="1">
          <a:blip r:embed="rId5">
            <a:alphaModFix/>
          </a:blip>
          <a:srcRect/>
          <a:stretch/>
        </p:blipFill>
        <p:spPr>
          <a:xfrm rot="1213697">
            <a:off x="-491837" y="3688628"/>
            <a:ext cx="3245427" cy="3245427"/>
          </a:xfrm>
          <a:prstGeom prst="rect">
            <a:avLst/>
          </a:prstGeom>
          <a:noFill/>
          <a:ln>
            <a:noFill/>
          </a:ln>
        </p:spPr>
      </p:pic>
      <p:pic>
        <p:nvPicPr>
          <p:cNvPr id="620" name="Google Shape;620;p40" descr="フラスコ"/>
          <p:cNvPicPr preferRelativeResize="0"/>
          <p:nvPr/>
        </p:nvPicPr>
        <p:blipFill rotWithShape="1">
          <a:blip r:embed="rId6">
            <a:alphaModFix/>
          </a:blip>
          <a:srcRect/>
          <a:stretch/>
        </p:blipFill>
        <p:spPr>
          <a:xfrm rot="-1148875">
            <a:off x="8514237" y="-118161"/>
            <a:ext cx="3005286" cy="3005286"/>
          </a:xfrm>
          <a:prstGeom prst="rect">
            <a:avLst/>
          </a:prstGeom>
          <a:noFill/>
          <a:ln>
            <a:noFill/>
          </a:ln>
        </p:spPr>
      </p:pic>
      <p:pic>
        <p:nvPicPr>
          <p:cNvPr id="621" name="Google Shape;621;p40" descr="試験管"/>
          <p:cNvPicPr preferRelativeResize="0"/>
          <p:nvPr/>
        </p:nvPicPr>
        <p:blipFill rotWithShape="1">
          <a:blip r:embed="rId7">
            <a:alphaModFix/>
          </a:blip>
          <a:srcRect/>
          <a:stretch/>
        </p:blipFill>
        <p:spPr>
          <a:xfrm rot="-521031">
            <a:off x="1920309" y="4797205"/>
            <a:ext cx="2453456" cy="2453456"/>
          </a:xfrm>
          <a:prstGeom prst="rect">
            <a:avLst/>
          </a:prstGeom>
          <a:noFill/>
          <a:ln>
            <a:noFill/>
          </a:ln>
        </p:spPr>
      </p:pic>
      <p:pic>
        <p:nvPicPr>
          <p:cNvPr id="622" name="Google Shape;622;p40" descr="定規"/>
          <p:cNvPicPr preferRelativeResize="0"/>
          <p:nvPr/>
        </p:nvPicPr>
        <p:blipFill rotWithShape="1">
          <a:blip r:embed="rId8">
            <a:alphaModFix/>
          </a:blip>
          <a:srcRect/>
          <a:stretch/>
        </p:blipFill>
        <p:spPr>
          <a:xfrm rot="-2710505">
            <a:off x="10171718" y="145767"/>
            <a:ext cx="1574403" cy="1574403"/>
          </a:xfrm>
          <a:prstGeom prst="rect">
            <a:avLst/>
          </a:prstGeom>
          <a:noFill/>
          <a:ln>
            <a:noFill/>
          </a:ln>
        </p:spPr>
      </p:pic>
      <p:pic>
        <p:nvPicPr>
          <p:cNvPr id="623" name="Google Shape;623;p40" descr="鉛筆"/>
          <p:cNvPicPr preferRelativeResize="0"/>
          <p:nvPr/>
        </p:nvPicPr>
        <p:blipFill rotWithShape="1">
          <a:blip r:embed="rId9">
            <a:alphaModFix/>
          </a:blip>
          <a:srcRect/>
          <a:stretch/>
        </p:blipFill>
        <p:spPr>
          <a:xfrm rot="-1079210">
            <a:off x="10917677" y="783939"/>
            <a:ext cx="1488402" cy="1488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512029" y="804051"/>
            <a:ext cx="8378529" cy="10272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960"/>
              <a:buFont typeface="Arial"/>
              <a:buNone/>
            </a:pPr>
            <a:r>
              <a:rPr lang="ja-JP" sz="5400" dirty="0" smtClean="0">
                <a:latin typeface="Calibri"/>
                <a:ea typeface="Calibri"/>
                <a:cs typeface="Calibri"/>
                <a:sym typeface="Calibri"/>
              </a:rPr>
              <a:t>P</a:t>
            </a:r>
            <a:r>
              <a:rPr lang="en-US" altLang="ja-JP" sz="5400" dirty="0" err="1" smtClean="0">
                <a:latin typeface="Calibri"/>
                <a:ea typeface="Calibri"/>
                <a:cs typeface="Calibri"/>
                <a:sym typeface="Calibri"/>
              </a:rPr>
              <a:t>lan</a:t>
            </a:r>
            <a:r>
              <a:rPr lang="ja-JP" altLang="en-US" sz="5400" dirty="0" smtClean="0">
                <a:latin typeface="Calibri"/>
                <a:ea typeface="Calibri"/>
                <a:cs typeface="Calibri"/>
                <a:sym typeface="Calibri"/>
              </a:rPr>
              <a:t>の</a:t>
            </a:r>
            <a:r>
              <a:rPr lang="ja-JP" sz="5400" dirty="0" smtClean="0"/>
              <a:t>最重要目的</a:t>
            </a:r>
            <a:endParaRPr sz="5400" dirty="0"/>
          </a:p>
        </p:txBody>
      </p:sp>
      <p:grpSp>
        <p:nvGrpSpPr>
          <p:cNvPr id="105" name="Google Shape;105;p2"/>
          <p:cNvGrpSpPr/>
          <p:nvPr/>
        </p:nvGrpSpPr>
        <p:grpSpPr>
          <a:xfrm>
            <a:off x="9055676" y="0"/>
            <a:ext cx="3136324" cy="7050231"/>
            <a:chOff x="9055676" y="0"/>
            <a:chExt cx="3136324" cy="7050231"/>
          </a:xfrm>
        </p:grpSpPr>
        <p:grpSp>
          <p:nvGrpSpPr>
            <p:cNvPr id="106" name="Google Shape;106;p2"/>
            <p:cNvGrpSpPr/>
            <p:nvPr/>
          </p:nvGrpSpPr>
          <p:grpSpPr>
            <a:xfrm>
              <a:off x="9055676" y="0"/>
              <a:ext cx="3136324" cy="6858000"/>
              <a:chOff x="9055676" y="0"/>
              <a:chExt cx="3136324" cy="6858000"/>
            </a:xfrm>
          </p:grpSpPr>
          <p:sp>
            <p:nvSpPr>
              <p:cNvPr id="107" name="Google Shape;107;p2"/>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2"/>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2"/>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2"/>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2"/>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2" name="Google Shape;112;p2" descr="シャツ"/>
            <p:cNvPicPr preferRelativeResize="0"/>
            <p:nvPr/>
          </p:nvPicPr>
          <p:blipFill rotWithShape="1">
            <a:blip r:embed="rId3">
              <a:alphaModFix/>
            </a:blip>
            <a:srcRect/>
            <a:stretch/>
          </p:blipFill>
          <p:spPr>
            <a:xfrm rot="-712576">
              <a:off x="9541289" y="4083626"/>
              <a:ext cx="1951759" cy="1951759"/>
            </a:xfrm>
            <a:prstGeom prst="rect">
              <a:avLst/>
            </a:prstGeom>
            <a:noFill/>
            <a:ln>
              <a:noFill/>
            </a:ln>
          </p:spPr>
        </p:pic>
        <p:pic>
          <p:nvPicPr>
            <p:cNvPr id="113" name="Google Shape;113;p2" descr="眼鏡"/>
            <p:cNvPicPr preferRelativeResize="0"/>
            <p:nvPr/>
          </p:nvPicPr>
          <p:blipFill rotWithShape="1">
            <a:blip r:embed="rId4">
              <a:alphaModFix/>
            </a:blip>
            <a:srcRect/>
            <a:stretch/>
          </p:blipFill>
          <p:spPr>
            <a:xfrm rot="795024">
              <a:off x="11018693" y="3451676"/>
              <a:ext cx="1034563" cy="1034563"/>
            </a:xfrm>
            <a:prstGeom prst="rect">
              <a:avLst/>
            </a:prstGeom>
            <a:noFill/>
            <a:ln>
              <a:noFill/>
            </a:ln>
          </p:spPr>
        </p:pic>
        <p:pic>
          <p:nvPicPr>
            <p:cNvPr id="114" name="Google Shape;114;p2" descr="ブーツ"/>
            <p:cNvPicPr preferRelativeResize="0"/>
            <p:nvPr/>
          </p:nvPicPr>
          <p:blipFill rotWithShape="1">
            <a:blip r:embed="rId5">
              <a:alphaModFix/>
            </a:blip>
            <a:srcRect/>
            <a:stretch/>
          </p:blipFill>
          <p:spPr>
            <a:xfrm>
              <a:off x="10697835" y="5595504"/>
              <a:ext cx="1454727" cy="1454727"/>
            </a:xfrm>
            <a:prstGeom prst="rect">
              <a:avLst/>
            </a:prstGeom>
            <a:noFill/>
            <a:ln>
              <a:noFill/>
            </a:ln>
          </p:spPr>
        </p:pic>
      </p:grpSp>
      <p:sp>
        <p:nvSpPr>
          <p:cNvPr id="115" name="Google Shape;115;p2"/>
          <p:cNvSpPr txBox="1"/>
          <p:nvPr/>
        </p:nvSpPr>
        <p:spPr>
          <a:xfrm>
            <a:off x="620129" y="4324563"/>
            <a:ext cx="83784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400" b="0" i="0" u="none" strike="noStrike" cap="none" dirty="0">
                <a:solidFill>
                  <a:schemeClr val="dk1"/>
                </a:solidFill>
                <a:latin typeface="Calibri"/>
                <a:ea typeface="Calibri"/>
                <a:cs typeface="Calibri"/>
                <a:sym typeface="Calibri"/>
              </a:rPr>
              <a:t>自分が興味・関心を持って解決したい事</a:t>
            </a:r>
            <a:r>
              <a:rPr lang="ja-JP" sz="4400" dirty="0">
                <a:solidFill>
                  <a:schemeClr val="dk1"/>
                </a:solidFill>
                <a:latin typeface="Calibri"/>
                <a:ea typeface="Calibri"/>
                <a:cs typeface="Calibri"/>
                <a:sym typeface="Calibri"/>
              </a:rPr>
              <a:t>を</a:t>
            </a:r>
            <a:r>
              <a:rPr lang="ja-JP" sz="4400" dirty="0" smtClean="0">
                <a:solidFill>
                  <a:schemeClr val="dk1"/>
                </a:solidFill>
                <a:latin typeface="Calibri"/>
                <a:ea typeface="Calibri"/>
                <a:cs typeface="Calibri"/>
                <a:sym typeface="Calibri"/>
              </a:rPr>
              <a:t>決める</a:t>
            </a:r>
            <a:endParaRPr sz="4400" dirty="0">
              <a:solidFill>
                <a:schemeClr val="dk1"/>
              </a:solidFill>
              <a:latin typeface="Calibri"/>
              <a:ea typeface="Calibri"/>
              <a:cs typeface="Calibri"/>
              <a:sym typeface="Calibri"/>
            </a:endParaRPr>
          </a:p>
        </p:txBody>
      </p:sp>
      <p:sp>
        <p:nvSpPr>
          <p:cNvPr id="2" name="正方形/長方形 1"/>
          <p:cNvSpPr/>
          <p:nvPr/>
        </p:nvSpPr>
        <p:spPr>
          <a:xfrm>
            <a:off x="924545" y="2685158"/>
            <a:ext cx="7520007" cy="769441"/>
          </a:xfrm>
          <a:prstGeom prst="rect">
            <a:avLst/>
          </a:prstGeom>
        </p:spPr>
        <p:txBody>
          <a:bodyPr wrap="none">
            <a:spAutoFit/>
          </a:bodyPr>
          <a:lstStyle/>
          <a:p>
            <a:r>
              <a:rPr lang="ja-JP" altLang="ja-JP" sz="4400" dirty="0">
                <a:solidFill>
                  <a:schemeClr val="tx1"/>
                </a:solidFill>
              </a:rPr>
              <a:t>リサーチクエスチョンの設定</a:t>
            </a:r>
            <a:endParaRPr lang="ja-JP" altLang="en-US" sz="4400" dirty="0">
              <a:solidFill>
                <a:schemeClr val="tx1"/>
              </a:solidFill>
            </a:endParaRPr>
          </a:p>
        </p:txBody>
      </p:sp>
      <p:sp>
        <p:nvSpPr>
          <p:cNvPr id="3" name="正方形/長方形 2"/>
          <p:cNvSpPr/>
          <p:nvPr/>
        </p:nvSpPr>
        <p:spPr>
          <a:xfrm>
            <a:off x="4162296" y="3523619"/>
            <a:ext cx="1015663" cy="784830"/>
          </a:xfrm>
          <a:prstGeom prst="rect">
            <a:avLst/>
          </a:prstGeom>
        </p:spPr>
        <p:txBody>
          <a:bodyPr vert="eaVert" wrap="none">
            <a:spAutoFit/>
          </a:bodyPr>
          <a:lstStyle/>
          <a:p>
            <a:r>
              <a:rPr lang="ja-JP" altLang="ja-JP" sz="5400" dirty="0"/>
              <a:t>＝</a:t>
            </a:r>
            <a:endParaRPr lang="ja-JP" altLang="en-US" sz="5400" dirty="0"/>
          </a:p>
        </p:txBody>
      </p:sp>
      <p:sp>
        <p:nvSpPr>
          <p:cNvPr id="16" name="正方形/長方形 15"/>
          <p:cNvSpPr/>
          <p:nvPr/>
        </p:nvSpPr>
        <p:spPr>
          <a:xfrm>
            <a:off x="4162297" y="1830694"/>
            <a:ext cx="1015663" cy="784830"/>
          </a:xfrm>
          <a:prstGeom prst="rect">
            <a:avLst/>
          </a:prstGeom>
        </p:spPr>
        <p:txBody>
          <a:bodyPr vert="eaVert" wrap="none">
            <a:spAutoFit/>
          </a:bodyPr>
          <a:lstStyle/>
          <a:p>
            <a:r>
              <a:rPr lang="ja-JP" altLang="ja-JP" sz="5400" dirty="0"/>
              <a:t>＝</a:t>
            </a:r>
            <a:endParaRPr lang="ja-JP" alt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2" grpId="0"/>
      <p:bldP spid="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a:picLocks noGrp="1"/>
          </p:cNvPicPr>
          <p:nvPr>
            <p:ph type="body" idx="1"/>
          </p:nvPr>
        </p:nvPicPr>
        <p:blipFill rotWithShape="1">
          <a:blip r:embed="rId3">
            <a:alphaModFix/>
          </a:blip>
          <a:srcRect t="23194"/>
          <a:stretch/>
        </p:blipFill>
        <p:spPr>
          <a:xfrm>
            <a:off x="847087" y="1731625"/>
            <a:ext cx="10290875" cy="5126374"/>
          </a:xfrm>
          <a:prstGeom prst="rect">
            <a:avLst/>
          </a:prstGeom>
          <a:noFill/>
          <a:ln>
            <a:noFill/>
          </a:ln>
        </p:spPr>
      </p:pic>
      <p:sp>
        <p:nvSpPr>
          <p:cNvPr id="121" name="Google Shape;121;p3"/>
          <p:cNvSpPr txBox="1">
            <a:spLocks noGrp="1"/>
          </p:cNvSpPr>
          <p:nvPr>
            <p:ph type="title"/>
          </p:nvPr>
        </p:nvSpPr>
        <p:spPr>
          <a:xfrm>
            <a:off x="326575" y="365125"/>
            <a:ext cx="11331900" cy="136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ja-JP" dirty="0"/>
              <a:t>①SDGs の全体像を理解する</a:t>
            </a:r>
            <a:r>
              <a:rPr lang="ja-JP" altLang="en-US" dirty="0"/>
              <a:t>（</a:t>
            </a:r>
            <a:r>
              <a:rPr lang="ja-JP" dirty="0"/>
              <a:t>P</a:t>
            </a:r>
            <a:r>
              <a:rPr lang="en-US" altLang="ja-JP" dirty="0" smtClean="0"/>
              <a:t>.</a:t>
            </a:r>
            <a:r>
              <a:rPr lang="ja-JP" altLang="en-US" dirty="0"/>
              <a:t>５</a:t>
            </a:r>
            <a:r>
              <a:rPr lang="ja-JP" dirty="0" smtClean="0"/>
              <a:t>〜</a:t>
            </a:r>
            <a:r>
              <a:rPr lang="ja-JP" altLang="en-US" dirty="0" smtClean="0"/>
              <a:t>７）</a:t>
            </a:r>
            <a:endParaRPr dirty="0"/>
          </a:p>
          <a:p>
            <a:pPr marL="0" lvl="0" indent="0" algn="l" rtl="0">
              <a:lnSpc>
                <a:spcPct val="90000"/>
              </a:lnSpc>
              <a:spcBef>
                <a:spcPts val="0"/>
              </a:spcBef>
              <a:spcAft>
                <a:spcPts val="0"/>
              </a:spcAft>
              <a:buClr>
                <a:schemeClr val="dk1"/>
              </a:buClr>
              <a:buSzPts val="4400"/>
              <a:buFont typeface="Arial"/>
              <a:buNone/>
            </a:pPr>
            <a:r>
              <a:rPr lang="ja-JP" dirty="0"/>
              <a:t>②SDGs の最新情報を知る　</a:t>
            </a:r>
            <a:r>
              <a:rPr lang="ja-JP" altLang="en-US" dirty="0"/>
              <a:t>（</a:t>
            </a:r>
            <a:r>
              <a:rPr lang="ja-JP" dirty="0"/>
              <a:t>P</a:t>
            </a:r>
            <a:r>
              <a:rPr lang="en-US" altLang="ja-JP" dirty="0" smtClean="0"/>
              <a:t>.</a:t>
            </a:r>
            <a:r>
              <a:rPr lang="ja-JP" altLang="en-US" dirty="0"/>
              <a:t>８</a:t>
            </a:r>
            <a:r>
              <a:rPr lang="ja-JP" dirty="0" smtClean="0"/>
              <a:t>〜</a:t>
            </a:r>
            <a:r>
              <a:rPr lang="en-US" altLang="ja-JP" dirty="0" smtClean="0"/>
              <a:t>10</a:t>
            </a:r>
            <a:r>
              <a:rPr lang="ja-JP" altLang="en-US" dirty="0" smtClean="0"/>
              <a:t>）</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4114800" y="1061240"/>
            <a:ext cx="7933645" cy="56885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Arial"/>
              <a:buNone/>
            </a:pPr>
            <a:r>
              <a:rPr lang="en-US" altLang="ja-JP" sz="2800" dirty="0"/>
              <a:t>【</a:t>
            </a:r>
            <a:r>
              <a:rPr lang="ja-JP" sz="2800" dirty="0"/>
              <a:t>ターゲット</a:t>
            </a:r>
            <a:r>
              <a:rPr lang="en-US" altLang="ja-JP" sz="2800" dirty="0"/>
              <a:t>】</a:t>
            </a:r>
            <a:r>
              <a:rPr lang="en-US" altLang="ja-JP" sz="2400" dirty="0"/>
              <a:t/>
            </a:r>
            <a:br>
              <a:rPr lang="en-US" altLang="ja-JP" sz="2400" dirty="0"/>
            </a:br>
            <a:r>
              <a:rPr lang="ja-JP" altLang="en-US" sz="1100" dirty="0">
                <a:solidFill>
                  <a:schemeClr val="bg1"/>
                </a:solidFill>
              </a:rPr>
              <a:t>あ</a:t>
            </a:r>
            <a:r>
              <a:rPr lang="ja-JP" sz="2400" dirty="0"/>
              <a:t/>
            </a:r>
            <a:br>
              <a:rPr lang="ja-JP" sz="2400" dirty="0"/>
            </a:br>
            <a:r>
              <a:rPr lang="ja-JP" sz="2400" b="1" dirty="0"/>
              <a:t>2.1</a:t>
            </a:r>
            <a:r>
              <a:rPr lang="ja-JP" sz="2400" dirty="0"/>
              <a:t>　2030 年までに、飢餓を撲滅し、すべての人々、特に貧困層及び幼児を含む脆弱な立場にある人々が一年中安全かつ栄養のある食料を十分得られるようにする。 </a:t>
            </a:r>
            <a:br>
              <a:rPr lang="ja-JP" sz="2400" dirty="0"/>
            </a:br>
            <a:r>
              <a:rPr lang="ja-JP" altLang="en-US" sz="1100" dirty="0" err="1">
                <a:solidFill>
                  <a:schemeClr val="bg1"/>
                </a:solidFill>
              </a:rPr>
              <a:t>あ</a:t>
            </a:r>
            <a:r>
              <a:rPr lang="en-US" altLang="ja-JP" sz="2400" dirty="0"/>
              <a:t/>
            </a:r>
            <a:br>
              <a:rPr lang="en-US" altLang="ja-JP" sz="2400" dirty="0"/>
            </a:br>
            <a:r>
              <a:rPr lang="ja-JP" sz="2400" b="1" dirty="0"/>
              <a:t>2.2</a:t>
            </a:r>
            <a:r>
              <a:rPr lang="ja-JP" altLang="en-US" sz="2400" dirty="0"/>
              <a:t>　</a:t>
            </a:r>
            <a:r>
              <a:rPr lang="ja-JP" sz="2400" dirty="0"/>
              <a:t>5歳未満の子どもの発育阻害や消耗性疾患について国際的に合意されたターゲットを2025 年までに達成するなど、2030 年までにあらゆる形態の栄養不良を解消し、若年女子、妊婦・授乳婦及び高齢者の栄養ニーズへの対処を行う。 </a:t>
            </a:r>
            <a:br>
              <a:rPr lang="ja-JP" sz="2400" dirty="0"/>
            </a:br>
            <a:r>
              <a:rPr lang="ja-JP" altLang="en-US" sz="1100" dirty="0" err="1">
                <a:solidFill>
                  <a:schemeClr val="bg1"/>
                </a:solidFill>
              </a:rPr>
              <a:t>あ</a:t>
            </a:r>
            <a:r>
              <a:rPr lang="en-US" altLang="ja-JP" sz="2400" dirty="0"/>
              <a:t/>
            </a:r>
            <a:br>
              <a:rPr lang="en-US" altLang="ja-JP" sz="2400" dirty="0"/>
            </a:br>
            <a:r>
              <a:rPr lang="ja-JP" sz="2400" b="1" dirty="0"/>
              <a:t>2.3</a:t>
            </a:r>
            <a:r>
              <a:rPr lang="ja-JP" altLang="en-US" sz="2400" dirty="0"/>
              <a:t>　</a:t>
            </a:r>
            <a:r>
              <a:rPr lang="ja-JP" sz="2400" dirty="0"/>
              <a:t>2030年までに、土地、その他の生産資源や、投入財、知識、金融サービス、市場及び高付加価値化や非農業雇用の機会への確実かつ平等なアクセスの確保などを通じて、女性、先住民、家族農家、牧畜民及び漁業者をはじめとする小規模食料生産者の農業生産性及び所得を倍増させる。 </a:t>
            </a:r>
            <a:br>
              <a:rPr lang="ja-JP" sz="2400" dirty="0"/>
            </a:br>
            <a:endParaRPr sz="2400" dirty="0"/>
          </a:p>
        </p:txBody>
      </p:sp>
      <p:pic>
        <p:nvPicPr>
          <p:cNvPr id="127" name="Google Shape;127;p4"/>
          <p:cNvPicPr preferRelativeResize="0">
            <a:picLocks noGrp="1"/>
          </p:cNvPicPr>
          <p:nvPr>
            <p:ph type="body" idx="1"/>
          </p:nvPr>
        </p:nvPicPr>
        <p:blipFill rotWithShape="1">
          <a:blip r:embed="rId3">
            <a:alphaModFix/>
          </a:blip>
          <a:srcRect/>
          <a:stretch/>
        </p:blipFill>
        <p:spPr>
          <a:xfrm>
            <a:off x="766658" y="1083474"/>
            <a:ext cx="2918654" cy="2909674"/>
          </a:xfrm>
          <a:prstGeom prst="rect">
            <a:avLst/>
          </a:prstGeom>
          <a:noFill/>
          <a:ln>
            <a:noFill/>
          </a:ln>
        </p:spPr>
      </p:pic>
      <p:sp>
        <p:nvSpPr>
          <p:cNvPr id="128" name="Google Shape;128;p4"/>
          <p:cNvSpPr txBox="1"/>
          <p:nvPr/>
        </p:nvSpPr>
        <p:spPr>
          <a:xfrm>
            <a:off x="302528" y="4304619"/>
            <a:ext cx="359752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全文</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飢餓を終わらせ、食料安全保障及び栄養改善を実現し、持続可能な農業を促進する</a:t>
            </a:r>
            <a:endParaRPr sz="2400" dirty="0">
              <a:solidFill>
                <a:schemeClr val="dk1"/>
              </a:solidFill>
              <a:latin typeface="Calibri"/>
              <a:ea typeface="Calibri"/>
              <a:cs typeface="Calibri"/>
              <a:sym typeface="Calibri"/>
            </a:endParaRPr>
          </a:p>
        </p:txBody>
      </p:sp>
      <p:sp>
        <p:nvSpPr>
          <p:cNvPr id="129" name="Google Shape;129;p4"/>
          <p:cNvSpPr/>
          <p:nvPr/>
        </p:nvSpPr>
        <p:spPr>
          <a:xfrm>
            <a:off x="4003964" y="2551146"/>
            <a:ext cx="8044481" cy="1896164"/>
          </a:xfrm>
          <a:prstGeom prst="frame">
            <a:avLst>
              <a:gd name="adj1" fmla="val 398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txBox="1"/>
          <p:nvPr/>
        </p:nvSpPr>
        <p:spPr>
          <a:xfrm>
            <a:off x="1066800" y="127900"/>
            <a:ext cx="1072075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4400" dirty="0"/>
              <a:t>③自分が取り組む課題を決める</a:t>
            </a:r>
            <a:r>
              <a:rPr lang="ja-JP" altLang="en-US" sz="4400" dirty="0"/>
              <a:t>（</a:t>
            </a:r>
            <a:r>
              <a:rPr lang="ja-JP" sz="4400" dirty="0"/>
              <a:t>P</a:t>
            </a:r>
            <a:r>
              <a:rPr lang="en-US" altLang="ja-JP" sz="4400" dirty="0"/>
              <a:t>.</a:t>
            </a:r>
            <a:r>
              <a:rPr lang="ja-JP" sz="4400" dirty="0" smtClean="0"/>
              <a:t>1</a:t>
            </a:r>
            <a:r>
              <a:rPr lang="en-US" altLang="ja-JP" sz="4400" dirty="0" smtClean="0"/>
              <a:t>1</a:t>
            </a:r>
            <a:r>
              <a:rPr lang="ja-JP" altLang="en-US" sz="4400" dirty="0" smtClean="0"/>
              <a:t>）</a:t>
            </a:r>
            <a:endParaRPr sz="4400" dirty="0"/>
          </a:p>
        </p:txBody>
      </p:sp>
      <p:sp>
        <p:nvSpPr>
          <p:cNvPr id="2" name="テキスト ボックス 1"/>
          <p:cNvSpPr txBox="1"/>
          <p:nvPr/>
        </p:nvSpPr>
        <p:spPr>
          <a:xfrm>
            <a:off x="7694677" y="6214043"/>
            <a:ext cx="615553" cy="1042987"/>
          </a:xfrm>
          <a:prstGeom prst="rect">
            <a:avLst/>
          </a:prstGeom>
          <a:noFill/>
        </p:spPr>
        <p:txBody>
          <a:bodyPr vert="eaVert" wrap="square" rtlCol="0">
            <a:spAutoFit/>
          </a:bodyPr>
          <a:lstStyle/>
          <a:p>
            <a:r>
              <a:rPr kumimoji="1" lang="ja-JP"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00802" y="241002"/>
            <a:ext cx="8378529" cy="23503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ja-JP" sz="2400" dirty="0"/>
              <a:t>2.2 　5 歳未満の子どもの発育阻害や消耗性疾患につい</a:t>
            </a:r>
            <a:br>
              <a:rPr lang="ja-JP" sz="2400" dirty="0"/>
            </a:br>
            <a:r>
              <a:rPr lang="ja-JP" sz="2400" dirty="0"/>
              <a:t>　　　</a:t>
            </a:r>
            <a:r>
              <a:rPr lang="ja-JP" sz="2400" dirty="0" err="1"/>
              <a:t>て</a:t>
            </a:r>
            <a:r>
              <a:rPr lang="ja-JP" sz="2400" dirty="0"/>
              <a:t>国際的に合意されたターゲットを2025 年までに達</a:t>
            </a:r>
            <a:br>
              <a:rPr lang="ja-JP" sz="2400" dirty="0"/>
            </a:br>
            <a:r>
              <a:rPr lang="ja-JP" sz="2400" dirty="0"/>
              <a:t>　　　成するなど、2030 年までにあらゆる形態の栄養不良</a:t>
            </a:r>
            <a:br>
              <a:rPr lang="ja-JP" sz="2400" dirty="0"/>
            </a:br>
            <a:r>
              <a:rPr lang="ja-JP" sz="2400" dirty="0"/>
              <a:t>　　　を解消し、若年女子、妊婦・授乳婦及び高齢者の栄</a:t>
            </a:r>
            <a:br>
              <a:rPr lang="ja-JP" sz="2400" dirty="0"/>
            </a:br>
            <a:r>
              <a:rPr lang="ja-JP" sz="2400" dirty="0"/>
              <a:t>　　　養ニーズへの対処を行う。 </a:t>
            </a:r>
            <a:endParaRPr sz="2400" dirty="0">
              <a:solidFill>
                <a:srgbClr val="1E4E79"/>
              </a:solidFill>
            </a:endParaRPr>
          </a:p>
        </p:txBody>
      </p:sp>
      <p:grpSp>
        <p:nvGrpSpPr>
          <p:cNvPr id="137" name="Google Shape;137;p5"/>
          <p:cNvGrpSpPr/>
          <p:nvPr/>
        </p:nvGrpSpPr>
        <p:grpSpPr>
          <a:xfrm>
            <a:off x="8759536" y="0"/>
            <a:ext cx="4266669" cy="6858000"/>
            <a:chOff x="8759536" y="0"/>
            <a:chExt cx="4266669" cy="6858000"/>
          </a:xfrm>
        </p:grpSpPr>
        <p:grpSp>
          <p:nvGrpSpPr>
            <p:cNvPr id="138" name="Google Shape;138;p5"/>
            <p:cNvGrpSpPr/>
            <p:nvPr/>
          </p:nvGrpSpPr>
          <p:grpSpPr>
            <a:xfrm>
              <a:off x="9055676" y="0"/>
              <a:ext cx="3136324" cy="6858000"/>
              <a:chOff x="9055676" y="0"/>
              <a:chExt cx="3136324" cy="6858000"/>
            </a:xfrm>
          </p:grpSpPr>
          <p:sp>
            <p:nvSpPr>
              <p:cNvPr id="139" name="Google Shape;139;p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44" name="Google Shape;144;p5" descr="フラスコ"/>
            <p:cNvPicPr preferRelativeResize="0"/>
            <p:nvPr/>
          </p:nvPicPr>
          <p:blipFill rotWithShape="1">
            <a:blip r:embed="rId3">
              <a:alphaModFix/>
            </a:blip>
            <a:srcRect/>
            <a:stretch/>
          </p:blipFill>
          <p:spPr>
            <a:xfrm>
              <a:off x="8759536" y="2591331"/>
              <a:ext cx="4266669" cy="4266669"/>
            </a:xfrm>
            <a:prstGeom prst="rect">
              <a:avLst/>
            </a:prstGeom>
            <a:noFill/>
            <a:ln>
              <a:noFill/>
            </a:ln>
          </p:spPr>
        </p:pic>
      </p:grpSp>
      <p:sp>
        <p:nvSpPr>
          <p:cNvPr id="145" name="Google Shape;145;p5"/>
          <p:cNvSpPr/>
          <p:nvPr/>
        </p:nvSpPr>
        <p:spPr>
          <a:xfrm>
            <a:off x="3563098" y="2483249"/>
            <a:ext cx="2053936" cy="978408"/>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txBox="1"/>
          <p:nvPr/>
        </p:nvSpPr>
        <p:spPr>
          <a:xfrm>
            <a:off x="875316" y="3461657"/>
            <a:ext cx="74295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a:solidFill>
                  <a:srgbClr val="FF0000"/>
                </a:solidFill>
                <a:latin typeface="Calibri"/>
                <a:ea typeface="Calibri"/>
                <a:cs typeface="Calibri"/>
                <a:sym typeface="Calibri"/>
              </a:rPr>
              <a:t>キーワード</a:t>
            </a:r>
            <a:endParaRPr sz="3600">
              <a:solidFill>
                <a:srgbClr val="FF0000"/>
              </a:solidFill>
              <a:latin typeface="Calibri"/>
              <a:ea typeface="Calibri"/>
              <a:cs typeface="Calibri"/>
              <a:sym typeface="Calibri"/>
            </a:endParaRPr>
          </a:p>
          <a:p>
            <a:pPr marL="0" marR="0" lvl="0" indent="0" algn="l" rtl="0">
              <a:spcBef>
                <a:spcPts val="0"/>
              </a:spcBef>
              <a:spcAft>
                <a:spcPts val="0"/>
              </a:spcAft>
              <a:buNone/>
            </a:pPr>
            <a:r>
              <a:rPr lang="ja-JP" sz="3600">
                <a:solidFill>
                  <a:schemeClr val="dk1"/>
                </a:solidFill>
                <a:latin typeface="Calibri"/>
                <a:ea typeface="Calibri"/>
                <a:cs typeface="Calibri"/>
                <a:sym typeface="Calibri"/>
              </a:rPr>
              <a:t>・子どもの発育阻害や消耗性疾患</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a:solidFill>
                  <a:schemeClr val="dk1"/>
                </a:solidFill>
                <a:latin typeface="Calibri"/>
                <a:ea typeface="Calibri"/>
                <a:cs typeface="Calibri"/>
                <a:sym typeface="Calibri"/>
              </a:rPr>
              <a:t>・国際的に合意されたターゲット</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a:solidFill>
                  <a:schemeClr val="dk1"/>
                </a:solidFill>
                <a:latin typeface="Calibri"/>
                <a:ea typeface="Calibri"/>
                <a:cs typeface="Calibri"/>
                <a:sym typeface="Calibri"/>
              </a:rPr>
              <a:t>・あらゆる形態の栄養不良</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a:solidFill>
                  <a:schemeClr val="dk1"/>
                </a:solidFill>
                <a:latin typeface="Calibri"/>
                <a:ea typeface="Calibri"/>
                <a:cs typeface="Calibri"/>
                <a:sym typeface="Calibri"/>
              </a:rPr>
              <a:t>・若年女子、妊婦・授乳婦及び高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a:solidFill>
                  <a:schemeClr val="dk1"/>
                </a:solidFill>
                <a:latin typeface="Calibri"/>
                <a:ea typeface="Calibri"/>
                <a:cs typeface="Calibri"/>
                <a:sym typeface="Calibri"/>
              </a:rPr>
              <a:t>　齢者の栄養ニーズ</a:t>
            </a:r>
            <a:endParaRPr/>
          </a:p>
        </p:txBody>
      </p:sp>
      <p:sp>
        <p:nvSpPr>
          <p:cNvPr id="147" name="Google Shape;147;p5"/>
          <p:cNvSpPr/>
          <p:nvPr/>
        </p:nvSpPr>
        <p:spPr>
          <a:xfrm>
            <a:off x="875315" y="5110844"/>
            <a:ext cx="6123214" cy="593060"/>
          </a:xfrm>
          <a:prstGeom prst="frame">
            <a:avLst>
              <a:gd name="adj1" fmla="val 125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48" name="Google Shape;148;p5"/>
          <p:cNvCxnSpPr/>
          <p:nvPr/>
        </p:nvCxnSpPr>
        <p:spPr>
          <a:xfrm>
            <a:off x="2701636" y="900545"/>
            <a:ext cx="5273449" cy="0"/>
          </a:xfrm>
          <a:prstGeom prst="straightConnector1">
            <a:avLst/>
          </a:prstGeom>
          <a:noFill/>
          <a:ln w="38100" cap="flat" cmpd="sng">
            <a:solidFill>
              <a:srgbClr val="FF0000"/>
            </a:solidFill>
            <a:prstDash val="solid"/>
            <a:miter lim="800000"/>
            <a:headEnd type="none" w="sm" len="sm"/>
            <a:tailEnd type="none" w="sm" len="sm"/>
          </a:ln>
        </p:spPr>
      </p:cxnSp>
      <p:cxnSp>
        <p:nvCxnSpPr>
          <p:cNvPr id="149" name="Google Shape;149;p5"/>
          <p:cNvCxnSpPr/>
          <p:nvPr/>
        </p:nvCxnSpPr>
        <p:spPr>
          <a:xfrm>
            <a:off x="1426792" y="1233055"/>
            <a:ext cx="4516808" cy="0"/>
          </a:xfrm>
          <a:prstGeom prst="straightConnector1">
            <a:avLst/>
          </a:prstGeom>
          <a:noFill/>
          <a:ln w="38100" cap="flat" cmpd="sng">
            <a:solidFill>
              <a:srgbClr val="FF0000"/>
            </a:solidFill>
            <a:prstDash val="solid"/>
            <a:miter lim="800000"/>
            <a:headEnd type="none" w="sm" len="sm"/>
            <a:tailEnd type="none" w="sm" len="sm"/>
          </a:ln>
        </p:spPr>
      </p:cxnSp>
      <p:cxnSp>
        <p:nvCxnSpPr>
          <p:cNvPr id="150" name="Google Shape;150;p5"/>
          <p:cNvCxnSpPr/>
          <p:nvPr/>
        </p:nvCxnSpPr>
        <p:spPr>
          <a:xfrm flipV="1">
            <a:off x="5238576" y="1565565"/>
            <a:ext cx="3377484" cy="0"/>
          </a:xfrm>
          <a:prstGeom prst="straightConnector1">
            <a:avLst/>
          </a:prstGeom>
          <a:noFill/>
          <a:ln w="38100" cap="flat" cmpd="sng">
            <a:solidFill>
              <a:srgbClr val="FF0000"/>
            </a:solidFill>
            <a:prstDash val="solid"/>
            <a:miter lim="800000"/>
            <a:headEnd type="none" w="sm" len="sm"/>
            <a:tailEnd type="none" w="sm" len="sm"/>
          </a:ln>
        </p:spPr>
      </p:cxnSp>
      <p:cxnSp>
        <p:nvCxnSpPr>
          <p:cNvPr id="151" name="Google Shape;151;p5"/>
          <p:cNvCxnSpPr/>
          <p:nvPr/>
        </p:nvCxnSpPr>
        <p:spPr>
          <a:xfrm>
            <a:off x="2895600" y="1884218"/>
            <a:ext cx="5527964" cy="0"/>
          </a:xfrm>
          <a:prstGeom prst="straightConnector1">
            <a:avLst/>
          </a:prstGeom>
          <a:noFill/>
          <a:ln w="38100" cap="flat" cmpd="sng">
            <a:solidFill>
              <a:srgbClr val="FF0000"/>
            </a:solidFill>
            <a:prstDash val="solid"/>
            <a:miter lim="800000"/>
            <a:headEnd type="none" w="sm" len="sm"/>
            <a:tailEnd type="none" w="sm" len="sm"/>
          </a:ln>
        </p:spPr>
      </p:cxnSp>
      <p:cxnSp>
        <p:nvCxnSpPr>
          <p:cNvPr id="152" name="Google Shape;152;p5"/>
          <p:cNvCxnSpPr/>
          <p:nvPr/>
        </p:nvCxnSpPr>
        <p:spPr>
          <a:xfrm rot="10800000" flipH="1">
            <a:off x="1412937" y="2237022"/>
            <a:ext cx="3373800" cy="1800"/>
          </a:xfrm>
          <a:prstGeom prst="straightConnector1">
            <a:avLst/>
          </a:prstGeom>
          <a:noFill/>
          <a:ln w="38100" cap="flat" cmpd="sng">
            <a:solidFill>
              <a:srgbClr val="FF0000"/>
            </a:solidFill>
            <a:prstDash val="solid"/>
            <a:miter lim="800000"/>
            <a:headEnd type="none" w="sm" len="sm"/>
            <a:tailEnd type="none" w="sm" len="sm"/>
          </a:ln>
        </p:spPr>
      </p:cxnSp>
      <p:sp>
        <p:nvSpPr>
          <p:cNvPr id="153" name="Google Shape;153;p5"/>
          <p:cNvSpPr/>
          <p:nvPr/>
        </p:nvSpPr>
        <p:spPr>
          <a:xfrm>
            <a:off x="5408908" y="3729321"/>
            <a:ext cx="6129083" cy="74622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77" y="60500"/>
                </a:moveTo>
                <a:lnTo>
                  <a:pt x="-54092" y="221682"/>
                </a:lnTo>
              </a:path>
            </a:pathLst>
          </a:cu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800" b="1" dirty="0" smtClean="0">
                <a:solidFill>
                  <a:srgbClr val="FF0000"/>
                </a:solidFill>
                <a:latin typeface="Calibri"/>
                <a:ea typeface="Calibri"/>
                <a:cs typeface="Calibri"/>
                <a:sym typeface="Calibri"/>
              </a:rPr>
              <a:t>その中から</a:t>
            </a:r>
            <a:r>
              <a:rPr lang="ja-JP" sz="2800" b="1" dirty="0" smtClean="0">
                <a:solidFill>
                  <a:srgbClr val="FF0000"/>
                </a:solidFill>
                <a:latin typeface="Calibri"/>
                <a:ea typeface="Calibri"/>
                <a:cs typeface="Calibri"/>
                <a:sym typeface="Calibri"/>
              </a:rPr>
              <a:t>メインキーワード</a:t>
            </a:r>
            <a:r>
              <a:rPr lang="ja-JP" altLang="en-US" sz="2800" b="1" dirty="0" smtClean="0">
                <a:solidFill>
                  <a:srgbClr val="FF0000"/>
                </a:solidFill>
                <a:latin typeface="Calibri"/>
                <a:ea typeface="Calibri"/>
                <a:cs typeface="Calibri"/>
                <a:sym typeface="Calibri"/>
              </a:rPr>
              <a:t>を選ぶ</a:t>
            </a:r>
            <a:endParaRPr sz="2800" b="1" dirty="0">
              <a:solidFill>
                <a:srgbClr val="FF0000"/>
              </a:solidFill>
              <a:latin typeface="Calibri"/>
              <a:ea typeface="Calibri"/>
              <a:cs typeface="Calibri"/>
              <a:sym typeface="Calibri"/>
            </a:endParaRPr>
          </a:p>
        </p:txBody>
      </p:sp>
      <p:sp>
        <p:nvSpPr>
          <p:cNvPr id="2" name="四角形吹き出し 1"/>
          <p:cNvSpPr/>
          <p:nvPr/>
        </p:nvSpPr>
        <p:spPr>
          <a:xfrm>
            <a:off x="6586780" y="2237022"/>
            <a:ext cx="3595606" cy="707656"/>
          </a:xfrm>
          <a:prstGeom prst="wedgeRectCallout">
            <a:avLst>
              <a:gd name="adj1" fmla="val -51455"/>
              <a:gd name="adj2" fmla="val -908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キーワードに赤線</a:t>
            </a:r>
            <a:endParaRPr kumimoji="1" lang="ja-JP" alt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500"/>
                                        <p:tgtEl>
                                          <p:spTgt spid="151"/>
                                        </p:tgtEl>
                                      </p:cBhvr>
                                    </p:animEffect>
                                  </p:childTnLst>
                                </p:cTn>
                              </p:par>
                              <p:par>
                                <p:cTn id="23" presetID="10"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fade">
                                      <p:cBhvr>
                                        <p:cTn id="25" dur="500"/>
                                        <p:tgtEl>
                                          <p:spTgt spid="1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fade">
                                      <p:cBhvr>
                                        <p:cTn id="30" dur="500"/>
                                        <p:tgtEl>
                                          <p:spTgt spid="1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5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6"/>
          <p:cNvGrpSpPr/>
          <p:nvPr/>
        </p:nvGrpSpPr>
        <p:grpSpPr>
          <a:xfrm>
            <a:off x="8899813" y="0"/>
            <a:ext cx="3884322" cy="6858000"/>
            <a:chOff x="8899813" y="0"/>
            <a:chExt cx="3884322" cy="6858000"/>
          </a:xfrm>
        </p:grpSpPr>
        <p:grpSp>
          <p:nvGrpSpPr>
            <p:cNvPr id="160" name="Google Shape;160;p6"/>
            <p:cNvGrpSpPr/>
            <p:nvPr/>
          </p:nvGrpSpPr>
          <p:grpSpPr>
            <a:xfrm>
              <a:off x="9055676" y="0"/>
              <a:ext cx="3136324" cy="6858000"/>
              <a:chOff x="9055676" y="0"/>
              <a:chExt cx="3136324" cy="6858000"/>
            </a:xfrm>
          </p:grpSpPr>
          <p:sp>
            <p:nvSpPr>
              <p:cNvPr id="161" name="Google Shape;161;p6"/>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Google Shape;162;p6"/>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6"/>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6"/>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6"/>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66" name="Google Shape;166;p6" descr="ビーカー"/>
            <p:cNvPicPr preferRelativeResize="0"/>
            <p:nvPr/>
          </p:nvPicPr>
          <p:blipFill rotWithShape="1">
            <a:blip r:embed="rId3">
              <a:alphaModFix/>
            </a:blip>
            <a:srcRect/>
            <a:stretch/>
          </p:blipFill>
          <p:spPr>
            <a:xfrm>
              <a:off x="8899813" y="2973678"/>
              <a:ext cx="3884322" cy="3884322"/>
            </a:xfrm>
            <a:prstGeom prst="rect">
              <a:avLst/>
            </a:prstGeom>
            <a:noFill/>
            <a:ln>
              <a:noFill/>
            </a:ln>
          </p:spPr>
        </p:pic>
      </p:grpSp>
      <p:sp>
        <p:nvSpPr>
          <p:cNvPr id="167" name="Google Shape;16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2400"/>
              <a:buNone/>
            </a:pPr>
            <a:r>
              <a:rPr lang="ja-JP" sz="2400" dirty="0"/>
              <a:t>現在　　1日　　　1週間～　　　数か月　　　　　1年～</a:t>
            </a:r>
            <a:endParaRPr sz="2400" dirty="0"/>
          </a:p>
        </p:txBody>
      </p:sp>
      <p:grpSp>
        <p:nvGrpSpPr>
          <p:cNvPr id="168" name="Google Shape;168;p6"/>
          <p:cNvGrpSpPr/>
          <p:nvPr/>
        </p:nvGrpSpPr>
        <p:grpSpPr>
          <a:xfrm>
            <a:off x="945222" y="2990850"/>
            <a:ext cx="11106366" cy="2361986"/>
            <a:chOff x="0" y="0"/>
            <a:chExt cx="5238750" cy="876300"/>
          </a:xfrm>
        </p:grpSpPr>
        <p:sp>
          <p:nvSpPr>
            <p:cNvPr id="169" name="Google Shape;169;p6"/>
            <p:cNvSpPr/>
            <p:nvPr/>
          </p:nvSpPr>
          <p:spPr>
            <a:xfrm>
              <a:off x="0" y="19050"/>
              <a:ext cx="5238750" cy="484505"/>
            </a:xfrm>
            <a:prstGeom prst="rightArrow">
              <a:avLst>
                <a:gd name="adj1" fmla="val 50000"/>
                <a:gd name="adj2"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Calibri"/>
                <a:ea typeface="Calibri"/>
                <a:cs typeface="Calibri"/>
                <a:sym typeface="Calibri"/>
              </a:endParaRPr>
            </a:p>
          </p:txBody>
        </p:sp>
        <p:cxnSp>
          <p:nvCxnSpPr>
            <p:cNvPr id="170" name="Google Shape;170;p6"/>
            <p:cNvCxnSpPr/>
            <p:nvPr/>
          </p:nvCxnSpPr>
          <p:spPr>
            <a:xfrm>
              <a:off x="104775" y="19050"/>
              <a:ext cx="0" cy="190500"/>
            </a:xfrm>
            <a:prstGeom prst="straightConnector1">
              <a:avLst/>
            </a:prstGeom>
            <a:noFill/>
            <a:ln w="9525" cap="flat" cmpd="sng">
              <a:solidFill>
                <a:schemeClr val="accent1"/>
              </a:solidFill>
              <a:prstDash val="solid"/>
              <a:miter lim="800000"/>
              <a:headEnd type="none" w="sm" len="sm"/>
              <a:tailEnd type="diamond" w="med" len="med"/>
            </a:ln>
          </p:spPr>
        </p:cxnSp>
        <p:cxnSp>
          <p:nvCxnSpPr>
            <p:cNvPr id="171" name="Google Shape;171;p6"/>
            <p:cNvCxnSpPr/>
            <p:nvPr/>
          </p:nvCxnSpPr>
          <p:spPr>
            <a:xfrm>
              <a:off x="571500" y="0"/>
              <a:ext cx="0" cy="190500"/>
            </a:xfrm>
            <a:prstGeom prst="straightConnector1">
              <a:avLst/>
            </a:prstGeom>
            <a:noFill/>
            <a:ln w="9525" cap="flat" cmpd="sng">
              <a:solidFill>
                <a:srgbClr val="27897D"/>
              </a:solidFill>
              <a:prstDash val="solid"/>
              <a:miter lim="800000"/>
              <a:headEnd type="none" w="sm" len="sm"/>
              <a:tailEnd type="diamond" w="med" len="med"/>
            </a:ln>
          </p:spPr>
        </p:cxnSp>
        <p:cxnSp>
          <p:nvCxnSpPr>
            <p:cNvPr id="172" name="Google Shape;172;p6"/>
            <p:cNvCxnSpPr/>
            <p:nvPr/>
          </p:nvCxnSpPr>
          <p:spPr>
            <a:xfrm>
              <a:off x="2819400" y="0"/>
              <a:ext cx="0" cy="190500"/>
            </a:xfrm>
            <a:prstGeom prst="straightConnector1">
              <a:avLst/>
            </a:prstGeom>
            <a:noFill/>
            <a:ln w="9525" cap="flat" cmpd="sng">
              <a:solidFill>
                <a:srgbClr val="27897D"/>
              </a:solidFill>
              <a:prstDash val="solid"/>
              <a:miter lim="800000"/>
              <a:headEnd type="none" w="sm" len="sm"/>
              <a:tailEnd type="diamond" w="med" len="med"/>
            </a:ln>
          </p:spPr>
        </p:cxnSp>
        <p:cxnSp>
          <p:nvCxnSpPr>
            <p:cNvPr id="173" name="Google Shape;173;p6"/>
            <p:cNvCxnSpPr/>
            <p:nvPr/>
          </p:nvCxnSpPr>
          <p:spPr>
            <a:xfrm>
              <a:off x="1981200" y="9525"/>
              <a:ext cx="0" cy="190500"/>
            </a:xfrm>
            <a:prstGeom prst="straightConnector1">
              <a:avLst/>
            </a:prstGeom>
            <a:noFill/>
            <a:ln w="9525" cap="flat" cmpd="sng">
              <a:solidFill>
                <a:srgbClr val="27897D"/>
              </a:solidFill>
              <a:prstDash val="solid"/>
              <a:miter lim="800000"/>
              <a:headEnd type="none" w="sm" len="sm"/>
              <a:tailEnd type="diamond" w="med" len="med"/>
            </a:ln>
          </p:spPr>
        </p:cxnSp>
        <p:cxnSp>
          <p:nvCxnSpPr>
            <p:cNvPr id="174" name="Google Shape;174;p6"/>
            <p:cNvCxnSpPr/>
            <p:nvPr/>
          </p:nvCxnSpPr>
          <p:spPr>
            <a:xfrm>
              <a:off x="1190625" y="0"/>
              <a:ext cx="0" cy="190500"/>
            </a:xfrm>
            <a:prstGeom prst="straightConnector1">
              <a:avLst/>
            </a:prstGeom>
            <a:noFill/>
            <a:ln w="9525" cap="flat" cmpd="sng">
              <a:solidFill>
                <a:srgbClr val="27897D"/>
              </a:solidFill>
              <a:prstDash val="solid"/>
              <a:miter lim="800000"/>
              <a:headEnd type="none" w="sm" len="sm"/>
              <a:tailEnd type="diamond" w="med" len="med"/>
            </a:ln>
          </p:spPr>
        </p:cxnSp>
        <p:sp>
          <p:nvSpPr>
            <p:cNvPr id="175" name="Google Shape;175;p6"/>
            <p:cNvSpPr txBox="1"/>
            <p:nvPr/>
          </p:nvSpPr>
          <p:spPr>
            <a:xfrm>
              <a:off x="0" y="361950"/>
              <a:ext cx="509270" cy="51435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b="1" dirty="0">
                  <a:solidFill>
                    <a:srgbClr val="595959"/>
                  </a:solidFill>
                  <a:latin typeface="Calibri"/>
                  <a:ea typeface="Calibri"/>
                  <a:cs typeface="Calibri"/>
                  <a:sym typeface="Calibri"/>
                </a:rPr>
                <a:t>テレビ</a:t>
              </a:r>
              <a:endParaRPr sz="1100" b="1" dirty="0"/>
            </a:p>
            <a:p>
              <a:pPr marL="0" marR="0" lvl="0" indent="0" algn="l" rtl="0">
                <a:spcBef>
                  <a:spcPts val="0"/>
                </a:spcBef>
                <a:spcAft>
                  <a:spcPts val="0"/>
                </a:spcAft>
                <a:buNone/>
              </a:pPr>
              <a:r>
                <a:rPr lang="ja-JP" sz="2000" b="1" dirty="0">
                  <a:solidFill>
                    <a:srgbClr val="595959"/>
                  </a:solidFill>
                  <a:latin typeface="Calibri"/>
                  <a:ea typeface="Calibri"/>
                  <a:cs typeface="Calibri"/>
                  <a:sym typeface="Calibri"/>
                </a:rPr>
                <a:t>ラジオ</a:t>
              </a:r>
              <a:endParaRPr sz="1100" b="1" dirty="0"/>
            </a:p>
            <a:p>
              <a:pPr marL="0" marR="0" lvl="0" indent="0" algn="l" rtl="0">
                <a:spcBef>
                  <a:spcPts val="0"/>
                </a:spcBef>
                <a:spcAft>
                  <a:spcPts val="0"/>
                </a:spcAft>
                <a:buNone/>
              </a:pPr>
              <a:r>
                <a:rPr lang="ja-JP" sz="2000" b="1" dirty="0">
                  <a:solidFill>
                    <a:srgbClr val="595959"/>
                  </a:solidFill>
                  <a:latin typeface="Calibri"/>
                  <a:ea typeface="Calibri"/>
                  <a:cs typeface="Calibri"/>
                  <a:sym typeface="Calibri"/>
                </a:rPr>
                <a:t>ウェブ</a:t>
              </a:r>
              <a:endParaRPr sz="1100" b="1" dirty="0"/>
            </a:p>
          </p:txBody>
        </p:sp>
        <p:sp>
          <p:nvSpPr>
            <p:cNvPr id="176" name="Google Shape;176;p6"/>
            <p:cNvSpPr txBox="1"/>
            <p:nvPr/>
          </p:nvSpPr>
          <p:spPr>
            <a:xfrm>
              <a:off x="581025" y="361950"/>
              <a:ext cx="533400" cy="5143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a:solidFill>
                    <a:srgbClr val="595959"/>
                  </a:solidFill>
                  <a:latin typeface="Candara"/>
                  <a:ea typeface="Candara"/>
                  <a:cs typeface="Candara"/>
                  <a:sym typeface="Candara"/>
                </a:rPr>
                <a:t>新聞 </a:t>
              </a:r>
              <a:endParaRPr/>
            </a:p>
          </p:txBody>
        </p:sp>
        <p:sp>
          <p:nvSpPr>
            <p:cNvPr id="177" name="Google Shape;177;p6"/>
            <p:cNvSpPr txBox="1"/>
            <p:nvPr/>
          </p:nvSpPr>
          <p:spPr>
            <a:xfrm>
              <a:off x="1190625" y="361950"/>
              <a:ext cx="695325" cy="5143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dirty="0">
                  <a:solidFill>
                    <a:srgbClr val="595959"/>
                  </a:solidFill>
                  <a:latin typeface="Candara"/>
                  <a:ea typeface="Candara"/>
                  <a:cs typeface="Candara"/>
                  <a:sym typeface="Candara"/>
                </a:rPr>
                <a:t>雑誌</a:t>
              </a:r>
              <a:endParaRPr dirty="0"/>
            </a:p>
            <a:p>
              <a:pPr marL="0" marR="0" lvl="0" indent="0" algn="l" rtl="0">
                <a:spcBef>
                  <a:spcPts val="0"/>
                </a:spcBef>
                <a:spcAft>
                  <a:spcPts val="0"/>
                </a:spcAft>
                <a:buNone/>
              </a:pPr>
              <a:r>
                <a:rPr lang="ja-JP" sz="2800" dirty="0">
                  <a:solidFill>
                    <a:srgbClr val="595959"/>
                  </a:solidFill>
                  <a:latin typeface="Candara"/>
                  <a:ea typeface="Candara"/>
                  <a:cs typeface="Candara"/>
                  <a:sym typeface="Candara"/>
                </a:rPr>
                <a:t>週刊誌</a:t>
              </a:r>
              <a:endParaRPr dirty="0"/>
            </a:p>
          </p:txBody>
        </p:sp>
        <p:sp>
          <p:nvSpPr>
            <p:cNvPr id="178" name="Google Shape;178;p6"/>
            <p:cNvSpPr txBox="1"/>
            <p:nvPr/>
          </p:nvSpPr>
          <p:spPr>
            <a:xfrm>
              <a:off x="1981200" y="361950"/>
              <a:ext cx="762000" cy="5143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a:solidFill>
                    <a:srgbClr val="595959"/>
                  </a:solidFill>
                  <a:latin typeface="Candara"/>
                  <a:ea typeface="Candara"/>
                  <a:cs typeface="Candara"/>
                  <a:sym typeface="Candara"/>
                </a:rPr>
                <a:t>学術雑誌</a:t>
              </a:r>
              <a:endParaRPr/>
            </a:p>
          </p:txBody>
        </p:sp>
        <p:sp>
          <p:nvSpPr>
            <p:cNvPr id="179" name="Google Shape;179;p6"/>
            <p:cNvSpPr txBox="1"/>
            <p:nvPr/>
          </p:nvSpPr>
          <p:spPr>
            <a:xfrm>
              <a:off x="2819400" y="352425"/>
              <a:ext cx="523875" cy="5143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a:solidFill>
                    <a:srgbClr val="595959"/>
                  </a:solidFill>
                  <a:latin typeface="Candara"/>
                  <a:ea typeface="Candara"/>
                  <a:cs typeface="Candara"/>
                  <a:sym typeface="Candara"/>
                </a:rPr>
                <a:t>図書</a:t>
              </a:r>
              <a:endParaRPr/>
            </a:p>
          </p:txBody>
        </p:sp>
        <p:sp>
          <p:nvSpPr>
            <p:cNvPr id="180" name="Google Shape;180;p6"/>
            <p:cNvSpPr txBox="1"/>
            <p:nvPr/>
          </p:nvSpPr>
          <p:spPr>
            <a:xfrm>
              <a:off x="3448050" y="361950"/>
              <a:ext cx="523875" cy="5143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a:solidFill>
                    <a:srgbClr val="595959"/>
                  </a:solidFill>
                  <a:latin typeface="Candara"/>
                  <a:ea typeface="Candara"/>
                  <a:cs typeface="Candara"/>
                  <a:sym typeface="Candara"/>
                </a:rPr>
                <a:t>公的資料</a:t>
              </a:r>
              <a:endParaRPr/>
            </a:p>
          </p:txBody>
        </p:sp>
        <p:sp>
          <p:nvSpPr>
            <p:cNvPr id="181" name="Google Shape;181;p6"/>
            <p:cNvSpPr txBox="1"/>
            <p:nvPr/>
          </p:nvSpPr>
          <p:spPr>
            <a:xfrm>
              <a:off x="4057650" y="361950"/>
              <a:ext cx="1001448" cy="5143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800">
                  <a:solidFill>
                    <a:srgbClr val="595959"/>
                  </a:solidFill>
                  <a:latin typeface="Candara"/>
                  <a:ea typeface="Candara"/>
                  <a:cs typeface="Candara"/>
                  <a:sym typeface="Candara"/>
                </a:rPr>
                <a:t>辞書・辞典</a:t>
              </a:r>
              <a:endParaRPr/>
            </a:p>
            <a:p>
              <a:pPr marL="0" marR="0" lvl="0" indent="0" algn="l" rtl="0">
                <a:spcBef>
                  <a:spcPts val="0"/>
                </a:spcBef>
                <a:spcAft>
                  <a:spcPts val="0"/>
                </a:spcAft>
                <a:buNone/>
              </a:pPr>
              <a:r>
                <a:rPr lang="ja-JP" sz="2800">
                  <a:solidFill>
                    <a:srgbClr val="595959"/>
                  </a:solidFill>
                  <a:latin typeface="Candara"/>
                  <a:ea typeface="Candara"/>
                  <a:cs typeface="Candara"/>
                  <a:sym typeface="Candara"/>
                </a:rPr>
                <a:t>教科書</a:t>
              </a:r>
              <a:endParaRPr/>
            </a:p>
          </p:txBody>
        </p:sp>
      </p:grpSp>
      <p:sp>
        <p:nvSpPr>
          <p:cNvPr id="182" name="Google Shape;182;p6"/>
          <p:cNvSpPr/>
          <p:nvPr/>
        </p:nvSpPr>
        <p:spPr>
          <a:xfrm>
            <a:off x="521283" y="2188396"/>
            <a:ext cx="2948113" cy="3493213"/>
          </a:xfrm>
          <a:prstGeom prst="frame">
            <a:avLst>
              <a:gd name="adj1" fmla="val 856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30;p4"/>
          <p:cNvSpPr txBox="1"/>
          <p:nvPr/>
        </p:nvSpPr>
        <p:spPr>
          <a:xfrm>
            <a:off x="318653" y="127900"/>
            <a:ext cx="8834004"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tLang="en-US" sz="4400" dirty="0"/>
              <a:t>④メインキーワードを深く広く</a:t>
            </a:r>
            <a:endParaRPr lang="en-US" altLang="ja-JP" sz="4400" dirty="0"/>
          </a:p>
          <a:p>
            <a:pPr marL="0" lvl="0" indent="0" algn="l" rtl="0">
              <a:spcBef>
                <a:spcPts val="0"/>
              </a:spcBef>
              <a:spcAft>
                <a:spcPts val="0"/>
              </a:spcAft>
              <a:buNone/>
            </a:pPr>
            <a:r>
              <a:rPr lang="ja-JP" altLang="en-US" sz="4400" dirty="0"/>
              <a:t>　（</a:t>
            </a:r>
            <a:r>
              <a:rPr lang="ja-JP" sz="4400" dirty="0"/>
              <a:t>P</a:t>
            </a:r>
            <a:r>
              <a:rPr lang="en-US" altLang="ja-JP" sz="4400" dirty="0"/>
              <a:t>.</a:t>
            </a:r>
            <a:r>
              <a:rPr lang="ja-JP" sz="4400" dirty="0" smtClean="0"/>
              <a:t>1</a:t>
            </a:r>
            <a:r>
              <a:rPr lang="en-US" altLang="ja-JP" sz="4400" dirty="0" smtClean="0"/>
              <a:t>2</a:t>
            </a:r>
            <a:r>
              <a:rPr lang="ja-JP" altLang="en-US" sz="4400" dirty="0" smtClean="0"/>
              <a:t>～</a:t>
            </a:r>
            <a:r>
              <a:rPr lang="en-US" altLang="ja-JP" sz="4400" dirty="0"/>
              <a:t>14</a:t>
            </a:r>
            <a:r>
              <a:rPr lang="ja-JP" altLang="en-US" sz="4400" dirty="0"/>
              <a:t>）　　　　調査する</a:t>
            </a:r>
            <a:endParaRP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381007" y="134161"/>
            <a:ext cx="8378529" cy="10272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Arial"/>
              <a:buNone/>
            </a:pPr>
            <a:r>
              <a:rPr lang="ja-JP" dirty="0"/>
              <a:t>⑤</a:t>
            </a:r>
            <a:r>
              <a:rPr lang="ja-JP" dirty="0">
                <a:latin typeface="Arial"/>
                <a:ea typeface="Arial"/>
                <a:cs typeface="Arial"/>
                <a:sym typeface="Arial"/>
              </a:rPr>
              <a:t>情報の視覚化　</a:t>
            </a:r>
            <a:r>
              <a:rPr lang="ja-JP" dirty="0" smtClean="0"/>
              <a:t>P</a:t>
            </a:r>
            <a:r>
              <a:rPr lang="en-US" altLang="ja-JP" dirty="0" smtClean="0"/>
              <a:t>.</a:t>
            </a:r>
            <a:r>
              <a:rPr lang="ja-JP" dirty="0" smtClean="0"/>
              <a:t>1</a:t>
            </a:r>
            <a:r>
              <a:rPr lang="en-US" altLang="ja-JP" dirty="0" smtClean="0"/>
              <a:t>5</a:t>
            </a:r>
            <a:endParaRPr dirty="0">
              <a:latin typeface="Arial"/>
              <a:ea typeface="Arial"/>
              <a:cs typeface="Arial"/>
              <a:sym typeface="Arial"/>
            </a:endParaRPr>
          </a:p>
        </p:txBody>
      </p:sp>
      <p:grpSp>
        <p:nvGrpSpPr>
          <p:cNvPr id="190" name="Google Shape;190;p8"/>
          <p:cNvGrpSpPr/>
          <p:nvPr/>
        </p:nvGrpSpPr>
        <p:grpSpPr>
          <a:xfrm>
            <a:off x="8759536" y="0"/>
            <a:ext cx="4266669" cy="6858000"/>
            <a:chOff x="8759536" y="0"/>
            <a:chExt cx="4266669" cy="6858000"/>
          </a:xfrm>
        </p:grpSpPr>
        <p:grpSp>
          <p:nvGrpSpPr>
            <p:cNvPr id="191" name="Google Shape;191;p8"/>
            <p:cNvGrpSpPr/>
            <p:nvPr/>
          </p:nvGrpSpPr>
          <p:grpSpPr>
            <a:xfrm>
              <a:off x="9055676" y="0"/>
              <a:ext cx="3136324" cy="6858000"/>
              <a:chOff x="9055676" y="0"/>
              <a:chExt cx="3136324" cy="6858000"/>
            </a:xfrm>
          </p:grpSpPr>
          <p:sp>
            <p:nvSpPr>
              <p:cNvPr id="192" name="Google Shape;192;p8"/>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8"/>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8"/>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8"/>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8"/>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97" name="Google Shape;197;p8" descr="フラスコ"/>
            <p:cNvPicPr preferRelativeResize="0"/>
            <p:nvPr/>
          </p:nvPicPr>
          <p:blipFill rotWithShape="1">
            <a:blip r:embed="rId3">
              <a:alphaModFix/>
            </a:blip>
            <a:srcRect/>
            <a:stretch/>
          </p:blipFill>
          <p:spPr>
            <a:xfrm>
              <a:off x="8759536" y="2591331"/>
              <a:ext cx="4266669" cy="4266669"/>
            </a:xfrm>
            <a:prstGeom prst="rect">
              <a:avLst/>
            </a:prstGeom>
            <a:noFill/>
            <a:ln>
              <a:noFill/>
            </a:ln>
          </p:spPr>
        </p:pic>
      </p:gr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281" y="959098"/>
            <a:ext cx="10167975" cy="5898902"/>
          </a:xfrm>
          <a:prstGeom prst="rect">
            <a:avLst/>
          </a:prstGeom>
        </p:spPr>
      </p:pic>
      <p:sp>
        <p:nvSpPr>
          <p:cNvPr id="199" name="Google Shape;199;p8"/>
          <p:cNvSpPr txBox="1"/>
          <p:nvPr/>
        </p:nvSpPr>
        <p:spPr>
          <a:xfrm>
            <a:off x="7134173" y="959098"/>
            <a:ext cx="440412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400" b="1" dirty="0">
                <a:solidFill>
                  <a:srgbClr val="FF0000"/>
                </a:solidFill>
                <a:latin typeface="Arial"/>
                <a:ea typeface="Arial"/>
                <a:cs typeface="Arial"/>
                <a:sym typeface="Arial"/>
              </a:rPr>
              <a:t>マインドマップ</a:t>
            </a:r>
            <a:endParaRPr sz="4400" b="1" dirty="0">
              <a:solidFill>
                <a:srgbClr val="FF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521284" y="365125"/>
            <a:ext cx="8378529" cy="102725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E4E79"/>
              </a:buClr>
              <a:buSzPct val="100000"/>
              <a:buFont typeface="Arial"/>
              <a:buNone/>
            </a:pPr>
            <a:r>
              <a:rPr lang="ja-JP" dirty="0"/>
              <a:t>⑥</a:t>
            </a:r>
            <a:r>
              <a:rPr lang="ja-JP" dirty="0">
                <a:latin typeface="Arial"/>
                <a:ea typeface="Arial"/>
                <a:cs typeface="Arial"/>
                <a:sym typeface="Arial"/>
              </a:rPr>
              <a:t>バックキャスティング</a:t>
            </a:r>
            <a:r>
              <a:rPr lang="ja-JP" dirty="0"/>
              <a:t>と構造化</a:t>
            </a:r>
            <a:endParaRPr dirty="0"/>
          </a:p>
          <a:p>
            <a:pPr marL="0" lvl="0" indent="0" algn="l" rtl="0">
              <a:lnSpc>
                <a:spcPct val="90000"/>
              </a:lnSpc>
              <a:spcBef>
                <a:spcPts val="0"/>
              </a:spcBef>
              <a:spcAft>
                <a:spcPts val="0"/>
              </a:spcAft>
              <a:buClr>
                <a:srgbClr val="1E4E79"/>
              </a:buClr>
              <a:buSzPct val="100000"/>
              <a:buFont typeface="Arial"/>
              <a:buNone/>
            </a:pPr>
            <a:r>
              <a:rPr lang="ja-JP" dirty="0"/>
              <a:t>　</a:t>
            </a:r>
            <a:r>
              <a:rPr lang="ja-JP" dirty="0" smtClean="0"/>
              <a:t>P</a:t>
            </a:r>
            <a:r>
              <a:rPr lang="en-US" altLang="ja-JP" dirty="0"/>
              <a:t>.</a:t>
            </a:r>
            <a:r>
              <a:rPr lang="ja-JP" dirty="0" smtClean="0"/>
              <a:t>16</a:t>
            </a:r>
            <a:endParaRPr dirty="0"/>
          </a:p>
        </p:txBody>
      </p:sp>
      <p:grpSp>
        <p:nvGrpSpPr>
          <p:cNvPr id="206" name="Google Shape;206;p10"/>
          <p:cNvGrpSpPr/>
          <p:nvPr/>
        </p:nvGrpSpPr>
        <p:grpSpPr>
          <a:xfrm>
            <a:off x="8936181" y="0"/>
            <a:ext cx="3890553" cy="6904758"/>
            <a:chOff x="8936181" y="0"/>
            <a:chExt cx="3890553" cy="6904758"/>
          </a:xfrm>
        </p:grpSpPr>
        <p:grpSp>
          <p:nvGrpSpPr>
            <p:cNvPr id="207" name="Google Shape;207;p10"/>
            <p:cNvGrpSpPr/>
            <p:nvPr/>
          </p:nvGrpSpPr>
          <p:grpSpPr>
            <a:xfrm>
              <a:off x="9055676" y="0"/>
              <a:ext cx="3136324" cy="6858000"/>
              <a:chOff x="9055676" y="0"/>
              <a:chExt cx="3136324" cy="6858000"/>
            </a:xfrm>
          </p:grpSpPr>
          <p:sp>
            <p:nvSpPr>
              <p:cNvPr id="208" name="Google Shape;208;p10"/>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10"/>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10"/>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10"/>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10"/>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13" name="Google Shape;213;p10" descr="顕微鏡"/>
            <p:cNvPicPr preferRelativeResize="0"/>
            <p:nvPr/>
          </p:nvPicPr>
          <p:blipFill rotWithShape="1">
            <a:blip r:embed="rId3">
              <a:alphaModFix/>
            </a:blip>
            <a:srcRect/>
            <a:stretch/>
          </p:blipFill>
          <p:spPr>
            <a:xfrm flipH="1">
              <a:off x="8936181" y="3014205"/>
              <a:ext cx="3890553" cy="3890553"/>
            </a:xfrm>
            <a:prstGeom prst="rect">
              <a:avLst/>
            </a:prstGeom>
            <a:noFill/>
            <a:ln>
              <a:noFill/>
            </a:ln>
          </p:spPr>
        </p:pic>
      </p:grpSp>
      <p:grpSp>
        <p:nvGrpSpPr>
          <p:cNvPr id="214" name="Google Shape;214;p10"/>
          <p:cNvGrpSpPr/>
          <p:nvPr/>
        </p:nvGrpSpPr>
        <p:grpSpPr>
          <a:xfrm>
            <a:off x="935243" y="1828343"/>
            <a:ext cx="10321512" cy="4345900"/>
            <a:chOff x="97043" y="2718"/>
            <a:chExt cx="10321512" cy="4345900"/>
          </a:xfrm>
        </p:grpSpPr>
        <p:sp>
          <p:nvSpPr>
            <p:cNvPr id="215" name="Google Shape;215;p10"/>
            <p:cNvSpPr/>
            <p:nvPr/>
          </p:nvSpPr>
          <p:spPr>
            <a:xfrm>
              <a:off x="97043" y="2718"/>
              <a:ext cx="2716187" cy="162971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txBox="1"/>
            <p:nvPr/>
          </p:nvSpPr>
          <p:spPr>
            <a:xfrm>
              <a:off x="144776" y="50451"/>
              <a:ext cx="2620721" cy="153424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ja-JP" sz="3600" dirty="0">
                  <a:solidFill>
                    <a:srgbClr val="000000"/>
                  </a:solidFill>
                  <a:latin typeface="Calibri"/>
                  <a:ea typeface="Calibri"/>
                  <a:cs typeface="Calibri"/>
                  <a:sym typeface="Calibri"/>
                </a:rPr>
                <a:t>最終</a:t>
              </a:r>
              <a:r>
                <a:rPr lang="ja-JP" sz="3600" dirty="0" smtClean="0">
                  <a:solidFill>
                    <a:srgbClr val="000000"/>
                  </a:solidFill>
                  <a:latin typeface="Calibri"/>
                  <a:ea typeface="Calibri"/>
                  <a:cs typeface="Calibri"/>
                  <a:sym typeface="Calibri"/>
                </a:rPr>
                <a:t>目的</a:t>
              </a:r>
              <a:endParaRPr lang="en-US" altLang="ja-JP" sz="3600" dirty="0" smtClean="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None/>
              </a:pPr>
              <a:r>
                <a:rPr lang="ja-JP" altLang="en-US" sz="3200" b="1" dirty="0" smtClean="0">
                  <a:solidFill>
                    <a:schemeClr val="bg1"/>
                  </a:solidFill>
                  <a:latin typeface="Calibri"/>
                  <a:ea typeface="Calibri"/>
                  <a:cs typeface="Calibri"/>
                  <a:sym typeface="Calibri"/>
                </a:rPr>
                <a:t>（</a:t>
              </a:r>
              <a:r>
                <a:rPr lang="en-US" altLang="ja-JP" sz="3200" b="1" dirty="0" smtClean="0">
                  <a:solidFill>
                    <a:schemeClr val="bg1"/>
                  </a:solidFill>
                  <a:latin typeface="Calibri"/>
                  <a:ea typeface="Calibri"/>
                  <a:cs typeface="Calibri"/>
                  <a:sym typeface="Calibri"/>
                </a:rPr>
                <a:t>2030</a:t>
              </a:r>
              <a:r>
                <a:rPr lang="ja-JP" altLang="en-US" sz="3200" b="1" dirty="0" smtClean="0">
                  <a:solidFill>
                    <a:schemeClr val="bg1"/>
                  </a:solidFill>
                  <a:latin typeface="Calibri"/>
                  <a:ea typeface="Calibri"/>
                  <a:cs typeface="Calibri"/>
                  <a:sym typeface="Calibri"/>
                </a:rPr>
                <a:t>年）</a:t>
              </a:r>
              <a:endParaRPr sz="3200" b="1" dirty="0">
                <a:solidFill>
                  <a:schemeClr val="bg1"/>
                </a:solidFill>
                <a:latin typeface="Calibri"/>
                <a:ea typeface="Calibri"/>
                <a:cs typeface="Calibri"/>
                <a:sym typeface="Calibri"/>
              </a:endParaRPr>
            </a:p>
          </p:txBody>
        </p:sp>
        <p:sp>
          <p:nvSpPr>
            <p:cNvPr id="217" name="Google Shape;217;p10"/>
            <p:cNvSpPr/>
            <p:nvPr/>
          </p:nvSpPr>
          <p:spPr>
            <a:xfrm>
              <a:off x="3052255" y="480767"/>
              <a:ext cx="575831" cy="673614"/>
            </a:xfrm>
            <a:prstGeom prst="rightArrow">
              <a:avLst>
                <a:gd name="adj1" fmla="val 6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txBox="1"/>
            <p:nvPr/>
          </p:nvSpPr>
          <p:spPr>
            <a:xfrm>
              <a:off x="3052255" y="615490"/>
              <a:ext cx="403082" cy="4041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800">
                <a:solidFill>
                  <a:srgbClr val="000000"/>
                </a:solidFill>
                <a:latin typeface="Calibri"/>
                <a:ea typeface="Calibri"/>
                <a:cs typeface="Calibri"/>
                <a:sym typeface="Calibri"/>
              </a:endParaRPr>
            </a:p>
          </p:txBody>
        </p:sp>
        <p:sp>
          <p:nvSpPr>
            <p:cNvPr id="219" name="Google Shape;219;p10"/>
            <p:cNvSpPr/>
            <p:nvPr/>
          </p:nvSpPr>
          <p:spPr>
            <a:xfrm>
              <a:off x="3899706" y="2718"/>
              <a:ext cx="2716187" cy="1629712"/>
            </a:xfrm>
            <a:prstGeom prst="roundRect">
              <a:avLst>
                <a:gd name="adj" fmla="val 10000"/>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txBox="1"/>
            <p:nvPr/>
          </p:nvSpPr>
          <p:spPr>
            <a:xfrm>
              <a:off x="3947439" y="50451"/>
              <a:ext cx="2620721" cy="153424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ja-JP" sz="3600" dirty="0">
                  <a:solidFill>
                    <a:srgbClr val="000000"/>
                  </a:solidFill>
                  <a:latin typeface="Calibri"/>
                  <a:ea typeface="Calibri"/>
                  <a:cs typeface="Calibri"/>
                  <a:sym typeface="Calibri"/>
                </a:rPr>
                <a:t>長期</a:t>
              </a:r>
              <a:r>
                <a:rPr lang="ja-JP" sz="3600" dirty="0" smtClean="0">
                  <a:solidFill>
                    <a:srgbClr val="000000"/>
                  </a:solidFill>
                  <a:latin typeface="Calibri"/>
                  <a:ea typeface="Calibri"/>
                  <a:cs typeface="Calibri"/>
                  <a:sym typeface="Calibri"/>
                </a:rPr>
                <a:t>目標</a:t>
              </a:r>
              <a:endParaRPr lang="en-US" altLang="ja-JP" sz="3600" dirty="0" smtClean="0">
                <a:solidFill>
                  <a:srgbClr val="000000"/>
                </a:solidFill>
                <a:latin typeface="Calibri"/>
                <a:ea typeface="Calibri"/>
                <a:cs typeface="Calibri"/>
                <a:sym typeface="Calibri"/>
              </a:endParaRPr>
            </a:p>
            <a:p>
              <a:pPr algn="ctr">
                <a:lnSpc>
                  <a:spcPct val="90000"/>
                </a:lnSpc>
              </a:pPr>
              <a:r>
                <a:rPr lang="ja-JP" altLang="en-US" sz="3200" b="1" dirty="0">
                  <a:solidFill>
                    <a:schemeClr val="bg1"/>
                  </a:solidFill>
                  <a:latin typeface="Calibri"/>
                  <a:ea typeface="Calibri"/>
                  <a:cs typeface="Calibri"/>
                  <a:sym typeface="Calibri"/>
                </a:rPr>
                <a:t>（</a:t>
              </a:r>
              <a:r>
                <a:rPr lang="en-US" altLang="ja-JP" sz="3200" b="1" dirty="0" smtClean="0">
                  <a:solidFill>
                    <a:schemeClr val="bg1"/>
                  </a:solidFill>
                  <a:latin typeface="Calibri"/>
                  <a:ea typeface="Calibri"/>
                  <a:cs typeface="Calibri"/>
                  <a:sym typeface="Calibri"/>
                </a:rPr>
                <a:t>2028</a:t>
              </a:r>
              <a:r>
                <a:rPr lang="ja-JP" altLang="en-US" sz="3200" b="1" dirty="0" smtClean="0">
                  <a:solidFill>
                    <a:schemeClr val="bg1"/>
                  </a:solidFill>
                  <a:latin typeface="Calibri"/>
                  <a:ea typeface="Calibri"/>
                  <a:cs typeface="Calibri"/>
                  <a:sym typeface="Calibri"/>
                </a:rPr>
                <a:t>年）</a:t>
              </a:r>
              <a:endParaRPr sz="3200" dirty="0">
                <a:solidFill>
                  <a:srgbClr val="000000"/>
                </a:solidFill>
                <a:latin typeface="Calibri"/>
                <a:ea typeface="Calibri"/>
                <a:cs typeface="Calibri"/>
                <a:sym typeface="Calibri"/>
              </a:endParaRPr>
            </a:p>
          </p:txBody>
        </p:sp>
        <p:sp>
          <p:nvSpPr>
            <p:cNvPr id="221" name="Google Shape;221;p10"/>
            <p:cNvSpPr/>
            <p:nvPr/>
          </p:nvSpPr>
          <p:spPr>
            <a:xfrm>
              <a:off x="6854918" y="480767"/>
              <a:ext cx="575831" cy="673614"/>
            </a:xfrm>
            <a:prstGeom prst="rightArrow">
              <a:avLst>
                <a:gd name="adj1" fmla="val 60000"/>
                <a:gd name="adj2" fmla="val 50000"/>
              </a:avLst>
            </a:prstGeom>
            <a:solidFill>
              <a:srgbClr val="D07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txBox="1"/>
            <p:nvPr/>
          </p:nvSpPr>
          <p:spPr>
            <a:xfrm>
              <a:off x="6854918" y="615490"/>
              <a:ext cx="403082" cy="4041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800">
                <a:solidFill>
                  <a:srgbClr val="000000"/>
                </a:solidFill>
                <a:latin typeface="Calibri"/>
                <a:ea typeface="Calibri"/>
                <a:cs typeface="Calibri"/>
                <a:sym typeface="Calibri"/>
              </a:endParaRPr>
            </a:p>
          </p:txBody>
        </p:sp>
        <p:sp>
          <p:nvSpPr>
            <p:cNvPr id="223" name="Google Shape;223;p10"/>
            <p:cNvSpPr/>
            <p:nvPr/>
          </p:nvSpPr>
          <p:spPr>
            <a:xfrm>
              <a:off x="7702368" y="2718"/>
              <a:ext cx="2716187" cy="1629712"/>
            </a:xfrm>
            <a:prstGeom prst="roundRect">
              <a:avLst>
                <a:gd name="adj" fmla="val 10000"/>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p:nvPr/>
          </p:nvSpPr>
          <p:spPr>
            <a:xfrm>
              <a:off x="7750101" y="50451"/>
              <a:ext cx="2620721" cy="153424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ja-JP" sz="3600" dirty="0">
                  <a:solidFill>
                    <a:srgbClr val="000000"/>
                  </a:solidFill>
                  <a:latin typeface="Calibri"/>
                  <a:ea typeface="Calibri"/>
                  <a:cs typeface="Calibri"/>
                  <a:sym typeface="Calibri"/>
                </a:rPr>
                <a:t>中期</a:t>
              </a:r>
              <a:r>
                <a:rPr lang="ja-JP" sz="3600" dirty="0" smtClean="0">
                  <a:solidFill>
                    <a:srgbClr val="000000"/>
                  </a:solidFill>
                  <a:latin typeface="Calibri"/>
                  <a:ea typeface="Calibri"/>
                  <a:cs typeface="Calibri"/>
                  <a:sym typeface="Calibri"/>
                </a:rPr>
                <a:t>目標</a:t>
              </a:r>
              <a:endParaRPr lang="en-US" altLang="ja-JP" sz="3600" dirty="0" smtClean="0">
                <a:solidFill>
                  <a:srgbClr val="000000"/>
                </a:solidFill>
                <a:latin typeface="Calibri"/>
                <a:ea typeface="Calibri"/>
                <a:cs typeface="Calibri"/>
                <a:sym typeface="Calibri"/>
              </a:endParaRPr>
            </a:p>
            <a:p>
              <a:pPr marL="0" marR="0" lvl="0" indent="0" algn="ctr" rtl="0">
                <a:lnSpc>
                  <a:spcPct val="90000"/>
                </a:lnSpc>
                <a:spcBef>
                  <a:spcPts val="0"/>
                </a:spcBef>
                <a:spcAft>
                  <a:spcPts val="0"/>
                </a:spcAft>
                <a:buNone/>
              </a:pPr>
              <a:r>
                <a:rPr lang="ja-JP" altLang="en-US" sz="3200" b="1" dirty="0" smtClean="0">
                  <a:solidFill>
                    <a:schemeClr val="bg1"/>
                  </a:solidFill>
                  <a:latin typeface="Calibri"/>
                  <a:ea typeface="Calibri"/>
                  <a:cs typeface="Calibri"/>
                  <a:sym typeface="Calibri"/>
                </a:rPr>
                <a:t>（</a:t>
              </a:r>
              <a:r>
                <a:rPr lang="en-US" altLang="ja-JP" sz="3200" b="1" dirty="0" smtClean="0">
                  <a:solidFill>
                    <a:schemeClr val="bg1"/>
                  </a:solidFill>
                  <a:latin typeface="Calibri"/>
                  <a:ea typeface="Calibri"/>
                  <a:cs typeface="Calibri"/>
                  <a:sym typeface="Calibri"/>
                </a:rPr>
                <a:t>2026</a:t>
              </a:r>
              <a:r>
                <a:rPr lang="ja-JP" altLang="en-US" sz="3200" b="1" dirty="0" smtClean="0">
                  <a:solidFill>
                    <a:schemeClr val="bg1"/>
                  </a:solidFill>
                  <a:latin typeface="Calibri"/>
                  <a:ea typeface="Calibri"/>
                  <a:cs typeface="Calibri"/>
                  <a:sym typeface="Calibri"/>
                </a:rPr>
                <a:t>～</a:t>
              </a:r>
              <a:endParaRPr lang="en-US" altLang="ja-JP" sz="3200" b="1" dirty="0" smtClean="0">
                <a:solidFill>
                  <a:schemeClr val="bg1"/>
                </a:solidFill>
                <a:latin typeface="Calibri"/>
                <a:ea typeface="Calibri"/>
                <a:cs typeface="Calibri"/>
                <a:sym typeface="Calibri"/>
              </a:endParaRPr>
            </a:p>
            <a:p>
              <a:pPr algn="ctr">
                <a:lnSpc>
                  <a:spcPct val="90000"/>
                </a:lnSpc>
              </a:pPr>
              <a:r>
                <a:rPr lang="ja-JP" altLang="en-US" sz="3200" b="1" dirty="0" smtClean="0">
                  <a:solidFill>
                    <a:schemeClr val="bg1"/>
                  </a:solidFill>
                  <a:latin typeface="Calibri"/>
                  <a:ea typeface="Calibri"/>
                  <a:cs typeface="Calibri"/>
                  <a:sym typeface="Calibri"/>
                </a:rPr>
                <a:t>　</a:t>
              </a:r>
              <a:r>
                <a:rPr lang="en-US" altLang="ja-JP" sz="3200" b="1" dirty="0" smtClean="0">
                  <a:solidFill>
                    <a:schemeClr val="bg1"/>
                  </a:solidFill>
                  <a:latin typeface="Calibri"/>
                  <a:ea typeface="Calibri"/>
                  <a:cs typeface="Calibri"/>
                  <a:sym typeface="Calibri"/>
                </a:rPr>
                <a:t>20</a:t>
              </a:r>
              <a:r>
                <a:rPr lang="en-US" altLang="ja-JP" sz="3200" b="1" dirty="0" smtClean="0">
                  <a:solidFill>
                    <a:schemeClr val="bg1"/>
                  </a:solidFill>
                  <a:latin typeface="Calibri"/>
                  <a:ea typeface="Calibri"/>
                  <a:cs typeface="Calibri"/>
                  <a:sym typeface="Calibri"/>
                </a:rPr>
                <a:t>27</a:t>
              </a:r>
              <a:r>
                <a:rPr lang="ja-JP" altLang="en-US" sz="3200" b="1" dirty="0" smtClean="0">
                  <a:solidFill>
                    <a:schemeClr val="bg1"/>
                  </a:solidFill>
                  <a:latin typeface="Calibri"/>
                  <a:ea typeface="Calibri"/>
                  <a:cs typeface="Calibri"/>
                  <a:sym typeface="Calibri"/>
                </a:rPr>
                <a:t>年</a:t>
              </a:r>
              <a:r>
                <a:rPr lang="ja-JP" altLang="en-US" sz="3200" b="1" dirty="0" smtClean="0">
                  <a:solidFill>
                    <a:schemeClr val="bg1"/>
                  </a:solidFill>
                  <a:latin typeface="Calibri"/>
                  <a:ea typeface="Calibri"/>
                  <a:cs typeface="Calibri"/>
                  <a:sym typeface="Calibri"/>
                </a:rPr>
                <a:t>）</a:t>
              </a:r>
              <a:endParaRPr lang="ja-JP" altLang="en-US" sz="3200" dirty="0">
                <a:latin typeface="Calibri"/>
                <a:ea typeface="Calibri"/>
                <a:cs typeface="Calibri"/>
                <a:sym typeface="Calibri"/>
              </a:endParaRPr>
            </a:p>
          </p:txBody>
        </p:sp>
        <p:sp>
          <p:nvSpPr>
            <p:cNvPr id="225" name="Google Shape;225;p10"/>
            <p:cNvSpPr/>
            <p:nvPr/>
          </p:nvSpPr>
          <p:spPr>
            <a:xfrm rot="5400000">
              <a:off x="8772546" y="1822564"/>
              <a:ext cx="575831" cy="673614"/>
            </a:xfrm>
            <a:prstGeom prst="rightArrow">
              <a:avLst>
                <a:gd name="adj1" fmla="val 60000"/>
                <a:gd name="adj2" fmla="val 50000"/>
              </a:avLst>
            </a:prstGeom>
            <a:solidFill>
              <a:srgbClr val="B8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txBox="1"/>
            <p:nvPr/>
          </p:nvSpPr>
          <p:spPr>
            <a:xfrm>
              <a:off x="8858378" y="1871456"/>
              <a:ext cx="404168" cy="4030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800">
                <a:solidFill>
                  <a:srgbClr val="000000"/>
                </a:solidFill>
                <a:latin typeface="Calibri"/>
                <a:ea typeface="Calibri"/>
                <a:cs typeface="Calibri"/>
                <a:sym typeface="Calibri"/>
              </a:endParaRPr>
            </a:p>
          </p:txBody>
        </p:sp>
        <p:sp>
          <p:nvSpPr>
            <p:cNvPr id="227" name="Google Shape;227;p10"/>
            <p:cNvSpPr/>
            <p:nvPr/>
          </p:nvSpPr>
          <p:spPr>
            <a:xfrm>
              <a:off x="7702368" y="2718906"/>
              <a:ext cx="2716187" cy="1629712"/>
            </a:xfrm>
            <a:prstGeom prst="roundRect">
              <a:avLst>
                <a:gd name="adj" fmla="val 10000"/>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txBox="1"/>
            <p:nvPr/>
          </p:nvSpPr>
          <p:spPr>
            <a:xfrm>
              <a:off x="7750101" y="2766639"/>
              <a:ext cx="2620721" cy="153424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ja-JP" sz="3600" dirty="0">
                  <a:solidFill>
                    <a:srgbClr val="000000"/>
                  </a:solidFill>
                  <a:latin typeface="Calibri"/>
                  <a:ea typeface="Calibri"/>
                  <a:cs typeface="Calibri"/>
                  <a:sym typeface="Calibri"/>
                </a:rPr>
                <a:t>短期</a:t>
              </a:r>
              <a:r>
                <a:rPr lang="ja-JP" sz="3600" dirty="0" smtClean="0">
                  <a:solidFill>
                    <a:srgbClr val="000000"/>
                  </a:solidFill>
                  <a:latin typeface="Calibri"/>
                  <a:ea typeface="Calibri"/>
                  <a:cs typeface="Calibri"/>
                  <a:sym typeface="Calibri"/>
                </a:rPr>
                <a:t>目標</a:t>
              </a:r>
              <a:endParaRPr lang="en-US" altLang="ja-JP" sz="3600" dirty="0" smtClean="0">
                <a:solidFill>
                  <a:srgbClr val="000000"/>
                </a:solidFill>
                <a:latin typeface="Calibri"/>
                <a:ea typeface="Calibri"/>
                <a:cs typeface="Calibri"/>
                <a:sym typeface="Calibri"/>
              </a:endParaRPr>
            </a:p>
            <a:p>
              <a:pPr algn="ctr">
                <a:lnSpc>
                  <a:spcPct val="90000"/>
                </a:lnSpc>
              </a:pPr>
              <a:r>
                <a:rPr lang="ja-JP" altLang="en-US" sz="3200" b="1" dirty="0">
                  <a:solidFill>
                    <a:schemeClr val="bg1"/>
                  </a:solidFill>
                  <a:latin typeface="Calibri"/>
                  <a:ea typeface="Calibri"/>
                  <a:cs typeface="Calibri"/>
                  <a:sym typeface="Calibri"/>
                </a:rPr>
                <a:t>（</a:t>
              </a:r>
              <a:r>
                <a:rPr lang="en-US" altLang="ja-JP" sz="3200" b="1" dirty="0" smtClean="0">
                  <a:solidFill>
                    <a:schemeClr val="bg1"/>
                  </a:solidFill>
                  <a:latin typeface="Calibri"/>
                  <a:ea typeface="Calibri"/>
                  <a:cs typeface="Calibri"/>
                  <a:sym typeface="Calibri"/>
                </a:rPr>
                <a:t>2025</a:t>
              </a:r>
              <a:r>
                <a:rPr lang="ja-JP" altLang="en-US" sz="3200" b="1" dirty="0" smtClean="0">
                  <a:solidFill>
                    <a:schemeClr val="bg1"/>
                  </a:solidFill>
                  <a:latin typeface="Calibri"/>
                  <a:ea typeface="Calibri"/>
                  <a:cs typeface="Calibri"/>
                  <a:sym typeface="Calibri"/>
                </a:rPr>
                <a:t>年</a:t>
              </a:r>
              <a:r>
                <a:rPr lang="ja-JP" altLang="en-US" sz="3200" b="1" dirty="0" smtClean="0">
                  <a:solidFill>
                    <a:schemeClr val="bg1"/>
                  </a:solidFill>
                  <a:latin typeface="Calibri"/>
                  <a:ea typeface="Calibri"/>
                  <a:cs typeface="Calibri"/>
                  <a:sym typeface="Calibri"/>
                </a:rPr>
                <a:t>）</a:t>
              </a:r>
              <a:endParaRPr lang="ja-JP" altLang="en-US" sz="3200" dirty="0">
                <a:latin typeface="Calibri"/>
                <a:ea typeface="Calibri"/>
                <a:cs typeface="Calibri"/>
                <a:sym typeface="Calibri"/>
              </a:endParaRPr>
            </a:p>
          </p:txBody>
        </p:sp>
        <p:sp>
          <p:nvSpPr>
            <p:cNvPr id="229" name="Google Shape;229;p10"/>
            <p:cNvSpPr/>
            <p:nvPr/>
          </p:nvSpPr>
          <p:spPr>
            <a:xfrm rot="10800000">
              <a:off x="6887512" y="3196955"/>
              <a:ext cx="575831" cy="673614"/>
            </a:xfrm>
            <a:prstGeom prst="rightArrow">
              <a:avLst>
                <a:gd name="adj1" fmla="val 60000"/>
                <a:gd name="adj2" fmla="val 50000"/>
              </a:avLst>
            </a:prstGeom>
            <a:solidFill>
              <a:srgbClr val="A4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txBox="1"/>
            <p:nvPr/>
          </p:nvSpPr>
          <p:spPr>
            <a:xfrm>
              <a:off x="7060261" y="3331678"/>
              <a:ext cx="403082" cy="4041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800">
                <a:solidFill>
                  <a:srgbClr val="000000"/>
                </a:solidFill>
                <a:latin typeface="Calibri"/>
                <a:ea typeface="Calibri"/>
                <a:cs typeface="Calibri"/>
                <a:sym typeface="Calibri"/>
              </a:endParaRPr>
            </a:p>
          </p:txBody>
        </p:sp>
        <p:sp>
          <p:nvSpPr>
            <p:cNvPr id="231" name="Google Shape;231;p10"/>
            <p:cNvSpPr/>
            <p:nvPr/>
          </p:nvSpPr>
          <p:spPr>
            <a:xfrm>
              <a:off x="3899706" y="2718906"/>
              <a:ext cx="2716187" cy="1629712"/>
            </a:xfrm>
            <a:prstGeom prst="roundRect">
              <a:avLst>
                <a:gd name="adj" fmla="val 10000"/>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txBox="1"/>
            <p:nvPr/>
          </p:nvSpPr>
          <p:spPr>
            <a:xfrm>
              <a:off x="3947439" y="2766639"/>
              <a:ext cx="2620721" cy="1534246"/>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None/>
              </a:pPr>
              <a:r>
                <a:rPr lang="ja-JP" sz="3600" dirty="0">
                  <a:solidFill>
                    <a:srgbClr val="000000"/>
                  </a:solidFill>
                  <a:latin typeface="Calibri"/>
                  <a:ea typeface="Calibri"/>
                  <a:cs typeface="Calibri"/>
                  <a:sym typeface="Calibri"/>
                </a:rPr>
                <a:t>身近な</a:t>
              </a:r>
              <a:r>
                <a:rPr lang="ja-JP" sz="3600" dirty="0" smtClean="0">
                  <a:solidFill>
                    <a:srgbClr val="000000"/>
                  </a:solidFill>
                  <a:latin typeface="Calibri"/>
                  <a:ea typeface="Calibri"/>
                  <a:cs typeface="Calibri"/>
                  <a:sym typeface="Calibri"/>
                </a:rPr>
                <a:t>改革</a:t>
              </a:r>
              <a:endParaRPr lang="en-US" altLang="ja-JP" sz="3600" dirty="0" smtClean="0">
                <a:solidFill>
                  <a:srgbClr val="000000"/>
                </a:solidFill>
                <a:latin typeface="Calibri"/>
                <a:ea typeface="Calibri"/>
                <a:cs typeface="Calibri"/>
                <a:sym typeface="Calibri"/>
              </a:endParaRPr>
            </a:p>
            <a:p>
              <a:pPr algn="ctr">
                <a:lnSpc>
                  <a:spcPct val="90000"/>
                </a:lnSpc>
              </a:pPr>
              <a:r>
                <a:rPr lang="ja-JP" altLang="en-US" sz="3200" b="1" dirty="0" smtClean="0">
                  <a:solidFill>
                    <a:schemeClr val="bg1"/>
                  </a:solidFill>
                  <a:latin typeface="Calibri"/>
                  <a:ea typeface="Calibri"/>
                  <a:cs typeface="Calibri"/>
                  <a:sym typeface="Calibri"/>
                </a:rPr>
                <a:t>（現在）</a:t>
              </a:r>
              <a:endParaRPr lang="ja-JP" altLang="en-US" sz="3200" dirty="0">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title"/>
          </p:nvPr>
        </p:nvSpPr>
        <p:spPr>
          <a:xfrm>
            <a:off x="521284" y="365125"/>
            <a:ext cx="8378529" cy="10272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Arial"/>
              <a:buNone/>
            </a:pPr>
            <a:r>
              <a:rPr lang="ja-JP" dirty="0"/>
              <a:t>⑦</a:t>
            </a:r>
            <a:r>
              <a:rPr lang="ja-JP" dirty="0">
                <a:latin typeface="Arial"/>
                <a:ea typeface="Arial"/>
                <a:cs typeface="Arial"/>
                <a:sym typeface="Arial"/>
              </a:rPr>
              <a:t>研究テーマの限定　</a:t>
            </a:r>
            <a:r>
              <a:rPr lang="ja-JP" dirty="0" smtClean="0"/>
              <a:t>P</a:t>
            </a:r>
            <a:r>
              <a:rPr lang="en-US" altLang="ja-JP" dirty="0" smtClean="0"/>
              <a:t>.</a:t>
            </a:r>
            <a:r>
              <a:rPr lang="ja-JP" dirty="0" smtClean="0"/>
              <a:t>17</a:t>
            </a:r>
            <a:endParaRPr dirty="0">
              <a:latin typeface="Arial"/>
              <a:ea typeface="Arial"/>
              <a:cs typeface="Arial"/>
              <a:sym typeface="Arial"/>
            </a:endParaRPr>
          </a:p>
        </p:txBody>
      </p:sp>
      <p:sp>
        <p:nvSpPr>
          <p:cNvPr id="248" name="Google Shape;248;p12"/>
          <p:cNvSpPr/>
          <p:nvPr/>
        </p:nvSpPr>
        <p:spPr>
          <a:xfrm>
            <a:off x="2185261" y="2617247"/>
            <a:ext cx="9883411" cy="1747930"/>
          </a:xfrm>
          <a:prstGeom prst="rightArrow">
            <a:avLst>
              <a:gd name="adj1" fmla="val 50000"/>
              <a:gd name="adj2" fmla="val 46453"/>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9" name="Google Shape;249;p12" descr="海 天空 - Pixabay上的免费照片"/>
          <p:cNvPicPr preferRelativeResize="0"/>
          <p:nvPr/>
        </p:nvPicPr>
        <p:blipFill rotWithShape="1">
          <a:blip r:embed="rId3">
            <a:alphaModFix/>
          </a:blip>
          <a:srcRect/>
          <a:stretch/>
        </p:blipFill>
        <p:spPr>
          <a:xfrm>
            <a:off x="294468" y="2324744"/>
            <a:ext cx="3152896" cy="2309247"/>
          </a:xfrm>
          <a:prstGeom prst="rect">
            <a:avLst/>
          </a:prstGeom>
          <a:noFill/>
          <a:ln>
            <a:noFill/>
          </a:ln>
        </p:spPr>
      </p:pic>
      <p:pic>
        <p:nvPicPr>
          <p:cNvPr id="250" name="Google Shape;250;p12" descr="複雑怪奇すぎる長岡市のゴミの分別をちょっとだけラクにするための情報 / icoro"/>
          <p:cNvPicPr preferRelativeResize="0"/>
          <p:nvPr/>
        </p:nvPicPr>
        <p:blipFill rotWithShape="1">
          <a:blip r:embed="rId4">
            <a:alphaModFix/>
          </a:blip>
          <a:srcRect/>
          <a:stretch/>
        </p:blipFill>
        <p:spPr>
          <a:xfrm>
            <a:off x="3952068" y="2324744"/>
            <a:ext cx="3032849" cy="2309247"/>
          </a:xfrm>
          <a:prstGeom prst="rect">
            <a:avLst/>
          </a:prstGeom>
          <a:noFill/>
          <a:ln>
            <a:noFill/>
          </a:ln>
        </p:spPr>
      </p:pic>
      <p:pic>
        <p:nvPicPr>
          <p:cNvPr id="251" name="Google Shape;251;p12" descr="[無料写真] 1971年7月26日にアポロ15号から撮影された地球 - パブリックドメインQ：著作権フリー画像素材集"/>
          <p:cNvPicPr preferRelativeResize="0"/>
          <p:nvPr/>
        </p:nvPicPr>
        <p:blipFill rotWithShape="1">
          <a:blip r:embed="rId5">
            <a:alphaModFix/>
          </a:blip>
          <a:srcRect t="15722" b="15723"/>
          <a:stretch/>
        </p:blipFill>
        <p:spPr>
          <a:xfrm>
            <a:off x="7806467" y="5031278"/>
            <a:ext cx="2664667" cy="1826722"/>
          </a:xfrm>
          <a:prstGeom prst="rect">
            <a:avLst/>
          </a:prstGeom>
          <a:noFill/>
          <a:ln>
            <a:noFill/>
          </a:ln>
        </p:spPr>
      </p:pic>
      <p:pic>
        <p:nvPicPr>
          <p:cNvPr id="252" name="Google Shape;252;p12" descr="無料の写真: ブルジュ アル アラブ, ドバイ, ホテル, アーキテクチャ, ビーチ - Pixabayの無料画像 - 690768"/>
          <p:cNvPicPr preferRelativeResize="0"/>
          <p:nvPr/>
        </p:nvPicPr>
        <p:blipFill rotWithShape="1">
          <a:blip r:embed="rId6">
            <a:alphaModFix/>
          </a:blip>
          <a:srcRect/>
          <a:stretch/>
        </p:blipFill>
        <p:spPr>
          <a:xfrm>
            <a:off x="7772255" y="129084"/>
            <a:ext cx="2733093" cy="1822062"/>
          </a:xfrm>
          <a:prstGeom prst="rect">
            <a:avLst/>
          </a:prstGeom>
          <a:noFill/>
          <a:ln>
            <a:noFill/>
          </a:ln>
        </p:spPr>
      </p:pic>
      <p:pic>
        <p:nvPicPr>
          <p:cNvPr id="253" name="Google Shape;253;p12" descr="Anya Hindmarch eco-bag | アニヤ・ハインドマーチのエコバック日本版 | yamada kazuyuki | Flickr"/>
          <p:cNvPicPr preferRelativeResize="0"/>
          <p:nvPr/>
        </p:nvPicPr>
        <p:blipFill rotWithShape="1">
          <a:blip r:embed="rId7">
            <a:alphaModFix/>
          </a:blip>
          <a:srcRect/>
          <a:stretch/>
        </p:blipFill>
        <p:spPr>
          <a:xfrm>
            <a:off x="7802259" y="2150718"/>
            <a:ext cx="2668875" cy="2668875"/>
          </a:xfrm>
          <a:prstGeom prst="rect">
            <a:avLst/>
          </a:prstGeom>
          <a:noFill/>
          <a:ln>
            <a:noFill/>
          </a:ln>
        </p:spPr>
      </p:pic>
      <p:sp>
        <p:nvSpPr>
          <p:cNvPr id="3" name="正方形/長方形 2"/>
          <p:cNvSpPr/>
          <p:nvPr/>
        </p:nvSpPr>
        <p:spPr>
          <a:xfrm>
            <a:off x="202742" y="4656522"/>
            <a:ext cx="3552576" cy="1077218"/>
          </a:xfrm>
          <a:prstGeom prst="rect">
            <a:avLst/>
          </a:prstGeom>
        </p:spPr>
        <p:txBody>
          <a:bodyPr wrap="none">
            <a:spAutoFit/>
          </a:bodyPr>
          <a:lstStyle/>
          <a:p>
            <a:pPr algn="ctr"/>
            <a:r>
              <a:rPr lang="ja-JP" altLang="en-US" sz="3200" b="1" dirty="0" smtClean="0">
                <a:solidFill>
                  <a:srgbClr val="FF0000"/>
                </a:solidFill>
                <a:latin typeface="+mn-ea"/>
                <a:ea typeface="+mn-ea"/>
                <a:cs typeface="Calibri"/>
                <a:sym typeface="Calibri"/>
              </a:rPr>
              <a:t>目標</a:t>
            </a:r>
            <a:r>
              <a:rPr lang="en-US" altLang="ja-JP" sz="3200" b="1" dirty="0" smtClean="0">
                <a:solidFill>
                  <a:srgbClr val="FF0000"/>
                </a:solidFill>
                <a:latin typeface="+mn-ea"/>
                <a:ea typeface="+mn-ea"/>
                <a:cs typeface="Calibri"/>
                <a:sym typeface="Calibri"/>
              </a:rPr>
              <a:t>14</a:t>
            </a:r>
          </a:p>
          <a:p>
            <a:pPr algn="ctr"/>
            <a:r>
              <a:rPr lang="ja-JP" altLang="en-US" sz="3200" b="1" dirty="0" smtClean="0">
                <a:solidFill>
                  <a:srgbClr val="FF0000"/>
                </a:solidFill>
                <a:latin typeface="+mn-ea"/>
                <a:ea typeface="+mn-ea"/>
                <a:cs typeface="Calibri"/>
                <a:sym typeface="Calibri"/>
              </a:rPr>
              <a:t>海の豊かさを守ろう</a:t>
            </a:r>
            <a:endParaRPr lang="ja-JP" altLang="en-US" sz="3200" b="1" dirty="0">
              <a:solidFill>
                <a:srgbClr val="FF0000"/>
              </a:solidFill>
              <a:latin typeface="+mn-ea"/>
              <a:ea typeface="+mn-ea"/>
            </a:endParaRPr>
          </a:p>
        </p:txBody>
      </p:sp>
      <p:sp>
        <p:nvSpPr>
          <p:cNvPr id="20" name="正方形/長方形 19"/>
          <p:cNvSpPr/>
          <p:nvPr/>
        </p:nvSpPr>
        <p:spPr>
          <a:xfrm>
            <a:off x="4156477" y="4756822"/>
            <a:ext cx="2783134" cy="461665"/>
          </a:xfrm>
          <a:prstGeom prst="rect">
            <a:avLst/>
          </a:prstGeom>
        </p:spPr>
        <p:txBody>
          <a:bodyPr wrap="none">
            <a:spAutoFit/>
          </a:bodyPr>
          <a:lstStyle/>
          <a:p>
            <a:r>
              <a:rPr lang="ja-JP" altLang="en-US" sz="2400" dirty="0" smtClean="0">
                <a:latin typeface="+mn-ea"/>
                <a:ea typeface="+mn-ea"/>
                <a:cs typeface="Calibri"/>
                <a:sym typeface="Calibri"/>
              </a:rPr>
              <a:t>マイクロプラスチック</a:t>
            </a:r>
            <a:endParaRPr lang="ja-JP" altLang="en-US" sz="2400" dirty="0">
              <a:latin typeface="+mn-ea"/>
              <a:ea typeface="+mn-ea"/>
            </a:endParaRPr>
          </a:p>
        </p:txBody>
      </p:sp>
      <p:sp>
        <p:nvSpPr>
          <p:cNvPr id="21" name="正方形/長方形 20"/>
          <p:cNvSpPr/>
          <p:nvPr/>
        </p:nvSpPr>
        <p:spPr>
          <a:xfrm>
            <a:off x="10505348" y="238183"/>
            <a:ext cx="615553" cy="1528624"/>
          </a:xfrm>
          <a:prstGeom prst="rect">
            <a:avLst/>
          </a:prstGeom>
        </p:spPr>
        <p:txBody>
          <a:bodyPr vert="eaVert" wrap="none">
            <a:spAutoFit/>
          </a:bodyPr>
          <a:lstStyle/>
          <a:p>
            <a:r>
              <a:rPr lang="ja-JP" altLang="en-US" sz="2800" dirty="0" smtClean="0">
                <a:latin typeface="+mn-ea"/>
                <a:ea typeface="+mn-ea"/>
                <a:cs typeface="Calibri"/>
                <a:sym typeface="Calibri"/>
              </a:rPr>
              <a:t>化石燃料</a:t>
            </a:r>
            <a:endParaRPr lang="ja-JP" altLang="en-US" sz="2800" dirty="0">
              <a:latin typeface="+mn-ea"/>
              <a:ea typeface="+mn-ea"/>
            </a:endParaRPr>
          </a:p>
        </p:txBody>
      </p:sp>
      <p:sp>
        <p:nvSpPr>
          <p:cNvPr id="22" name="正方形/長方形 21"/>
          <p:cNvSpPr/>
          <p:nvPr/>
        </p:nvSpPr>
        <p:spPr>
          <a:xfrm>
            <a:off x="10505347" y="2795253"/>
            <a:ext cx="615553" cy="1546257"/>
          </a:xfrm>
          <a:prstGeom prst="rect">
            <a:avLst/>
          </a:prstGeom>
        </p:spPr>
        <p:txBody>
          <a:bodyPr vert="eaVert" wrap="none">
            <a:spAutoFit/>
          </a:bodyPr>
          <a:lstStyle/>
          <a:p>
            <a:r>
              <a:rPr lang="ja-JP" altLang="en-US" sz="2800" dirty="0" smtClean="0">
                <a:latin typeface="+mn-ea"/>
                <a:ea typeface="+mn-ea"/>
                <a:cs typeface="Calibri"/>
                <a:sym typeface="Calibri"/>
              </a:rPr>
              <a:t>エコバッグ</a:t>
            </a:r>
            <a:endParaRPr lang="ja-JP" altLang="en-US" sz="2800" dirty="0">
              <a:latin typeface="+mn-ea"/>
              <a:ea typeface="+mn-ea"/>
            </a:endParaRPr>
          </a:p>
        </p:txBody>
      </p:sp>
      <p:sp>
        <p:nvSpPr>
          <p:cNvPr id="23" name="正方形/長方形 22"/>
          <p:cNvSpPr/>
          <p:nvPr/>
        </p:nvSpPr>
        <p:spPr>
          <a:xfrm>
            <a:off x="10505346" y="5359863"/>
            <a:ext cx="615553" cy="1169551"/>
          </a:xfrm>
          <a:prstGeom prst="rect">
            <a:avLst/>
          </a:prstGeom>
        </p:spPr>
        <p:txBody>
          <a:bodyPr vert="eaVert" wrap="none">
            <a:spAutoFit/>
          </a:bodyPr>
          <a:lstStyle/>
          <a:p>
            <a:r>
              <a:rPr lang="ja-JP" altLang="en-US" sz="2800" dirty="0" smtClean="0">
                <a:latin typeface="+mn-ea"/>
                <a:ea typeface="+mn-ea"/>
                <a:cs typeface="Calibri"/>
                <a:sym typeface="Calibri"/>
              </a:rPr>
              <a:t>温暖化</a:t>
            </a:r>
            <a:endParaRPr lang="ja-JP" altLang="en-US" sz="28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500"/>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gtEl>
                                        <p:attrNameLst>
                                          <p:attrName>style.visibility</p:attrName>
                                        </p:attrNameLst>
                                      </p:cBhvr>
                                      <p:to>
                                        <p:strVal val="visible"/>
                                      </p:to>
                                    </p:set>
                                    <p:animEffect transition="in" filter="fade">
                                      <p:cBhvr>
                                        <p:cTn id="17" dur="500"/>
                                        <p:tgtEl>
                                          <p:spTgt spid="2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8C9B7047-CB64-4C67-B313-95C1454E600D}"/>
</file>

<file path=customXml/itemProps2.xml><?xml version="1.0" encoding="utf-8"?>
<ds:datastoreItem xmlns:ds="http://schemas.openxmlformats.org/officeDocument/2006/customXml" ds:itemID="{D7815E25-9DA8-4451-B521-F44677216C63}"/>
</file>

<file path=customXml/itemProps3.xml><?xml version="1.0" encoding="utf-8"?>
<ds:datastoreItem xmlns:ds="http://schemas.openxmlformats.org/officeDocument/2006/customXml" ds:itemID="{60398B04-365A-4D06-AF39-70F248CAA3D5}"/>
</file>

<file path=docProps/app.xml><?xml version="1.0" encoding="utf-8"?>
<Properties xmlns="http://schemas.openxmlformats.org/officeDocument/2006/extended-properties" xmlns:vt="http://schemas.openxmlformats.org/officeDocument/2006/docPropsVTypes">
  <TotalTime>97</TotalTime>
  <Words>1233</Words>
  <Application>Microsoft Office PowerPoint</Application>
  <PresentationFormat>ワイド画面</PresentationFormat>
  <Paragraphs>103</Paragraphs>
  <Slides>12</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Candara</vt:lpstr>
      <vt:lpstr>Calibri</vt:lpstr>
      <vt:lpstr>Arial</vt:lpstr>
      <vt:lpstr>ＭＳ Ｐゴシック</vt:lpstr>
      <vt:lpstr>Office テーマ</vt:lpstr>
      <vt:lpstr>Planの進行</vt:lpstr>
      <vt:lpstr>Planの最重要目的</vt:lpstr>
      <vt:lpstr>①SDGs の全体像を理解する（P.５〜７） ②SDGs の最新情報を知る　（P.８〜10）</vt:lpstr>
      <vt:lpstr>【ターゲット】 あ 2.1　2030 年までに、飢餓を撲滅し、すべての人々、特に貧困層及び幼児を含む脆弱な立場にある人々が一年中安全かつ栄養のある食料を十分得られるようにする。  あ 2.2　5歳未満の子どもの発育阻害や消耗性疾患について国際的に合意されたターゲットを2025 年までに達成するなど、2030 年までにあらゆる形態の栄養不良を解消し、若年女子、妊婦・授乳婦及び高齢者の栄養ニーズへの対処を行う。  あ 2.3　2030年までに、土地、その他の生産資源や、投入財、知識、金融サービス、市場及び高付加価値化や非農業雇用の機会への確実かつ平等なアクセスの確保などを通じて、女性、先住民、家族農家、牧畜民及び漁業者をはじめとする小規模食料生産者の農業生産性及び所得を倍増させる。  </vt:lpstr>
      <vt:lpstr>2.2 　5 歳未満の子どもの発育阻害や消耗性疾患につい 　　　て国際的に合意されたターゲットを2025 年までに達 　　　成するなど、2030 年までにあらゆる形態の栄養不良 　　　を解消し、若年女子、妊婦・授乳婦及び高齢者の栄 　　　養ニーズへの対処を行う。 </vt:lpstr>
      <vt:lpstr>PowerPoint プレゼンテーション</vt:lpstr>
      <vt:lpstr>⑤情報の視覚化　P.15</vt:lpstr>
      <vt:lpstr>⑥バックキャスティングと構造化 　P.16</vt:lpstr>
      <vt:lpstr>⑦研究テーマの限定　P.17</vt:lpstr>
      <vt:lpstr>⑦研究テーマの限定　P.17</vt:lpstr>
      <vt:lpstr>中間提出について</vt:lpstr>
      <vt:lpstr>では、はじめ！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Planの進行</dc:title>
  <cp:lastModifiedBy>T-MaegawaH</cp:lastModifiedBy>
  <cp:revision>16</cp:revision>
  <dcterms:created xsi:type="dcterms:W3CDTF">2019-09-12T04:32:30Z</dcterms:created>
  <dcterms:modified xsi:type="dcterms:W3CDTF">2024-03-06T04:13:18Z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2018-08-20T20:18:53.6769504Z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0x0101005D5CBE8616B9BE4892A14A66220CA59A</vt:lpwstr>
  </property>
  <property fmtid="{D5CDD505-2E9C-101B-9397-08002B2CF9AE}" pid="11" name="Order">
    <vt:r8>22254600</vt:r8>
  </property>
</Properties>
</file>