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2.xml" ContentType="application/vnd.openxmlformats-officedocument.presentationml.slide+xml"/>
  <Override PartName="/ppt/slides/slide19.xml" ContentType="application/vnd.openxmlformats-officedocument.presentationml.slide+xml"/>
  <Override PartName="/ppt/slides/slide23.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16.xml" ContentType="application/vnd.openxmlformats-officedocument.presentationml.notes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7.xml" ContentType="application/vnd.openxmlformats-officedocument.presentationml.notesSlide+xml"/>
  <Override PartName="/ppt/notesSlides/notesSlide6.xml" ContentType="application/vnd.openxmlformats-officedocument.presentationml.notesSlide+xml"/>
  <Override PartName="/ppt/notesSlides/notesSlide18.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13.xml" ContentType="application/vnd.openxmlformats-officedocument.presentationml.notesSlide+xml"/>
  <Override PartName="/ppt/notesSlides/notesSlide3.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notesSlides/notesSlide19.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Slides/notesSlide21.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8.xml" ContentType="application/vnd.openxmlformats-officedocument.presentationml.notesSlide+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notesSlides/notesSlide20.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charts/colors1.xml" ContentType="application/vnd.ms-office.chartcolorstyle+xml"/>
  <Override PartName="/ppt/theme/theme3.xml" ContentType="application/vnd.openxmlformats-officedocument.theme+xml"/>
  <Override PartName="/ppt/charts/chart1.xml" ContentType="application/vnd.openxmlformats-officedocument.drawingml.chart+xml"/>
  <Override PartName="/ppt/theme/theme1.xml" ContentType="application/vnd.openxmlformats-officedocument.theme+xml"/>
  <Override PartName="/ppt/theme/theme2.xml" ContentType="application/vnd.openxmlformats-officedocument.theme+xml"/>
  <Override PartName="/ppt/charts/style1.xml" ContentType="application/vnd.ms-office.chartstyl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tags/tag1.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264" r:id="rId2"/>
    <p:sldId id="347" r:id="rId3"/>
    <p:sldId id="266" r:id="rId4"/>
    <p:sldId id="342" r:id="rId5"/>
    <p:sldId id="328" r:id="rId6"/>
    <p:sldId id="329" r:id="rId7"/>
    <p:sldId id="330" r:id="rId8"/>
    <p:sldId id="331" r:id="rId9"/>
    <p:sldId id="332" r:id="rId10"/>
    <p:sldId id="333" r:id="rId11"/>
    <p:sldId id="334" r:id="rId12"/>
    <p:sldId id="335" r:id="rId13"/>
    <p:sldId id="336" r:id="rId14"/>
    <p:sldId id="337" r:id="rId15"/>
    <p:sldId id="338" r:id="rId16"/>
    <p:sldId id="339" r:id="rId17"/>
    <p:sldId id="340" r:id="rId18"/>
    <p:sldId id="341" r:id="rId19"/>
    <p:sldId id="322" r:id="rId20"/>
    <p:sldId id="323" r:id="rId21"/>
    <p:sldId id="324" r:id="rId22"/>
    <p:sldId id="325" r:id="rId23"/>
    <p:sldId id="344" r:id="rId24"/>
    <p:sldId id="345" r:id="rId25"/>
    <p:sldId id="346" r:id="rId26"/>
    <p:sldId id="320" r:id="rId27"/>
    <p:sldId id="348" r:id="rId28"/>
    <p:sldId id="343" r:id="rId29"/>
  </p:sldIdLst>
  <p:sldSz cx="9906000" cy="6858000" type="A4"/>
  <p:notesSz cx="6807200" cy="9939338"/>
  <p:custDataLst>
    <p:tags r:id="rId32"/>
  </p:custDataLst>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5pPr>
    <a:lvl6pPr marL="2286000" algn="l" defTabSz="914400" rtl="0" eaLnBrk="1" latinLnBrk="0" hangingPunct="1">
      <a:defRPr kern="1200">
        <a:solidFill>
          <a:schemeClr val="tx1"/>
        </a:solidFill>
        <a:latin typeface="Arial" charset="0"/>
        <a:ea typeface="ＭＳ Ｐゴシック" pitchFamily="50" charset="-128"/>
        <a:cs typeface="+mn-cs"/>
      </a:defRPr>
    </a:lvl6pPr>
    <a:lvl7pPr marL="2743200" algn="l" defTabSz="914400" rtl="0" eaLnBrk="1" latinLnBrk="0" hangingPunct="1">
      <a:defRPr kern="1200">
        <a:solidFill>
          <a:schemeClr val="tx1"/>
        </a:solidFill>
        <a:latin typeface="Arial" charset="0"/>
        <a:ea typeface="ＭＳ Ｐゴシック" pitchFamily="50" charset="-128"/>
        <a:cs typeface="+mn-cs"/>
      </a:defRPr>
    </a:lvl7pPr>
    <a:lvl8pPr marL="3200400" algn="l" defTabSz="914400" rtl="0" eaLnBrk="1" latinLnBrk="0" hangingPunct="1">
      <a:defRPr kern="1200">
        <a:solidFill>
          <a:schemeClr val="tx1"/>
        </a:solidFill>
        <a:latin typeface="Arial" charset="0"/>
        <a:ea typeface="ＭＳ Ｐゴシック" pitchFamily="50" charset="-128"/>
        <a:cs typeface="+mn-cs"/>
      </a:defRPr>
    </a:lvl8pPr>
    <a:lvl9pPr marL="3657600" algn="l" defTabSz="914400" rtl="0" eaLnBrk="1" latinLnBrk="0" hangingPunct="1">
      <a:defRPr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6600FF"/>
    <a:srgbClr val="009999"/>
    <a:srgbClr val="FF3300"/>
    <a:srgbClr val="FF6633"/>
    <a:srgbClr val="F8F8F8"/>
    <a:srgbClr val="B1A9CF"/>
    <a:srgbClr val="9885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80" autoAdjust="0"/>
    <p:restoredTop sz="71115" autoAdjust="0"/>
  </p:normalViewPr>
  <p:slideViewPr>
    <p:cSldViewPr>
      <p:cViewPr varScale="1">
        <p:scale>
          <a:sx n="52" d="100"/>
          <a:sy n="52" d="100"/>
        </p:scale>
        <p:origin x="1710" y="66"/>
      </p:cViewPr>
      <p:guideLst>
        <p:guide orient="horz" pos="2160"/>
        <p:guide pos="3120"/>
      </p:guideLst>
    </p:cSldViewPr>
  </p:slideViewPr>
  <p:notesTextViewPr>
    <p:cViewPr>
      <p:scale>
        <a:sx n="100" d="100"/>
        <a:sy n="100" d="100"/>
      </p:scale>
      <p:origin x="0" y="0"/>
    </p:cViewPr>
  </p:notesTextViewPr>
  <p:notesViewPr>
    <p:cSldViewPr>
      <p:cViewPr varScale="1">
        <p:scale>
          <a:sx n="60" d="100"/>
          <a:sy n="60" d="100"/>
        </p:scale>
        <p:origin x="-1146" y="-9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1572934544451"/>
          <c:y val="8.3550860625467738E-2"/>
          <c:w val="0.84587527927678241"/>
          <c:h val="0.80946538557901393"/>
        </c:manualLayout>
      </c:layout>
      <c:pieChart>
        <c:varyColors val="1"/>
        <c:ser>
          <c:idx val="0"/>
          <c:order val="0"/>
          <c:tx>
            <c:strRef>
              <c:f>Sheet1!$B$1</c:f>
              <c:strCache>
                <c:ptCount val="1"/>
                <c:pt idx="0">
                  <c:v>列1</c:v>
                </c:pt>
              </c:strCache>
            </c:strRef>
          </c:tx>
          <c:spPr>
            <a:solidFill>
              <a:schemeClr val="bg1"/>
            </a:solidFill>
          </c:spPr>
          <c:dPt>
            <c:idx val="0"/>
            <c:bubble3D val="0"/>
            <c:spPr>
              <a:solidFill>
                <a:srgbClr val="FF3300"/>
              </a:solidFill>
              <a:ln w="44450">
                <a:solidFill>
                  <a:schemeClr val="tx1"/>
                </a:solidFill>
              </a:ln>
              <a:effectLst/>
            </c:spPr>
            <c:extLst>
              <c:ext xmlns:c16="http://schemas.microsoft.com/office/drawing/2014/chart" uri="{C3380CC4-5D6E-409C-BE32-E72D297353CC}">
                <c16:uniqueId val="{00000001-312C-4FC1-B611-BEA5DD39CFD8}"/>
              </c:ext>
            </c:extLst>
          </c:dPt>
          <c:dPt>
            <c:idx val="1"/>
            <c:bubble3D val="0"/>
            <c:spPr>
              <a:solidFill>
                <a:srgbClr val="B1A9CF"/>
              </a:solidFill>
              <a:ln w="38100">
                <a:solidFill>
                  <a:schemeClr val="tx1"/>
                </a:solidFill>
              </a:ln>
              <a:effectLst/>
            </c:spPr>
            <c:extLst>
              <c:ext xmlns:c16="http://schemas.microsoft.com/office/drawing/2014/chart" uri="{C3380CC4-5D6E-409C-BE32-E72D297353CC}">
                <c16:uniqueId val="{00000002-312C-4FC1-B611-BEA5DD39CFD8}"/>
              </c:ext>
            </c:extLst>
          </c:dPt>
          <c:dPt>
            <c:idx val="2"/>
            <c:bubble3D val="0"/>
            <c:spPr>
              <a:solidFill>
                <a:schemeClr val="bg1"/>
              </a:solidFill>
              <a:ln w="19050">
                <a:solidFill>
                  <a:schemeClr val="lt1"/>
                </a:solidFill>
              </a:ln>
              <a:effectLst/>
            </c:spPr>
            <c:extLst>
              <c:ext xmlns:c16="http://schemas.microsoft.com/office/drawing/2014/chart" uri="{C3380CC4-5D6E-409C-BE32-E72D297353CC}">
                <c16:uniqueId val="{00000005-A2B3-4F92-B99A-6670112A1453}"/>
              </c:ext>
            </c:extLst>
          </c:dPt>
          <c:dPt>
            <c:idx val="3"/>
            <c:bubble3D val="0"/>
            <c:spPr>
              <a:solidFill>
                <a:schemeClr val="bg1"/>
              </a:solidFill>
              <a:ln w="19050">
                <a:solidFill>
                  <a:schemeClr val="lt1"/>
                </a:solidFill>
              </a:ln>
              <a:effectLst/>
            </c:spPr>
            <c:extLst>
              <c:ext xmlns:c16="http://schemas.microsoft.com/office/drawing/2014/chart" uri="{C3380CC4-5D6E-409C-BE32-E72D297353CC}">
                <c16:uniqueId val="{00000007-A2B3-4F92-B99A-6670112A1453}"/>
              </c:ext>
            </c:extLst>
          </c:dPt>
          <c:cat>
            <c:numRef>
              <c:f>Sheet1!$A$2:$A$5</c:f>
              <c:numCache>
                <c:formatCode>General</c:formatCode>
                <c:ptCount val="4"/>
              </c:numCache>
            </c:numRef>
          </c:cat>
          <c:val>
            <c:numRef>
              <c:f>Sheet1!$B$2:$B$5</c:f>
              <c:numCache>
                <c:formatCode>General</c:formatCode>
                <c:ptCount val="4"/>
                <c:pt idx="0">
                  <c:v>88</c:v>
                </c:pt>
                <c:pt idx="1">
                  <c:v>12</c:v>
                </c:pt>
              </c:numCache>
            </c:numRef>
          </c:val>
          <c:extLst>
            <c:ext xmlns:c16="http://schemas.microsoft.com/office/drawing/2014/chart" uri="{C3380CC4-5D6E-409C-BE32-E72D297353CC}">
              <c16:uniqueId val="{00000000-312C-4FC1-B611-BEA5DD39CFD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4978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kumimoji="1" sz="1200">
                <a:latin typeface="Times New Roman" pitchFamily="18" charset="0"/>
              </a:defRPr>
            </a:lvl1pPr>
          </a:lstStyle>
          <a:p>
            <a:endParaRPr lang="en-US" altLang="ja-JP"/>
          </a:p>
        </p:txBody>
      </p:sp>
      <p:sp>
        <p:nvSpPr>
          <p:cNvPr id="39939" name="Rectangle 3"/>
          <p:cNvSpPr>
            <a:spLocks noGrp="1" noChangeArrowheads="1"/>
          </p:cNvSpPr>
          <p:nvPr>
            <p:ph type="dt" sz="quarter" idx="1"/>
          </p:nvPr>
        </p:nvSpPr>
        <p:spPr bwMode="auto">
          <a:xfrm>
            <a:off x="3855838" y="0"/>
            <a:ext cx="294978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kumimoji="1" sz="1200">
                <a:latin typeface="Times New Roman" pitchFamily="18" charset="0"/>
              </a:defRPr>
            </a:lvl1pPr>
          </a:lstStyle>
          <a:p>
            <a:endParaRPr lang="en-US" altLang="ja-JP"/>
          </a:p>
        </p:txBody>
      </p:sp>
      <p:sp>
        <p:nvSpPr>
          <p:cNvPr id="39940" name="Rectangle 4"/>
          <p:cNvSpPr>
            <a:spLocks noGrp="1" noChangeArrowheads="1"/>
          </p:cNvSpPr>
          <p:nvPr>
            <p:ph type="ftr" sz="quarter" idx="2"/>
          </p:nvPr>
        </p:nvSpPr>
        <p:spPr bwMode="auto">
          <a:xfrm>
            <a:off x="0" y="9440646"/>
            <a:ext cx="294978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kumimoji="1" sz="1200">
                <a:latin typeface="Times New Roman" pitchFamily="18" charset="0"/>
              </a:defRPr>
            </a:lvl1pPr>
          </a:lstStyle>
          <a:p>
            <a:endParaRPr lang="en-US" altLang="ja-JP"/>
          </a:p>
        </p:txBody>
      </p:sp>
      <p:sp>
        <p:nvSpPr>
          <p:cNvPr id="39941" name="Rectangle 5"/>
          <p:cNvSpPr>
            <a:spLocks noGrp="1" noChangeArrowheads="1"/>
          </p:cNvSpPr>
          <p:nvPr>
            <p:ph type="sldNum" sz="quarter" idx="3"/>
          </p:nvPr>
        </p:nvSpPr>
        <p:spPr bwMode="auto">
          <a:xfrm>
            <a:off x="3855838" y="9440646"/>
            <a:ext cx="294978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kumimoji="1" sz="1200">
                <a:latin typeface="Times New Roman" pitchFamily="18" charset="0"/>
              </a:defRPr>
            </a:lvl1pPr>
          </a:lstStyle>
          <a:p>
            <a:fld id="{1C60A021-8A78-41B7-84E9-94EAACF99CF1}" type="slidenum">
              <a:rPr lang="ja-JP" altLang="en-US"/>
              <a:pPr/>
              <a:t>‹#›</a:t>
            </a:fld>
            <a:endParaRPr lang="en-US" altLang="ja-JP"/>
          </a:p>
        </p:txBody>
      </p:sp>
    </p:spTree>
    <p:extLst>
      <p:ext uri="{BB962C8B-B14F-4D97-AF65-F5344CB8AC3E}">
        <p14:creationId xmlns:p14="http://schemas.microsoft.com/office/powerpoint/2010/main" val="11824538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4978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200">
                <a:latin typeface="Times New Roman" pitchFamily="18" charset="0"/>
              </a:defRPr>
            </a:lvl1pPr>
          </a:lstStyle>
          <a:p>
            <a:endParaRPr lang="en-US" altLang="ja-JP"/>
          </a:p>
        </p:txBody>
      </p:sp>
      <p:sp>
        <p:nvSpPr>
          <p:cNvPr id="1027" name="Rectangle 3"/>
          <p:cNvSpPr>
            <a:spLocks noGrp="1" noChangeArrowheads="1"/>
          </p:cNvSpPr>
          <p:nvPr>
            <p:ph type="dt" idx="1"/>
          </p:nvPr>
        </p:nvSpPr>
        <p:spPr bwMode="auto">
          <a:xfrm>
            <a:off x="3857413" y="0"/>
            <a:ext cx="294978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r">
              <a:defRPr sz="1200">
                <a:latin typeface="Times New Roman" pitchFamily="18" charset="0"/>
              </a:defRPr>
            </a:lvl1pPr>
          </a:lstStyle>
          <a:p>
            <a:endParaRPr lang="en-US" altLang="ja-JP"/>
          </a:p>
        </p:txBody>
      </p:sp>
      <p:sp>
        <p:nvSpPr>
          <p:cNvPr id="1028" name="Rectangle 4"/>
          <p:cNvSpPr>
            <a:spLocks noGrp="1" noRot="1" noChangeAspect="1" noChangeArrowheads="1" noTextEdit="1"/>
          </p:cNvSpPr>
          <p:nvPr>
            <p:ph type="sldImg" idx="2"/>
          </p:nvPr>
        </p:nvSpPr>
        <p:spPr bwMode="auto">
          <a:xfrm>
            <a:off x="712788" y="746125"/>
            <a:ext cx="5381625" cy="37258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9" name="Rectangle 5"/>
          <p:cNvSpPr>
            <a:spLocks noGrp="1" noChangeArrowheads="1"/>
          </p:cNvSpPr>
          <p:nvPr>
            <p:ph type="body" sz="quarter" idx="3"/>
          </p:nvPr>
        </p:nvSpPr>
        <p:spPr bwMode="auto">
          <a:xfrm>
            <a:off x="907627" y="4721186"/>
            <a:ext cx="4991947" cy="447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30" name="Rectangle 6"/>
          <p:cNvSpPr>
            <a:spLocks noGrp="1" noChangeArrowheads="1"/>
          </p:cNvSpPr>
          <p:nvPr>
            <p:ph type="ftr" sz="quarter" idx="4"/>
          </p:nvPr>
        </p:nvSpPr>
        <p:spPr bwMode="auto">
          <a:xfrm>
            <a:off x="0" y="9442371"/>
            <a:ext cx="294978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US" altLang="ja-JP"/>
          </a:p>
        </p:txBody>
      </p:sp>
      <p:sp>
        <p:nvSpPr>
          <p:cNvPr id="1031" name="Rectangle 7"/>
          <p:cNvSpPr>
            <a:spLocks noGrp="1" noChangeArrowheads="1"/>
          </p:cNvSpPr>
          <p:nvPr>
            <p:ph type="sldNum" sz="quarter" idx="5"/>
          </p:nvPr>
        </p:nvSpPr>
        <p:spPr bwMode="auto">
          <a:xfrm>
            <a:off x="3857413" y="9442371"/>
            <a:ext cx="294978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a:latin typeface="Times New Roman" pitchFamily="18" charset="0"/>
              </a:defRPr>
            </a:lvl1pPr>
          </a:lstStyle>
          <a:p>
            <a:fld id="{B10E78F8-ADD3-401A-B951-153D8B14DE1E}" type="slidenum">
              <a:rPr lang="ja-JP" altLang="en-US"/>
              <a:pPr/>
              <a:t>‹#›</a:t>
            </a:fld>
            <a:endParaRPr lang="en-US" altLang="ja-JP"/>
          </a:p>
        </p:txBody>
      </p:sp>
    </p:spTree>
    <p:extLst>
      <p:ext uri="{BB962C8B-B14F-4D97-AF65-F5344CB8AC3E}">
        <p14:creationId xmlns:p14="http://schemas.microsoft.com/office/powerpoint/2010/main" val="26836534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0BB4F4-F55D-4784-AF5B-CAEBEA270CF1}" type="slidenum">
              <a:rPr lang="ja-JP" altLang="en-US"/>
              <a:pPr/>
              <a:t>1</a:t>
            </a:fld>
            <a:endParaRPr lang="en-US" altLang="ja-JP"/>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続いて、一つのプレゼンテーションで伝えるテーマは一つに絞るテクニックです。</a:t>
            </a:r>
            <a:endParaRPr kumimoji="1" lang="en-US" altLang="ja-JP" dirty="0" smtClean="0"/>
          </a:p>
          <a:p>
            <a:r>
              <a:rPr kumimoji="1" lang="ja-JP" altLang="en-US" dirty="0" smtClean="0"/>
              <a:t>せっかくのプレゼンテーション機会なので、あれも、これも、ついでにそれも</a:t>
            </a:r>
            <a:r>
              <a:rPr kumimoji="1" lang="en-US" altLang="ja-JP" dirty="0" smtClean="0"/>
              <a:t>…</a:t>
            </a:r>
            <a:r>
              <a:rPr kumimoji="1" lang="ja-JP" altLang="en-US" dirty="0" smtClean="0"/>
              <a:t>と、話がてんこ盛りになりがちですが、聞く側からすれば、整理しきれないですよね。</a:t>
            </a:r>
            <a:endParaRPr kumimoji="1" lang="en-US" altLang="ja-JP" dirty="0" smtClean="0"/>
          </a:p>
          <a:p>
            <a:r>
              <a:rPr kumimoji="1" lang="ja-JP" altLang="en-US" dirty="0" smtClean="0"/>
              <a:t>あくまで伝えるテーマは一つにし、複数の話しを盛り込んでも、すべてテーマに沿った内容にしましょう。</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B10E78F8-ADD3-401A-B951-153D8B14DE1E}" type="slidenum">
              <a:rPr lang="ja-JP" altLang="en-US" smtClean="0"/>
              <a:pPr/>
              <a:t>11</a:t>
            </a:fld>
            <a:endParaRPr lang="en-US" altLang="ja-JP"/>
          </a:p>
        </p:txBody>
      </p:sp>
    </p:spTree>
    <p:extLst>
      <p:ext uri="{BB962C8B-B14F-4D97-AF65-F5344CB8AC3E}">
        <p14:creationId xmlns:p14="http://schemas.microsoft.com/office/powerpoint/2010/main" val="431112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次は、結論から根拠へ話を進展していくテクニックです。</a:t>
            </a:r>
            <a:endParaRPr kumimoji="1" lang="en-US" altLang="ja-JP" dirty="0" smtClean="0"/>
          </a:p>
          <a:p>
            <a:r>
              <a:rPr kumimoji="1" lang="ja-JP" altLang="en-US" dirty="0" smtClean="0"/>
              <a:t>事前告知と共通する考え方ですが、これはこう！なぜなら</a:t>
            </a:r>
            <a:r>
              <a:rPr kumimoji="1" lang="en-US" altLang="ja-JP" dirty="0" smtClean="0"/>
              <a:t>…</a:t>
            </a:r>
            <a:r>
              <a:rPr kumimoji="1" lang="ja-JP" altLang="en-US" dirty="0" smtClean="0"/>
              <a:t>と続くと、聞く側は、根拠を受け入れやすいからです。</a:t>
            </a:r>
            <a:endParaRPr kumimoji="1" lang="en-US" altLang="ja-JP" dirty="0" smtClean="0"/>
          </a:p>
          <a:p>
            <a:r>
              <a:rPr kumimoji="1" lang="ja-JP" altLang="en-US" dirty="0" smtClean="0"/>
              <a:t>研究発表や論文は、作文や小説のように起承転結で話を進行せず、すべて結論先出しスタイルです。</a:t>
            </a:r>
            <a:endParaRPr kumimoji="1" lang="ja-JP" altLang="en-US" dirty="0"/>
          </a:p>
        </p:txBody>
      </p:sp>
      <p:sp>
        <p:nvSpPr>
          <p:cNvPr id="4" name="スライド番号プレースホルダー 3"/>
          <p:cNvSpPr>
            <a:spLocks noGrp="1"/>
          </p:cNvSpPr>
          <p:nvPr>
            <p:ph type="sldNum" sz="quarter" idx="10"/>
          </p:nvPr>
        </p:nvSpPr>
        <p:spPr/>
        <p:txBody>
          <a:bodyPr/>
          <a:lstStyle/>
          <a:p>
            <a:fld id="{B10E78F8-ADD3-401A-B951-153D8B14DE1E}" type="slidenum">
              <a:rPr lang="ja-JP" altLang="en-US" smtClean="0"/>
              <a:pPr/>
              <a:t>12</a:t>
            </a:fld>
            <a:endParaRPr lang="en-US" altLang="ja-JP"/>
          </a:p>
        </p:txBody>
      </p:sp>
    </p:spTree>
    <p:extLst>
      <p:ext uri="{BB962C8B-B14F-4D97-AF65-F5344CB8AC3E}">
        <p14:creationId xmlns:p14="http://schemas.microsoft.com/office/powerpoint/2010/main" val="3580918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最後に、パワーポイントなどの視覚資料を作る際のテクニックです。</a:t>
            </a:r>
            <a:endParaRPr kumimoji="1" lang="en-US" altLang="ja-JP" dirty="0" smtClean="0"/>
          </a:p>
          <a:p>
            <a:r>
              <a:rPr kumimoji="1" lang="ja-JP" altLang="en-US" dirty="0" smtClean="0"/>
              <a:t>伝えたいことを文字にしてしまうと、聴衆は文字を読んでしまい、話が入りません。</a:t>
            </a:r>
            <a:endParaRPr kumimoji="1" lang="en-US" altLang="ja-JP" dirty="0" smtClean="0"/>
          </a:p>
          <a:p>
            <a:r>
              <a:rPr kumimoji="1" lang="ja-JP" altLang="en-US" dirty="0" smtClean="0"/>
              <a:t>資格資料は紙芝居のように、図や表、関係図にとどめ、文字をできるだけ少なくしましょう。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B10E78F8-ADD3-401A-B951-153D8B14DE1E}" type="slidenum">
              <a:rPr lang="ja-JP" altLang="en-US" smtClean="0"/>
              <a:pPr/>
              <a:t>13</a:t>
            </a:fld>
            <a:endParaRPr lang="en-US" altLang="ja-JP"/>
          </a:p>
        </p:txBody>
      </p:sp>
    </p:spTree>
    <p:extLst>
      <p:ext uri="{BB962C8B-B14F-4D97-AF65-F5344CB8AC3E}">
        <p14:creationId xmlns:p14="http://schemas.microsoft.com/office/powerpoint/2010/main" val="2962341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非言語的コミュニケーションはプレゼンテーションの目的達成に重要な役割を果たします。</a:t>
            </a:r>
            <a:endParaRPr kumimoji="1" lang="en-US" altLang="ja-JP" dirty="0" smtClean="0"/>
          </a:p>
          <a:p>
            <a:r>
              <a:rPr kumimoji="1" lang="ja-JP" altLang="en-US" dirty="0" smtClean="0"/>
              <a:t>見た目や態度は口ほどにものをいいます。</a:t>
            </a:r>
            <a:r>
              <a:rPr kumimoji="1" lang="en-US" altLang="ja-JP" dirty="0" smtClean="0"/>
              <a:t>【</a:t>
            </a:r>
            <a:r>
              <a:rPr kumimoji="1" lang="ja-JP" altLang="en-US" dirty="0" smtClean="0"/>
              <a:t>何を話すか</a:t>
            </a:r>
            <a:r>
              <a:rPr kumimoji="1" lang="en-US" altLang="ja-JP" dirty="0" smtClean="0"/>
              <a:t>】</a:t>
            </a:r>
            <a:r>
              <a:rPr kumimoji="1" lang="ja-JP" altLang="en-US" dirty="0" smtClean="0"/>
              <a:t>の準備ができたら、</a:t>
            </a:r>
            <a:r>
              <a:rPr kumimoji="1" lang="en-US" altLang="ja-JP" dirty="0" smtClean="0"/>
              <a:t>【</a:t>
            </a:r>
            <a:r>
              <a:rPr kumimoji="1" lang="ja-JP" altLang="en-US" dirty="0" smtClean="0"/>
              <a:t>どう話すか</a:t>
            </a:r>
            <a:r>
              <a:rPr kumimoji="1" lang="en-US" altLang="ja-JP" dirty="0" smtClean="0"/>
              <a:t>】</a:t>
            </a:r>
            <a:r>
              <a:rPr kumimoji="1" lang="ja-JP" altLang="en-US" dirty="0" smtClean="0"/>
              <a:t>についてスキルを中心に考えていきましょう。</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10E78F8-ADD3-401A-B951-153D8B14DE1E}" type="slidenum">
              <a:rPr lang="ja-JP" altLang="en-US" smtClean="0"/>
              <a:pPr/>
              <a:t>14</a:t>
            </a:fld>
            <a:endParaRPr lang="en-US" altLang="ja-JP"/>
          </a:p>
        </p:txBody>
      </p:sp>
    </p:spTree>
    <p:extLst>
      <p:ext uri="{BB962C8B-B14F-4D97-AF65-F5344CB8AC3E}">
        <p14:creationId xmlns:p14="http://schemas.microsoft.com/office/powerpoint/2010/main" val="2242536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まず、立ち振る舞いです。前で話をしている人がソワソワしたり落ち着きのない状態だと見ている人はどうでしょう。</a:t>
            </a:r>
            <a:endParaRPr kumimoji="1" lang="en-US" altLang="ja-JP" dirty="0" smtClean="0"/>
          </a:p>
          <a:p>
            <a:r>
              <a:rPr kumimoji="1" lang="ja-JP" altLang="en-US" dirty="0" smtClean="0"/>
              <a:t>聴衆の集中力をそぐ振る舞い、たとえば、無意識に手をさわったり、キョロキョロしたり、体の向きや視線の動かし方、表情も重要です。</a:t>
            </a:r>
            <a:endParaRPr kumimoji="1" lang="en-US" altLang="ja-JP" dirty="0" smtClean="0"/>
          </a:p>
          <a:p>
            <a:r>
              <a:rPr kumimoji="1" lang="ja-JP" altLang="en-US" dirty="0" smtClean="0"/>
              <a:t>落ち着いて、周囲をゆっくり見渡しながら話してください。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B10E78F8-ADD3-401A-B951-153D8B14DE1E}" type="slidenum">
              <a:rPr lang="ja-JP" altLang="en-US" smtClean="0"/>
              <a:pPr/>
              <a:t>15</a:t>
            </a:fld>
            <a:endParaRPr lang="en-US" altLang="ja-JP"/>
          </a:p>
        </p:txBody>
      </p:sp>
    </p:spTree>
    <p:extLst>
      <p:ext uri="{BB962C8B-B14F-4D97-AF65-F5344CB8AC3E}">
        <p14:creationId xmlns:p14="http://schemas.microsoft.com/office/powerpoint/2010/main" val="2616244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立ち振る舞いの一つでもある視線は、特に重要です。目は饒舌です。聴衆とアイコンタクをとることを意識してください。</a:t>
            </a:r>
            <a:endParaRPr kumimoji="1" lang="en-US" altLang="ja-JP" dirty="0" smtClean="0"/>
          </a:p>
          <a:p>
            <a:r>
              <a:rPr kumimoji="1" lang="ja-JP" altLang="en-US" dirty="0" smtClean="0"/>
              <a:t>相手の目を見て話すと、見られている側は脳の報酬系の一部である腹側線条体が活性化し、ドーパミンと呼ばれる幸福物質ホルモンが放出されることが知られています。</a:t>
            </a:r>
            <a:endParaRPr kumimoji="1" lang="en-US" altLang="ja-JP" dirty="0" smtClean="0"/>
          </a:p>
          <a:p>
            <a:r>
              <a:rPr kumimoji="1" lang="ja-JP" altLang="en-US" dirty="0" smtClean="0"/>
              <a:t>ドーパミンはモチベーションをアップさせ、記憶力を増強させることが知られています。</a:t>
            </a:r>
            <a:endParaRPr kumimoji="1" lang="en-US" altLang="ja-JP" dirty="0" smtClean="0"/>
          </a:p>
          <a:p>
            <a:r>
              <a:rPr kumimoji="1" lang="ja-JP" altLang="en-US" dirty="0" smtClean="0"/>
              <a:t>相手の目を見て話すのが苦手な人は、目の間や鼻周辺を</a:t>
            </a:r>
            <a:r>
              <a:rPr kumimoji="1" lang="en-US" altLang="ja-JP" dirty="0" smtClean="0"/>
              <a:t>1</a:t>
            </a:r>
            <a:r>
              <a:rPr kumimoji="1" lang="ja-JP" altLang="en-US" dirty="0" smtClean="0"/>
              <a:t>秒見るだけでも効果があります。目で想いを伝えてください。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B10E78F8-ADD3-401A-B951-153D8B14DE1E}" type="slidenum">
              <a:rPr lang="ja-JP" altLang="en-US" smtClean="0"/>
              <a:pPr/>
              <a:t>16</a:t>
            </a:fld>
            <a:endParaRPr lang="en-US" altLang="ja-JP"/>
          </a:p>
        </p:txBody>
      </p:sp>
    </p:spTree>
    <p:extLst>
      <p:ext uri="{BB962C8B-B14F-4D97-AF65-F5344CB8AC3E}">
        <p14:creationId xmlns:p14="http://schemas.microsoft.com/office/powerpoint/2010/main" val="2002686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非言語コミュニケーションでは、声から得られる情報も重要です。</a:t>
            </a:r>
            <a:endParaRPr kumimoji="1" lang="en-US" altLang="ja-JP" dirty="0" smtClean="0"/>
          </a:p>
          <a:p>
            <a:r>
              <a:rPr kumimoji="1" lang="ja-JP" altLang="en-US" dirty="0" smtClean="0"/>
              <a:t>適度な大きさ、聞き取りやすさ、は特に重要なポイントです。</a:t>
            </a:r>
            <a:endParaRPr kumimoji="1" lang="ja-JP" altLang="en-US" dirty="0"/>
          </a:p>
        </p:txBody>
      </p:sp>
      <p:sp>
        <p:nvSpPr>
          <p:cNvPr id="4" name="スライド番号プレースホルダー 3"/>
          <p:cNvSpPr>
            <a:spLocks noGrp="1"/>
          </p:cNvSpPr>
          <p:nvPr>
            <p:ph type="sldNum" sz="quarter" idx="10"/>
          </p:nvPr>
        </p:nvSpPr>
        <p:spPr/>
        <p:txBody>
          <a:bodyPr/>
          <a:lstStyle/>
          <a:p>
            <a:fld id="{B10E78F8-ADD3-401A-B951-153D8B14DE1E}" type="slidenum">
              <a:rPr lang="ja-JP" altLang="en-US" smtClean="0"/>
              <a:pPr/>
              <a:t>17</a:t>
            </a:fld>
            <a:endParaRPr lang="en-US" altLang="ja-JP"/>
          </a:p>
        </p:txBody>
      </p:sp>
    </p:spTree>
    <p:extLst>
      <p:ext uri="{BB962C8B-B14F-4D97-AF65-F5344CB8AC3E}">
        <p14:creationId xmlns:p14="http://schemas.microsoft.com/office/powerpoint/2010/main" val="2803979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また、会話中に、えー、とか、あー、とか間を取る人がいます。</a:t>
            </a:r>
            <a:endParaRPr kumimoji="1" lang="en-US" altLang="ja-JP" dirty="0" smtClean="0"/>
          </a:p>
          <a:p>
            <a:r>
              <a:rPr kumimoji="1" lang="ja-JP" altLang="en-US" dirty="0" smtClean="0"/>
              <a:t>これは、ノイズやウイークワーズと呼ばれ、次に何を話すか考えながら話す人に多く見られる特徴です。</a:t>
            </a:r>
            <a:endParaRPr kumimoji="1" lang="en-US" altLang="ja-JP" dirty="0" smtClean="0"/>
          </a:p>
          <a:p>
            <a:r>
              <a:rPr kumimoji="1" lang="ja-JP" altLang="en-US" dirty="0" smtClean="0"/>
              <a:t>ノイズは話す練習中に意識をすれば徐々に改善されていきます。</a:t>
            </a:r>
            <a:endParaRPr kumimoji="1" lang="ja-JP" altLang="en-US" dirty="0"/>
          </a:p>
        </p:txBody>
      </p:sp>
      <p:sp>
        <p:nvSpPr>
          <p:cNvPr id="4" name="スライド番号プレースホルダー 3"/>
          <p:cNvSpPr>
            <a:spLocks noGrp="1"/>
          </p:cNvSpPr>
          <p:nvPr>
            <p:ph type="sldNum" sz="quarter" idx="10"/>
          </p:nvPr>
        </p:nvSpPr>
        <p:spPr/>
        <p:txBody>
          <a:bodyPr/>
          <a:lstStyle/>
          <a:p>
            <a:fld id="{B10E78F8-ADD3-401A-B951-153D8B14DE1E}" type="slidenum">
              <a:rPr lang="ja-JP" altLang="en-US" smtClean="0"/>
              <a:pPr/>
              <a:t>18</a:t>
            </a:fld>
            <a:endParaRPr lang="en-US" altLang="ja-JP"/>
          </a:p>
        </p:txBody>
      </p:sp>
    </p:spTree>
    <p:extLst>
      <p:ext uri="{BB962C8B-B14F-4D97-AF65-F5344CB8AC3E}">
        <p14:creationId xmlns:p14="http://schemas.microsoft.com/office/powerpoint/2010/main" val="4005681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聴衆を巻き込む方法の一つとして、コール・アンド・レスポンスがあります。コンサートなどで使用されています。</a:t>
            </a:r>
            <a:endParaRPr kumimoji="1" lang="en-US" altLang="ja-JP" dirty="0" smtClean="0"/>
          </a:p>
          <a:p>
            <a:r>
              <a:rPr kumimoji="1" lang="ja-JP" altLang="en-US" dirty="0" smtClean="0"/>
              <a:t>こちらが言った言葉に対して、聴衆に返してもらい、聴衆のプレゼンテーション参加意識を高めます。</a:t>
            </a:r>
            <a:endParaRPr kumimoji="1" lang="en-US" altLang="ja-JP" dirty="0" smtClean="0"/>
          </a:p>
          <a:p>
            <a:r>
              <a:rPr kumimoji="1" lang="ja-JP" altLang="en-US" dirty="0" smtClean="0"/>
              <a:t>例えば、プレゼンテーション冒頭にこんにちは！といった後、耳に手を当てて聞き取る動きを何回かすると返事が返ってきたり、</a:t>
            </a:r>
            <a:endParaRPr kumimoji="1" lang="en-US" altLang="ja-JP" dirty="0" smtClean="0"/>
          </a:p>
          <a:p>
            <a:r>
              <a:rPr kumimoji="1" lang="ja-JP" altLang="en-US" dirty="0" smtClean="0"/>
              <a:t>難しい言葉や印象に残したいワードを聴衆に言わせてみたり。工夫することで、参加型のプレゼンテーションになります。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B10E78F8-ADD3-401A-B951-153D8B14DE1E}" type="slidenum">
              <a:rPr lang="ja-JP" altLang="en-US" smtClean="0"/>
              <a:pPr/>
              <a:t>19</a:t>
            </a:fld>
            <a:endParaRPr lang="en-US" altLang="ja-JP"/>
          </a:p>
        </p:txBody>
      </p:sp>
    </p:spTree>
    <p:extLst>
      <p:ext uri="{BB962C8B-B14F-4D97-AF65-F5344CB8AC3E}">
        <p14:creationId xmlns:p14="http://schemas.microsoft.com/office/powerpoint/2010/main" val="20182939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また、話し方や内容を聴衆によって変えることも必要です。</a:t>
            </a:r>
            <a:endParaRPr kumimoji="1" lang="en-US" altLang="ja-JP" dirty="0" smtClean="0"/>
          </a:p>
          <a:p>
            <a:r>
              <a:rPr kumimoji="1" lang="ja-JP" altLang="en-US" dirty="0" smtClean="0"/>
              <a:t>同年代、子ども、専門家、それぞれ聞きたいこと、伝えるべきことは違うはずです。</a:t>
            </a:r>
            <a:endParaRPr kumimoji="1" lang="en-US" altLang="ja-JP" dirty="0" smtClean="0"/>
          </a:p>
          <a:p>
            <a:r>
              <a:rPr kumimoji="1" lang="ja-JP" altLang="en-US" dirty="0" smtClean="0"/>
              <a:t>プレゼンテーション相手のことを考えて話すことは重要です。</a:t>
            </a:r>
            <a:endParaRPr kumimoji="1" lang="ja-JP" altLang="en-US" dirty="0"/>
          </a:p>
        </p:txBody>
      </p:sp>
      <p:sp>
        <p:nvSpPr>
          <p:cNvPr id="4" name="スライド番号プレースホルダー 3"/>
          <p:cNvSpPr>
            <a:spLocks noGrp="1"/>
          </p:cNvSpPr>
          <p:nvPr>
            <p:ph type="sldNum" sz="quarter" idx="10"/>
          </p:nvPr>
        </p:nvSpPr>
        <p:spPr/>
        <p:txBody>
          <a:bodyPr/>
          <a:lstStyle/>
          <a:p>
            <a:fld id="{B10E78F8-ADD3-401A-B951-153D8B14DE1E}" type="slidenum">
              <a:rPr lang="ja-JP" altLang="en-US" smtClean="0"/>
              <a:pPr/>
              <a:t>20</a:t>
            </a:fld>
            <a:endParaRPr lang="en-US" altLang="ja-JP"/>
          </a:p>
        </p:txBody>
      </p:sp>
    </p:spTree>
    <p:extLst>
      <p:ext uri="{BB962C8B-B14F-4D97-AF65-F5344CB8AC3E}">
        <p14:creationId xmlns:p14="http://schemas.microsoft.com/office/powerpoint/2010/main" val="894392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10E78F8-ADD3-401A-B951-153D8B14DE1E}" type="slidenum">
              <a:rPr lang="ja-JP" altLang="en-US" smtClean="0"/>
              <a:pPr/>
              <a:t>3</a:t>
            </a:fld>
            <a:endParaRPr lang="en-US" altLang="ja-JP"/>
          </a:p>
        </p:txBody>
      </p:sp>
    </p:spTree>
    <p:extLst>
      <p:ext uri="{BB962C8B-B14F-4D97-AF65-F5344CB8AC3E}">
        <p14:creationId xmlns:p14="http://schemas.microsoft.com/office/powerpoint/2010/main" val="34072854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もっとも簡単に聴衆を巻き込めるのは、質問を受け付けることです。</a:t>
            </a:r>
            <a:endParaRPr kumimoji="1" lang="en-US" altLang="ja-JP" dirty="0" smtClean="0"/>
          </a:p>
          <a:p>
            <a:r>
              <a:rPr kumimoji="1" lang="ja-JP" altLang="en-US" dirty="0" smtClean="0"/>
              <a:t>質問は聴衆が疑問に思ったこと、説明が足りなかったこと、こちらが話し足りなかった事の補足が見込めます。</a:t>
            </a:r>
            <a:endParaRPr kumimoji="1" lang="en-US" altLang="ja-JP" dirty="0" smtClean="0"/>
          </a:p>
          <a:p>
            <a:r>
              <a:rPr kumimoji="1" lang="ja-JP" altLang="en-US" dirty="0" smtClean="0"/>
              <a:t>プレゼンテーションの最後に、ぜひ質疑応答の時間を取ってください。</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B10E78F8-ADD3-401A-B951-153D8B14DE1E}" type="slidenum">
              <a:rPr lang="ja-JP" altLang="en-US" smtClean="0"/>
              <a:pPr/>
              <a:t>21</a:t>
            </a:fld>
            <a:endParaRPr lang="en-US" altLang="ja-JP"/>
          </a:p>
        </p:txBody>
      </p:sp>
    </p:spTree>
    <p:extLst>
      <p:ext uri="{BB962C8B-B14F-4D97-AF65-F5344CB8AC3E}">
        <p14:creationId xmlns:p14="http://schemas.microsoft.com/office/powerpoint/2010/main" val="23676496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その他のテクニックは図にある通りです。</a:t>
            </a:r>
            <a:endParaRPr kumimoji="1" lang="ja-JP" altLang="en-US" dirty="0"/>
          </a:p>
        </p:txBody>
      </p:sp>
      <p:sp>
        <p:nvSpPr>
          <p:cNvPr id="4" name="スライド番号プレースホルダー 3"/>
          <p:cNvSpPr>
            <a:spLocks noGrp="1"/>
          </p:cNvSpPr>
          <p:nvPr>
            <p:ph type="sldNum" sz="quarter" idx="10"/>
          </p:nvPr>
        </p:nvSpPr>
        <p:spPr/>
        <p:txBody>
          <a:bodyPr/>
          <a:lstStyle/>
          <a:p>
            <a:fld id="{B10E78F8-ADD3-401A-B951-153D8B14DE1E}" type="slidenum">
              <a:rPr lang="ja-JP" altLang="en-US" smtClean="0"/>
              <a:pPr/>
              <a:t>22</a:t>
            </a:fld>
            <a:endParaRPr lang="en-US" altLang="ja-JP"/>
          </a:p>
        </p:txBody>
      </p:sp>
    </p:spTree>
    <p:extLst>
      <p:ext uri="{BB962C8B-B14F-4D97-AF65-F5344CB8AC3E}">
        <p14:creationId xmlns:p14="http://schemas.microsoft.com/office/powerpoint/2010/main" val="27922720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台本作り＋話術の練習を合計して</a:t>
            </a:r>
            <a:r>
              <a:rPr kumimoji="1" lang="en-US" altLang="ja-JP" dirty="0" smtClean="0"/>
              <a:t>10</a:t>
            </a:r>
            <a:r>
              <a:rPr kumimoji="1" lang="ja-JP" altLang="en-US" dirty="0" smtClean="0"/>
              <a:t>分の時間を取ります。</a:t>
            </a:r>
            <a:endParaRPr kumimoji="1" lang="en-US" altLang="ja-JP" dirty="0" smtClean="0"/>
          </a:p>
          <a:p>
            <a:r>
              <a:rPr kumimoji="1" lang="ja-JP" altLang="en-US" dirty="0" smtClean="0"/>
              <a:t>プレゼンするときは立って行ってください。</a:t>
            </a:r>
            <a:endParaRPr kumimoji="1" lang="en-US" altLang="ja-JP" dirty="0" smtClean="0"/>
          </a:p>
          <a:p>
            <a:r>
              <a:rPr kumimoji="1" lang="ja-JP" altLang="en-US" dirty="0" smtClean="0"/>
              <a:t>聴衆側はチェック表を基にプレゼンテクニックを採点し、改善点を伝えてあげてください。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B10E78F8-ADD3-401A-B951-153D8B14DE1E}" type="slidenum">
              <a:rPr lang="ja-JP" altLang="en-US" smtClean="0"/>
              <a:pPr/>
              <a:t>23</a:t>
            </a:fld>
            <a:endParaRPr lang="en-US" altLang="ja-JP"/>
          </a:p>
        </p:txBody>
      </p:sp>
    </p:spTree>
    <p:extLst>
      <p:ext uri="{BB962C8B-B14F-4D97-AF65-F5344CB8AC3E}">
        <p14:creationId xmlns:p14="http://schemas.microsoft.com/office/powerpoint/2010/main" val="4310251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良いプレゼンテーションが成立するには、良い聴衆が必要です。</a:t>
            </a:r>
            <a:endParaRPr kumimoji="1" lang="en-US" altLang="ja-JP" dirty="0" smtClean="0"/>
          </a:p>
          <a:p>
            <a:r>
              <a:rPr kumimoji="1" lang="ja-JP" altLang="en-US" dirty="0" smtClean="0"/>
              <a:t>プレゼンテーションを行う機会がある君たちは、聴衆となる機会も多いはずです。</a:t>
            </a:r>
            <a:endParaRPr kumimoji="1" lang="en-US" altLang="ja-JP" dirty="0" smtClean="0"/>
          </a:p>
          <a:p>
            <a:r>
              <a:rPr kumimoji="1" lang="ja-JP" altLang="en-US" dirty="0" smtClean="0"/>
              <a:t>良い聴衆とはどのようなものなのか、理解しましょう。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B10E78F8-ADD3-401A-B951-153D8B14DE1E}" type="slidenum">
              <a:rPr lang="ja-JP" altLang="en-US" smtClean="0"/>
              <a:pPr/>
              <a:t>24</a:t>
            </a:fld>
            <a:endParaRPr lang="en-US" altLang="ja-JP"/>
          </a:p>
        </p:txBody>
      </p:sp>
    </p:spTree>
    <p:extLst>
      <p:ext uri="{BB962C8B-B14F-4D97-AF65-F5344CB8AC3E}">
        <p14:creationId xmlns:p14="http://schemas.microsoft.com/office/powerpoint/2010/main" val="25294000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聴きながらなぜそうなるのだろう？と考えながら聴いてください。疑いながら（批判的思考）で話を聴くと、質問が浮かびやすいです。</a:t>
            </a:r>
            <a:endParaRPr kumimoji="1" lang="en-US" altLang="ja-JP" dirty="0" smtClean="0"/>
          </a:p>
          <a:p>
            <a:endParaRPr kumimoji="1" lang="en-US" altLang="ja-JP" dirty="0" smtClean="0"/>
          </a:p>
          <a:p>
            <a:r>
              <a:rPr kumimoji="1" lang="ja-JP" altLang="en-US" dirty="0" smtClean="0"/>
              <a:t>また、話す側は、こんなことが言い足りていないのではないか？もっとこんなことが言いたかったのではないか？</a:t>
            </a:r>
            <a:endParaRPr kumimoji="1" lang="en-US" altLang="ja-JP" dirty="0" smtClean="0"/>
          </a:p>
          <a:p>
            <a:r>
              <a:rPr kumimoji="1" lang="ja-JP" altLang="en-US" dirty="0" smtClean="0"/>
              <a:t>もしくは、限られた質問時間の中で、他の人が質問したいのではないか、と思うことを質問できると、さらに良いプレゼンテーションとなります。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B10E78F8-ADD3-401A-B951-153D8B14DE1E}" type="slidenum">
              <a:rPr lang="ja-JP" altLang="en-US" smtClean="0"/>
              <a:pPr/>
              <a:t>25</a:t>
            </a:fld>
            <a:endParaRPr lang="en-US" altLang="ja-JP"/>
          </a:p>
        </p:txBody>
      </p:sp>
    </p:spTree>
    <p:extLst>
      <p:ext uri="{BB962C8B-B14F-4D97-AF65-F5344CB8AC3E}">
        <p14:creationId xmlns:p14="http://schemas.microsoft.com/office/powerpoint/2010/main" val="12087534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台本作り＋話術の練習を合計して</a:t>
            </a:r>
            <a:r>
              <a:rPr kumimoji="1" lang="en-US" altLang="ja-JP" dirty="0" smtClean="0"/>
              <a:t>10</a:t>
            </a:r>
            <a:r>
              <a:rPr kumimoji="1" lang="ja-JP" altLang="en-US" dirty="0" smtClean="0"/>
              <a:t>分の時間を取ります。</a:t>
            </a:r>
            <a:endParaRPr kumimoji="1" lang="en-US" altLang="ja-JP" dirty="0" smtClean="0"/>
          </a:p>
          <a:p>
            <a:r>
              <a:rPr kumimoji="1" lang="ja-JP" altLang="en-US" dirty="0" smtClean="0"/>
              <a:t>プレゼンするときは立って行ってください。</a:t>
            </a:r>
            <a:endParaRPr kumimoji="1" lang="en-US" altLang="ja-JP" dirty="0" smtClean="0"/>
          </a:p>
          <a:p>
            <a:r>
              <a:rPr kumimoji="1" lang="ja-JP" altLang="en-US" dirty="0" smtClean="0"/>
              <a:t>聴衆側は質問を行うとともに、チェック表を基にプレゼンテクニックを採点し、改善点を伝えてあげてください。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B10E78F8-ADD3-401A-B951-153D8B14DE1E}" type="slidenum">
              <a:rPr lang="ja-JP" altLang="en-US" smtClean="0"/>
              <a:pPr/>
              <a:t>26</a:t>
            </a:fld>
            <a:endParaRPr lang="en-US" altLang="ja-JP"/>
          </a:p>
        </p:txBody>
      </p:sp>
    </p:spTree>
    <p:extLst>
      <p:ext uri="{BB962C8B-B14F-4D97-AF65-F5344CB8AC3E}">
        <p14:creationId xmlns:p14="http://schemas.microsoft.com/office/powerpoint/2010/main" val="9305594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10E78F8-ADD3-401A-B951-153D8B14DE1E}" type="slidenum">
              <a:rPr lang="ja-JP" altLang="en-US" smtClean="0"/>
              <a:pPr/>
              <a:t>28</a:t>
            </a:fld>
            <a:endParaRPr lang="en-US" altLang="ja-JP"/>
          </a:p>
        </p:txBody>
      </p:sp>
    </p:spTree>
    <p:extLst>
      <p:ext uri="{BB962C8B-B14F-4D97-AF65-F5344CB8AC3E}">
        <p14:creationId xmlns:p14="http://schemas.microsoft.com/office/powerpoint/2010/main" val="1411325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10E78F8-ADD3-401A-B951-153D8B14DE1E}" type="slidenum">
              <a:rPr lang="ja-JP" altLang="en-US" smtClean="0"/>
              <a:pPr/>
              <a:t>4</a:t>
            </a:fld>
            <a:endParaRPr lang="en-US" altLang="ja-JP"/>
          </a:p>
        </p:txBody>
      </p:sp>
    </p:spTree>
    <p:extLst>
      <p:ext uri="{BB962C8B-B14F-4D97-AF65-F5344CB8AC3E}">
        <p14:creationId xmlns:p14="http://schemas.microsoft.com/office/powerpoint/2010/main" val="79276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プレゼンテーションテクニックは大きく４つに分類できます。</a:t>
            </a:r>
            <a:endParaRPr kumimoji="1" lang="en-US" altLang="ja-JP" dirty="0" smtClean="0"/>
          </a:p>
          <a:p>
            <a:r>
              <a:rPr kumimoji="1" lang="ja-JP" altLang="en-US" dirty="0" smtClean="0"/>
              <a:t>まずは、自分の気持ちや心構えをコントロールするテクニックについて考えましょう。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B10E78F8-ADD3-401A-B951-153D8B14DE1E}" type="slidenum">
              <a:rPr lang="ja-JP" altLang="en-US" smtClean="0"/>
              <a:pPr/>
              <a:t>5</a:t>
            </a:fld>
            <a:endParaRPr lang="en-US" altLang="ja-JP"/>
          </a:p>
        </p:txBody>
      </p:sp>
    </p:spTree>
    <p:extLst>
      <p:ext uri="{BB962C8B-B14F-4D97-AF65-F5344CB8AC3E}">
        <p14:creationId xmlns:p14="http://schemas.microsoft.com/office/powerpoint/2010/main" val="3481692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あるアンケートで、プレゼンテーションについて調査したところ、「苦手である」と答えた人の</a:t>
            </a:r>
            <a:r>
              <a:rPr kumimoji="1" lang="en-US" altLang="ja-JP" dirty="0" smtClean="0"/>
              <a:t>88%</a:t>
            </a:r>
            <a:r>
              <a:rPr kumimoji="1" lang="ja-JP" altLang="en-US" dirty="0" smtClean="0"/>
              <a:t>が、「緊張が苦手である」と答えました。</a:t>
            </a:r>
            <a:endParaRPr kumimoji="1" lang="en-US" altLang="ja-JP" dirty="0" smtClean="0"/>
          </a:p>
          <a:p>
            <a:r>
              <a:rPr kumimoji="1" lang="ja-JP" altLang="en-US" dirty="0" smtClean="0"/>
              <a:t>実は、「緊張」は人間だけが持つ感情で、失敗を恐れる気持ちからくるといわれています。動物が怯える、とは少し違う人間らしい感情です。</a:t>
            </a:r>
            <a:endParaRPr kumimoji="1" lang="en-US" altLang="ja-JP" dirty="0" smtClean="0"/>
          </a:p>
          <a:p>
            <a:r>
              <a:rPr kumimoji="1" lang="ja-JP" altLang="en-US" dirty="0" smtClean="0"/>
              <a:t>ヤーキーズとドットソンという</a:t>
            </a:r>
            <a:r>
              <a:rPr kumimoji="1" lang="en-US" altLang="ja-JP" dirty="0" smtClean="0"/>
              <a:t>2</a:t>
            </a:r>
            <a:r>
              <a:rPr kumimoji="1" lang="ja-JP" altLang="en-US" dirty="0" smtClean="0"/>
              <a:t>人の研究者が緊張について実験しました。マウスが黒と白のしるしを学習する過程で、間違うと電流を流すというものです。</a:t>
            </a:r>
            <a:endParaRPr kumimoji="1" lang="en-US" altLang="ja-JP" dirty="0" smtClean="0"/>
          </a:p>
          <a:p>
            <a:r>
              <a:rPr kumimoji="1" lang="ja-JP" altLang="en-US" dirty="0" smtClean="0"/>
              <a:t>結果、マウスが最も早く学習するのは、適度な電流を流した時で、電流が弱すぎたり強すぎると学習効率が落ちました。</a:t>
            </a:r>
            <a:endParaRPr kumimoji="1" lang="en-US" altLang="ja-JP" dirty="0" smtClean="0"/>
          </a:p>
          <a:p>
            <a:r>
              <a:rPr kumimoji="1" lang="ja-JP" altLang="en-US" dirty="0" smtClean="0"/>
              <a:t>人間も、適度な緊張がノルアドレナリンを分泌させ、集中力や判断力を高めるという実験結果が出ています。</a:t>
            </a:r>
            <a:endParaRPr kumimoji="1" lang="en-US" altLang="ja-JP" dirty="0" smtClean="0"/>
          </a:p>
          <a:p>
            <a:r>
              <a:rPr kumimoji="1" lang="ja-JP" altLang="en-US" dirty="0" smtClean="0"/>
              <a:t>よく、スポーツ選手がインタビューで「緊張を楽しむ」と発言しますが、緊張をコントロールすることが良いプレゼンテーションにつながります。</a:t>
            </a:r>
            <a:endParaRPr kumimoji="1" lang="ja-JP" altLang="en-US" dirty="0"/>
          </a:p>
        </p:txBody>
      </p:sp>
      <p:sp>
        <p:nvSpPr>
          <p:cNvPr id="4" name="スライド番号プレースホルダー 3"/>
          <p:cNvSpPr>
            <a:spLocks noGrp="1"/>
          </p:cNvSpPr>
          <p:nvPr>
            <p:ph type="sldNum" sz="quarter" idx="10"/>
          </p:nvPr>
        </p:nvSpPr>
        <p:spPr/>
        <p:txBody>
          <a:bodyPr/>
          <a:lstStyle/>
          <a:p>
            <a:fld id="{B10E78F8-ADD3-401A-B951-153D8B14DE1E}" type="slidenum">
              <a:rPr lang="ja-JP" altLang="en-US" smtClean="0"/>
              <a:pPr/>
              <a:t>6</a:t>
            </a:fld>
            <a:endParaRPr lang="en-US" altLang="ja-JP"/>
          </a:p>
        </p:txBody>
      </p:sp>
    </p:spTree>
    <p:extLst>
      <p:ext uri="{BB962C8B-B14F-4D97-AF65-F5344CB8AC3E}">
        <p14:creationId xmlns:p14="http://schemas.microsoft.com/office/powerpoint/2010/main" val="3192871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プレゼンテーションの準備、となるとまず何から始めますか？</a:t>
            </a:r>
            <a:endParaRPr kumimoji="1" lang="en-US" altLang="ja-JP"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台本を書き、何度も作り直しをしませんか？</a:t>
            </a:r>
            <a:endParaRPr kumimoji="1" lang="en-US" altLang="ja-JP"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しかし、それだけに時間をかけてしまうと、プレゼンテーションはうまくいきません。</a:t>
            </a:r>
            <a:endParaRPr kumimoji="1" lang="en-US" altLang="ja-JP" dirty="0" smtClean="0"/>
          </a:p>
          <a:p>
            <a:r>
              <a:rPr kumimoji="1" lang="ja-JP" altLang="en-US" dirty="0" smtClean="0"/>
              <a:t>プレゼンテーションの準備に必要なのは、良い台本の作成だけでなく、良い会話術の練習も必要となります。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B10E78F8-ADD3-401A-B951-153D8B14DE1E}" type="slidenum">
              <a:rPr lang="ja-JP" altLang="en-US" smtClean="0"/>
              <a:pPr/>
              <a:t>7</a:t>
            </a:fld>
            <a:endParaRPr lang="en-US" altLang="ja-JP"/>
          </a:p>
        </p:txBody>
      </p:sp>
    </p:spTree>
    <p:extLst>
      <p:ext uri="{BB962C8B-B14F-4D97-AF65-F5344CB8AC3E}">
        <p14:creationId xmlns:p14="http://schemas.microsoft.com/office/powerpoint/2010/main" val="1960115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心理学で有名な「メラビアンの法則」があります。</a:t>
            </a:r>
            <a:endParaRPr kumimoji="1" lang="en-US" altLang="ja-JP" dirty="0" smtClean="0"/>
          </a:p>
          <a:p>
            <a:r>
              <a:rPr kumimoji="1" lang="ja-JP" altLang="en-US" dirty="0" smtClean="0"/>
              <a:t>「人は矛盾したメッセージを発せられた時、何を信用するのか」を調べた結果、</a:t>
            </a:r>
            <a:r>
              <a:rPr kumimoji="1" lang="ja-JP" altLang="en-US" dirty="0" smtClean="0">
                <a:solidFill>
                  <a:srgbClr val="FF0000"/>
                </a:solidFill>
              </a:rPr>
              <a:t>話の内容</a:t>
            </a:r>
            <a:r>
              <a:rPr kumimoji="1" lang="ja-JP" altLang="en-US" dirty="0" smtClean="0"/>
              <a:t>はわずか７％だったのに対し、</a:t>
            </a:r>
            <a:endParaRPr kumimoji="1" lang="en-US" altLang="ja-JP" dirty="0" smtClean="0"/>
          </a:p>
          <a:p>
            <a:r>
              <a:rPr kumimoji="1" lang="ja-JP" altLang="en-US" dirty="0" smtClean="0"/>
              <a:t>話す人のしぐさや見た目、声の強弱や質からは</a:t>
            </a:r>
            <a:r>
              <a:rPr kumimoji="1" lang="en-US" altLang="ja-JP" dirty="0" smtClean="0"/>
              <a:t>93</a:t>
            </a:r>
            <a:r>
              <a:rPr kumimoji="1" lang="ja-JP" altLang="en-US" dirty="0" smtClean="0"/>
              <a:t>％も影響を受けることがわかりました。</a:t>
            </a:r>
            <a:endParaRPr kumimoji="1" lang="en-US" altLang="ja-JP" dirty="0" smtClean="0"/>
          </a:p>
          <a:p>
            <a:r>
              <a:rPr kumimoji="1" lang="ja-JP" altLang="en-US" dirty="0" smtClean="0"/>
              <a:t>つまり、プレゼンテーションに必要なことは、内容の正しさだけでなく、話術の占める割合が高いことがわかります。</a:t>
            </a:r>
            <a:endParaRPr kumimoji="1" lang="en-US" altLang="ja-JP" dirty="0" smtClean="0"/>
          </a:p>
          <a:p>
            <a:r>
              <a:rPr kumimoji="1" lang="ja-JP" altLang="en-US" dirty="0" smtClean="0"/>
              <a:t>内容は言語的コミュニケーション、話術は非言語的コミュニケーションと分類されます。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B10E78F8-ADD3-401A-B951-153D8B14DE1E}" type="slidenum">
              <a:rPr lang="ja-JP" altLang="en-US" smtClean="0"/>
              <a:pPr/>
              <a:t>8</a:t>
            </a:fld>
            <a:endParaRPr lang="en-US" altLang="ja-JP"/>
          </a:p>
        </p:txBody>
      </p:sp>
    </p:spTree>
    <p:extLst>
      <p:ext uri="{BB962C8B-B14F-4D97-AF65-F5344CB8AC3E}">
        <p14:creationId xmlns:p14="http://schemas.microsoft.com/office/powerpoint/2010/main" val="3124965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メラビアンの法則でもありましたが、台本は言語的コミュニケーションに分類されます。</a:t>
            </a:r>
            <a:endParaRPr kumimoji="1" lang="en-US" altLang="ja-JP" dirty="0" smtClean="0"/>
          </a:p>
          <a:p>
            <a:r>
              <a:rPr kumimoji="1" lang="ja-JP" altLang="en-US" dirty="0" smtClean="0"/>
              <a:t>言語的コミュニケーションにテクニックは、事前告知、テーマを絞る、結論から根拠へ、感覚的理解の４つの</a:t>
            </a:r>
            <a:r>
              <a:rPr kumimoji="1" lang="ja-JP" altLang="en-US" dirty="0" err="1" smtClean="0"/>
              <a:t>が</a:t>
            </a:r>
            <a:r>
              <a:rPr kumimoji="1" lang="ja-JP" altLang="en-US" dirty="0" smtClean="0"/>
              <a:t>有名です。</a:t>
            </a:r>
            <a:endParaRPr kumimoji="1" lang="ja-JP" altLang="en-US" dirty="0"/>
          </a:p>
        </p:txBody>
      </p:sp>
      <p:sp>
        <p:nvSpPr>
          <p:cNvPr id="4" name="スライド番号プレースホルダー 3"/>
          <p:cNvSpPr>
            <a:spLocks noGrp="1"/>
          </p:cNvSpPr>
          <p:nvPr>
            <p:ph type="sldNum" sz="quarter" idx="10"/>
          </p:nvPr>
        </p:nvSpPr>
        <p:spPr/>
        <p:txBody>
          <a:bodyPr/>
          <a:lstStyle/>
          <a:p>
            <a:fld id="{B10E78F8-ADD3-401A-B951-153D8B14DE1E}" type="slidenum">
              <a:rPr lang="ja-JP" altLang="en-US" smtClean="0"/>
              <a:pPr/>
              <a:t>9</a:t>
            </a:fld>
            <a:endParaRPr lang="en-US" altLang="ja-JP"/>
          </a:p>
        </p:txBody>
      </p:sp>
    </p:spTree>
    <p:extLst>
      <p:ext uri="{BB962C8B-B14F-4D97-AF65-F5344CB8AC3E}">
        <p14:creationId xmlns:p14="http://schemas.microsoft.com/office/powerpoint/2010/main" val="3216026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事前告知とは、プレゼンテーションの冒頭に、話しの順序を聴衆に伝えてしまうテクニックです。</a:t>
            </a:r>
            <a:endParaRPr kumimoji="1" lang="en-US" altLang="ja-JP" dirty="0" smtClean="0"/>
          </a:p>
          <a:p>
            <a:r>
              <a:rPr kumimoji="1" lang="ja-JP" altLang="en-US" dirty="0" smtClean="0"/>
              <a:t>事前告知することで、聞く側は頭の中でどのような順で話を聞くのか心構えができます。知識のある聴衆は、関連する事象や過去の体験から様々なことを連想します。</a:t>
            </a:r>
            <a:endParaRPr kumimoji="1" lang="en-US" altLang="ja-JP" dirty="0" smtClean="0"/>
          </a:p>
          <a:p>
            <a:r>
              <a:rPr kumimoji="1" lang="ja-JP" altLang="en-US" dirty="0" smtClean="0"/>
              <a:t>告知なしに話が進むと、聴衆は、話している途中で思い出し作業、連想作業を行うので、プレゼンテーションが伝わりにくくなります。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B10E78F8-ADD3-401A-B951-153D8B14DE1E}" type="slidenum">
              <a:rPr lang="ja-JP" altLang="en-US" smtClean="0"/>
              <a:pPr/>
              <a:t>10</a:t>
            </a:fld>
            <a:endParaRPr lang="en-US" altLang="ja-JP"/>
          </a:p>
        </p:txBody>
      </p:sp>
    </p:spTree>
    <p:extLst>
      <p:ext uri="{BB962C8B-B14F-4D97-AF65-F5344CB8AC3E}">
        <p14:creationId xmlns:p14="http://schemas.microsoft.com/office/powerpoint/2010/main" val="3915564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9154" name="Group 2"/>
          <p:cNvGrpSpPr>
            <a:grpSpLocks/>
          </p:cNvGrpSpPr>
          <p:nvPr/>
        </p:nvGrpSpPr>
        <p:grpSpPr bwMode="auto">
          <a:xfrm>
            <a:off x="0" y="0"/>
            <a:ext cx="9906000" cy="6858000"/>
            <a:chOff x="0" y="0"/>
            <a:chExt cx="5760" cy="4320"/>
          </a:xfrm>
        </p:grpSpPr>
        <p:sp>
          <p:nvSpPr>
            <p:cNvPr id="4915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ja-JP" altLang="en-US" sz="2400">
                <a:latin typeface="Times New Roman" pitchFamily="18" charset="0"/>
              </a:endParaRPr>
            </a:p>
          </p:txBody>
        </p:sp>
        <p:sp>
          <p:nvSpPr>
            <p:cNvPr id="4915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z="2400">
                <a:latin typeface="Times New Roman" pitchFamily="18" charset="0"/>
              </a:endParaRPr>
            </a:p>
          </p:txBody>
        </p:sp>
        <p:grpSp>
          <p:nvGrpSpPr>
            <p:cNvPr id="49157" name="Group 5"/>
            <p:cNvGrpSpPr>
              <a:grpSpLocks/>
            </p:cNvGrpSpPr>
            <p:nvPr/>
          </p:nvGrpSpPr>
          <p:grpSpPr bwMode="auto">
            <a:xfrm>
              <a:off x="0" y="672"/>
              <a:ext cx="1806" cy="1989"/>
              <a:chOff x="0" y="672"/>
              <a:chExt cx="1806" cy="1989"/>
            </a:xfrm>
          </p:grpSpPr>
          <p:sp>
            <p:nvSpPr>
              <p:cNvPr id="4915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z="2400">
                  <a:latin typeface="Times New Roman" pitchFamily="18" charset="0"/>
                </a:endParaRPr>
              </a:p>
            </p:txBody>
          </p:sp>
          <p:sp>
            <p:nvSpPr>
              <p:cNvPr id="4915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z="2400">
                  <a:latin typeface="Times New Roman" pitchFamily="18" charset="0"/>
                </a:endParaRPr>
              </a:p>
            </p:txBody>
          </p:sp>
          <p:sp>
            <p:nvSpPr>
              <p:cNvPr id="4916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z="2400">
                  <a:latin typeface="Times New Roman" pitchFamily="18" charset="0"/>
                </a:endParaRPr>
              </a:p>
            </p:txBody>
          </p:sp>
          <p:sp>
            <p:nvSpPr>
              <p:cNvPr id="4916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z="2400">
                  <a:latin typeface="Times New Roman" pitchFamily="18" charset="0"/>
                </a:endParaRPr>
              </a:p>
            </p:txBody>
          </p:sp>
          <p:sp>
            <p:nvSpPr>
              <p:cNvPr id="4916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z="2400">
                  <a:latin typeface="Times New Roman" pitchFamily="18" charset="0"/>
                </a:endParaRPr>
              </a:p>
            </p:txBody>
          </p:sp>
          <p:sp>
            <p:nvSpPr>
              <p:cNvPr id="4916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z="2400">
                  <a:latin typeface="Times New Roman" pitchFamily="18" charset="0"/>
                </a:endParaRPr>
              </a:p>
            </p:txBody>
          </p:sp>
          <p:sp>
            <p:nvSpPr>
              <p:cNvPr id="4916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z="2400">
                  <a:latin typeface="Times New Roman" pitchFamily="18" charset="0"/>
                </a:endParaRPr>
              </a:p>
            </p:txBody>
          </p:sp>
          <p:sp>
            <p:nvSpPr>
              <p:cNvPr id="4916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z="2400">
                  <a:latin typeface="Times New Roman" pitchFamily="18" charset="0"/>
                </a:endParaRPr>
              </a:p>
            </p:txBody>
          </p:sp>
          <p:sp>
            <p:nvSpPr>
              <p:cNvPr id="4916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z="2400">
                  <a:latin typeface="Times New Roman" pitchFamily="18" charset="0"/>
                </a:endParaRPr>
              </a:p>
            </p:txBody>
          </p:sp>
          <p:sp>
            <p:nvSpPr>
              <p:cNvPr id="4916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z="2400">
                  <a:latin typeface="Times New Roman" pitchFamily="18" charset="0"/>
                </a:endParaRPr>
              </a:p>
            </p:txBody>
          </p:sp>
        </p:grpSp>
      </p:grpSp>
      <p:sp>
        <p:nvSpPr>
          <p:cNvPr id="49168" name="Rectangle 16"/>
          <p:cNvSpPr>
            <a:spLocks noGrp="1" noChangeArrowheads="1"/>
          </p:cNvSpPr>
          <p:nvPr>
            <p:ph type="dt" sz="half" idx="2"/>
          </p:nvPr>
        </p:nvSpPr>
        <p:spPr>
          <a:xfrm>
            <a:off x="495300" y="6248400"/>
            <a:ext cx="2311400" cy="457200"/>
          </a:xfrm>
        </p:spPr>
        <p:txBody>
          <a:bodyPr/>
          <a:lstStyle>
            <a:lvl1pPr>
              <a:defRPr/>
            </a:lvl1pPr>
          </a:lstStyle>
          <a:p>
            <a:endParaRPr lang="en-US" altLang="ja-JP"/>
          </a:p>
        </p:txBody>
      </p:sp>
      <p:sp>
        <p:nvSpPr>
          <p:cNvPr id="49169" name="Rectangle 17"/>
          <p:cNvSpPr>
            <a:spLocks noGrp="1" noChangeArrowheads="1"/>
          </p:cNvSpPr>
          <p:nvPr>
            <p:ph type="ftr" sz="quarter" idx="3"/>
          </p:nvPr>
        </p:nvSpPr>
        <p:spPr/>
        <p:txBody>
          <a:bodyPr/>
          <a:lstStyle>
            <a:lvl1pPr>
              <a:defRPr/>
            </a:lvl1pPr>
          </a:lstStyle>
          <a:p>
            <a:endParaRPr lang="en-US" altLang="ja-JP"/>
          </a:p>
        </p:txBody>
      </p:sp>
      <p:sp>
        <p:nvSpPr>
          <p:cNvPr id="49170" name="Rectangle 18"/>
          <p:cNvSpPr>
            <a:spLocks noGrp="1" noChangeArrowheads="1"/>
          </p:cNvSpPr>
          <p:nvPr>
            <p:ph type="sldNum" sz="quarter" idx="4"/>
          </p:nvPr>
        </p:nvSpPr>
        <p:spPr/>
        <p:txBody>
          <a:bodyPr/>
          <a:lstStyle>
            <a:lvl1pPr>
              <a:defRPr/>
            </a:lvl1pPr>
          </a:lstStyle>
          <a:p>
            <a:fld id="{50FCE2A6-229E-43C4-A3DD-47A5B0D55D1A}" type="slidenum">
              <a:rPr lang="ja-JP" altLang="en-US"/>
              <a:pPr/>
              <a:t>‹#›</a:t>
            </a:fld>
            <a:endParaRPr lang="en-US" altLang="ja-JP"/>
          </a:p>
        </p:txBody>
      </p:sp>
      <p:sp>
        <p:nvSpPr>
          <p:cNvPr id="49171" name="Rectangle 19"/>
          <p:cNvSpPr>
            <a:spLocks noGrp="1" noChangeArrowheads="1"/>
          </p:cNvSpPr>
          <p:nvPr>
            <p:ph type="ctrTitle"/>
          </p:nvPr>
        </p:nvSpPr>
        <p:spPr>
          <a:xfrm>
            <a:off x="3219450" y="1828800"/>
            <a:ext cx="6521450" cy="2209800"/>
          </a:xfrm>
        </p:spPr>
        <p:txBody>
          <a:bodyPr/>
          <a:lstStyle>
            <a:lvl1pPr>
              <a:defRPr sz="5000">
                <a:solidFill>
                  <a:srgbClr val="FFFFFF"/>
                </a:solidFill>
              </a:defRPr>
            </a:lvl1pPr>
          </a:lstStyle>
          <a:p>
            <a:pPr lvl="0"/>
            <a:r>
              <a:rPr lang="ja-JP" altLang="en-US" noProof="0" smtClean="0"/>
              <a:t>マスター タイトルの書式設定</a:t>
            </a:r>
          </a:p>
        </p:txBody>
      </p:sp>
      <p:sp>
        <p:nvSpPr>
          <p:cNvPr id="49172" name="Rectangle 20"/>
          <p:cNvSpPr>
            <a:spLocks noGrp="1" noChangeArrowheads="1"/>
          </p:cNvSpPr>
          <p:nvPr>
            <p:ph type="subTitle" idx="1"/>
          </p:nvPr>
        </p:nvSpPr>
        <p:spPr>
          <a:xfrm>
            <a:off x="3219450" y="4267200"/>
            <a:ext cx="6521450" cy="1752600"/>
          </a:xfrm>
        </p:spPr>
        <p:txBody>
          <a:bodyPr/>
          <a:lstStyle>
            <a:lvl1pPr marL="0" indent="0">
              <a:buFont typeface="Wingdings" pitchFamily="2" charset="2"/>
              <a:buNone/>
              <a:defRPr sz="3400"/>
            </a:lvl1pPr>
          </a:lstStyle>
          <a:p>
            <a:pPr lvl="0"/>
            <a:r>
              <a:rPr lang="ja-JP" altLang="en-US" noProof="0" smtClean="0"/>
              <a:t>マスター サブタイトルの書式設定</a:t>
            </a:r>
          </a:p>
        </p:txBody>
      </p:sp>
    </p:spTree>
  </p:cSld>
  <p:clrMapOvr>
    <a:masterClrMapping/>
  </p:clrMapOvr>
  <p:transition spd="med"/>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ー 3"/>
          <p:cNvSpPr>
            <a:spLocks noGrp="1"/>
          </p:cNvSpPr>
          <p:nvPr>
            <p:ph type="ftr" sz="quarter" idx="10"/>
          </p:nvPr>
        </p:nvSpPr>
        <p:spPr/>
        <p:txBody>
          <a:bodyPr/>
          <a:lstStyle>
            <a:lvl1pPr>
              <a:defRPr/>
            </a:lvl1pPr>
          </a:lstStyle>
          <a:p>
            <a:endParaRPr lang="en-US" altLang="ja-JP"/>
          </a:p>
        </p:txBody>
      </p:sp>
      <p:sp>
        <p:nvSpPr>
          <p:cNvPr id="5" name="スライド番号プレースホルダー 4"/>
          <p:cNvSpPr>
            <a:spLocks noGrp="1"/>
          </p:cNvSpPr>
          <p:nvPr>
            <p:ph type="sldNum" sz="quarter" idx="11"/>
          </p:nvPr>
        </p:nvSpPr>
        <p:spPr/>
        <p:txBody>
          <a:bodyPr/>
          <a:lstStyle>
            <a:lvl1pPr>
              <a:defRPr/>
            </a:lvl1pPr>
          </a:lstStyle>
          <a:p>
            <a:fld id="{16DA2086-09BD-44F0-B6FB-A94457243A7F}" type="slidenum">
              <a:rPr lang="ja-JP" altLang="en-US"/>
              <a:pPr/>
              <a:t>‹#›</a:t>
            </a:fld>
            <a:endParaRPr lang="en-US" altLang="ja-JP"/>
          </a:p>
        </p:txBody>
      </p:sp>
      <p:sp>
        <p:nvSpPr>
          <p:cNvPr id="6" name="日付プレースホルダー 5"/>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3172481946"/>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457200"/>
            <a:ext cx="2228850" cy="54102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95300" y="457200"/>
            <a:ext cx="6534150" cy="54102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ー 3"/>
          <p:cNvSpPr>
            <a:spLocks noGrp="1"/>
          </p:cNvSpPr>
          <p:nvPr>
            <p:ph type="ftr" sz="quarter" idx="10"/>
          </p:nvPr>
        </p:nvSpPr>
        <p:spPr/>
        <p:txBody>
          <a:bodyPr/>
          <a:lstStyle>
            <a:lvl1pPr>
              <a:defRPr/>
            </a:lvl1pPr>
          </a:lstStyle>
          <a:p>
            <a:endParaRPr lang="en-US" altLang="ja-JP"/>
          </a:p>
        </p:txBody>
      </p:sp>
      <p:sp>
        <p:nvSpPr>
          <p:cNvPr id="5" name="スライド番号プレースホルダー 4"/>
          <p:cNvSpPr>
            <a:spLocks noGrp="1"/>
          </p:cNvSpPr>
          <p:nvPr>
            <p:ph type="sldNum" sz="quarter" idx="11"/>
          </p:nvPr>
        </p:nvSpPr>
        <p:spPr/>
        <p:txBody>
          <a:bodyPr/>
          <a:lstStyle>
            <a:lvl1pPr>
              <a:defRPr/>
            </a:lvl1pPr>
          </a:lstStyle>
          <a:p>
            <a:fld id="{E6C906DF-B915-4FFB-A33E-94148B1CBFEF}" type="slidenum">
              <a:rPr lang="ja-JP" altLang="en-US"/>
              <a:pPr/>
              <a:t>‹#›</a:t>
            </a:fld>
            <a:endParaRPr lang="en-US" altLang="ja-JP"/>
          </a:p>
        </p:txBody>
      </p:sp>
      <p:sp>
        <p:nvSpPr>
          <p:cNvPr id="6" name="日付プレースホルダー 5"/>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3605006943"/>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457200"/>
            <a:ext cx="8915400" cy="1371600"/>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495300" y="1981200"/>
            <a:ext cx="4381500" cy="3886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29200" y="1981200"/>
            <a:ext cx="4381500" cy="3886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フッター プレースホルダー 4"/>
          <p:cNvSpPr>
            <a:spLocks noGrp="1"/>
          </p:cNvSpPr>
          <p:nvPr>
            <p:ph type="ftr" sz="quarter" idx="10"/>
          </p:nvPr>
        </p:nvSpPr>
        <p:spPr>
          <a:xfrm>
            <a:off x="3384550" y="6248400"/>
            <a:ext cx="3136900" cy="457200"/>
          </a:xfrm>
        </p:spPr>
        <p:txBody>
          <a:bodyPr/>
          <a:lstStyle>
            <a:lvl1pPr>
              <a:defRPr/>
            </a:lvl1pPr>
          </a:lstStyle>
          <a:p>
            <a:endParaRPr lang="en-US" altLang="ja-JP"/>
          </a:p>
        </p:txBody>
      </p:sp>
      <p:sp>
        <p:nvSpPr>
          <p:cNvPr id="6" name="スライド番号プレースホルダー 5"/>
          <p:cNvSpPr>
            <a:spLocks noGrp="1"/>
          </p:cNvSpPr>
          <p:nvPr>
            <p:ph type="sldNum" sz="quarter" idx="11"/>
          </p:nvPr>
        </p:nvSpPr>
        <p:spPr>
          <a:xfrm>
            <a:off x="7099300" y="6248400"/>
            <a:ext cx="2311400" cy="457200"/>
          </a:xfrm>
        </p:spPr>
        <p:txBody>
          <a:bodyPr/>
          <a:lstStyle>
            <a:lvl1pPr>
              <a:defRPr/>
            </a:lvl1pPr>
          </a:lstStyle>
          <a:p>
            <a:fld id="{1D61CE14-4969-4AB6-B108-46BCDD90F00F}" type="slidenum">
              <a:rPr lang="ja-JP" altLang="en-US"/>
              <a:pPr/>
              <a:t>‹#›</a:t>
            </a:fld>
            <a:endParaRPr lang="en-US" altLang="ja-JP"/>
          </a:p>
        </p:txBody>
      </p:sp>
      <p:sp>
        <p:nvSpPr>
          <p:cNvPr id="7" name="日付プレースホルダー 6"/>
          <p:cNvSpPr>
            <a:spLocks noGrp="1"/>
          </p:cNvSpPr>
          <p:nvPr>
            <p:ph type="dt" sz="half" idx="12"/>
          </p:nvPr>
        </p:nvSpPr>
        <p:spPr>
          <a:xfrm>
            <a:off x="495300" y="6245225"/>
            <a:ext cx="2311400" cy="476250"/>
          </a:xfrm>
        </p:spPr>
        <p:txBody>
          <a:bodyPr/>
          <a:lstStyle>
            <a:lvl1pPr>
              <a:defRPr/>
            </a:lvl1pPr>
          </a:lstStyle>
          <a:p>
            <a:endParaRPr lang="en-US" altLang="ja-JP"/>
          </a:p>
        </p:txBody>
      </p:sp>
    </p:spTree>
    <p:extLst>
      <p:ext uri="{BB962C8B-B14F-4D97-AF65-F5344CB8AC3E}">
        <p14:creationId xmlns:p14="http://schemas.microsoft.com/office/powerpoint/2010/main" val="239264784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タイトル、テキスト、クリップ アート">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457200"/>
            <a:ext cx="8915400" cy="1371600"/>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495300" y="1981200"/>
            <a:ext cx="4381500" cy="3886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クリップアート プレースホルダー 3"/>
          <p:cNvSpPr>
            <a:spLocks noGrp="1"/>
          </p:cNvSpPr>
          <p:nvPr>
            <p:ph type="clipArt" sz="half" idx="2"/>
          </p:nvPr>
        </p:nvSpPr>
        <p:spPr>
          <a:xfrm>
            <a:off x="5029200" y="1981200"/>
            <a:ext cx="4381500" cy="3886200"/>
          </a:xfrm>
        </p:spPr>
        <p:txBody>
          <a:bodyPr/>
          <a:lstStyle/>
          <a:p>
            <a:r>
              <a:rPr lang="ja-JP" altLang="en-US" smtClean="0"/>
              <a:t>アイコンをクリックしてクリップ アートを追加</a:t>
            </a:r>
            <a:endParaRPr lang="ja-JP" altLang="en-US"/>
          </a:p>
        </p:txBody>
      </p:sp>
      <p:sp>
        <p:nvSpPr>
          <p:cNvPr id="5" name="フッター プレースホルダー 4"/>
          <p:cNvSpPr>
            <a:spLocks noGrp="1"/>
          </p:cNvSpPr>
          <p:nvPr>
            <p:ph type="ftr" sz="quarter" idx="10"/>
          </p:nvPr>
        </p:nvSpPr>
        <p:spPr>
          <a:xfrm>
            <a:off x="3384550" y="6248400"/>
            <a:ext cx="3136900" cy="457200"/>
          </a:xfrm>
        </p:spPr>
        <p:txBody>
          <a:bodyPr/>
          <a:lstStyle>
            <a:lvl1pPr>
              <a:defRPr/>
            </a:lvl1pPr>
          </a:lstStyle>
          <a:p>
            <a:endParaRPr lang="en-US" altLang="ja-JP"/>
          </a:p>
        </p:txBody>
      </p:sp>
      <p:sp>
        <p:nvSpPr>
          <p:cNvPr id="6" name="スライド番号プレースホルダー 5"/>
          <p:cNvSpPr>
            <a:spLocks noGrp="1"/>
          </p:cNvSpPr>
          <p:nvPr>
            <p:ph type="sldNum" sz="quarter" idx="11"/>
          </p:nvPr>
        </p:nvSpPr>
        <p:spPr>
          <a:xfrm>
            <a:off x="7099300" y="6248400"/>
            <a:ext cx="2311400" cy="457200"/>
          </a:xfrm>
        </p:spPr>
        <p:txBody>
          <a:bodyPr/>
          <a:lstStyle>
            <a:lvl1pPr>
              <a:defRPr/>
            </a:lvl1pPr>
          </a:lstStyle>
          <a:p>
            <a:fld id="{E6F69BED-8D91-4EF0-8F03-CD5C6659E59D}" type="slidenum">
              <a:rPr lang="ja-JP" altLang="en-US"/>
              <a:pPr/>
              <a:t>‹#›</a:t>
            </a:fld>
            <a:endParaRPr lang="en-US" altLang="ja-JP"/>
          </a:p>
        </p:txBody>
      </p:sp>
      <p:sp>
        <p:nvSpPr>
          <p:cNvPr id="7" name="日付プレースホルダー 6"/>
          <p:cNvSpPr>
            <a:spLocks noGrp="1"/>
          </p:cNvSpPr>
          <p:nvPr>
            <p:ph type="dt" sz="half" idx="12"/>
          </p:nvPr>
        </p:nvSpPr>
        <p:spPr>
          <a:xfrm>
            <a:off x="495300" y="6245225"/>
            <a:ext cx="2311400" cy="476250"/>
          </a:xfrm>
        </p:spPr>
        <p:txBody>
          <a:bodyPr/>
          <a:lstStyle>
            <a:lvl1pPr>
              <a:defRPr/>
            </a:lvl1pPr>
          </a:lstStyle>
          <a:p>
            <a:endParaRPr lang="en-US" altLang="ja-JP"/>
          </a:p>
        </p:txBody>
      </p:sp>
    </p:spTree>
    <p:extLst>
      <p:ext uri="{BB962C8B-B14F-4D97-AF65-F5344CB8AC3E}">
        <p14:creationId xmlns:p14="http://schemas.microsoft.com/office/powerpoint/2010/main" val="159192643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タイトル、クリップ アート、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457200"/>
            <a:ext cx="8915400" cy="1371600"/>
          </a:xfrm>
        </p:spPr>
        <p:txBody>
          <a:bodyPr/>
          <a:lstStyle/>
          <a:p>
            <a:r>
              <a:rPr lang="ja-JP" altLang="en-US" smtClean="0"/>
              <a:t>マスター タイトルの書式設定</a:t>
            </a:r>
            <a:endParaRPr lang="ja-JP" altLang="en-US"/>
          </a:p>
        </p:txBody>
      </p:sp>
      <p:sp>
        <p:nvSpPr>
          <p:cNvPr id="3" name="クリップアート プレースホルダー 2"/>
          <p:cNvSpPr>
            <a:spLocks noGrp="1"/>
          </p:cNvSpPr>
          <p:nvPr>
            <p:ph type="clipArt" sz="half" idx="1"/>
          </p:nvPr>
        </p:nvSpPr>
        <p:spPr>
          <a:xfrm>
            <a:off x="495300" y="1981200"/>
            <a:ext cx="4381500" cy="3886200"/>
          </a:xfrm>
        </p:spPr>
        <p:txBody>
          <a:bodyPr/>
          <a:lstStyle/>
          <a:p>
            <a:r>
              <a:rPr lang="ja-JP" altLang="en-US" smtClean="0"/>
              <a:t>アイコンをクリックしてクリップ アートを追加</a:t>
            </a:r>
            <a:endParaRPr lang="ja-JP" altLang="en-US"/>
          </a:p>
        </p:txBody>
      </p:sp>
      <p:sp>
        <p:nvSpPr>
          <p:cNvPr id="4" name="テキスト プレースホルダー 3"/>
          <p:cNvSpPr>
            <a:spLocks noGrp="1"/>
          </p:cNvSpPr>
          <p:nvPr>
            <p:ph type="body" sz="half" idx="2"/>
          </p:nvPr>
        </p:nvSpPr>
        <p:spPr>
          <a:xfrm>
            <a:off x="5029200" y="1981200"/>
            <a:ext cx="4381500" cy="3886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フッター プレースホルダー 4"/>
          <p:cNvSpPr>
            <a:spLocks noGrp="1"/>
          </p:cNvSpPr>
          <p:nvPr>
            <p:ph type="ftr" sz="quarter" idx="10"/>
          </p:nvPr>
        </p:nvSpPr>
        <p:spPr>
          <a:xfrm>
            <a:off x="3384550" y="6248400"/>
            <a:ext cx="3136900" cy="457200"/>
          </a:xfrm>
        </p:spPr>
        <p:txBody>
          <a:bodyPr/>
          <a:lstStyle>
            <a:lvl1pPr>
              <a:defRPr/>
            </a:lvl1pPr>
          </a:lstStyle>
          <a:p>
            <a:endParaRPr lang="en-US" altLang="ja-JP"/>
          </a:p>
        </p:txBody>
      </p:sp>
      <p:sp>
        <p:nvSpPr>
          <p:cNvPr id="6" name="スライド番号プレースホルダー 5"/>
          <p:cNvSpPr>
            <a:spLocks noGrp="1"/>
          </p:cNvSpPr>
          <p:nvPr>
            <p:ph type="sldNum" sz="quarter" idx="11"/>
          </p:nvPr>
        </p:nvSpPr>
        <p:spPr>
          <a:xfrm>
            <a:off x="7099300" y="6248400"/>
            <a:ext cx="2311400" cy="457200"/>
          </a:xfrm>
        </p:spPr>
        <p:txBody>
          <a:bodyPr/>
          <a:lstStyle>
            <a:lvl1pPr>
              <a:defRPr/>
            </a:lvl1pPr>
          </a:lstStyle>
          <a:p>
            <a:fld id="{DA7FFED6-F3EC-4043-89C9-E0100AEDD430}" type="slidenum">
              <a:rPr lang="ja-JP" altLang="en-US"/>
              <a:pPr/>
              <a:t>‹#›</a:t>
            </a:fld>
            <a:endParaRPr lang="en-US" altLang="ja-JP"/>
          </a:p>
        </p:txBody>
      </p:sp>
      <p:sp>
        <p:nvSpPr>
          <p:cNvPr id="7" name="日付プレースホルダー 6"/>
          <p:cNvSpPr>
            <a:spLocks noGrp="1"/>
          </p:cNvSpPr>
          <p:nvPr>
            <p:ph type="dt" sz="half" idx="12"/>
          </p:nvPr>
        </p:nvSpPr>
        <p:spPr>
          <a:xfrm>
            <a:off x="495300" y="6245225"/>
            <a:ext cx="2311400" cy="476250"/>
          </a:xfrm>
        </p:spPr>
        <p:txBody>
          <a:bodyPr/>
          <a:lstStyle>
            <a:lvl1pPr>
              <a:defRPr/>
            </a:lvl1pPr>
          </a:lstStyle>
          <a:p>
            <a:endParaRPr lang="en-US" altLang="ja-JP"/>
          </a:p>
        </p:txBody>
      </p:sp>
    </p:spTree>
    <p:extLst>
      <p:ext uri="{BB962C8B-B14F-4D97-AF65-F5344CB8AC3E}">
        <p14:creationId xmlns:p14="http://schemas.microsoft.com/office/powerpoint/2010/main" val="355586631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ー 3"/>
          <p:cNvSpPr>
            <a:spLocks noGrp="1"/>
          </p:cNvSpPr>
          <p:nvPr>
            <p:ph type="ftr" sz="quarter" idx="10"/>
          </p:nvPr>
        </p:nvSpPr>
        <p:spPr/>
        <p:txBody>
          <a:bodyPr/>
          <a:lstStyle>
            <a:lvl1pPr>
              <a:defRPr/>
            </a:lvl1pPr>
          </a:lstStyle>
          <a:p>
            <a:endParaRPr lang="en-US" altLang="ja-JP"/>
          </a:p>
        </p:txBody>
      </p:sp>
      <p:sp>
        <p:nvSpPr>
          <p:cNvPr id="5" name="スライド番号プレースホルダー 4"/>
          <p:cNvSpPr>
            <a:spLocks noGrp="1"/>
          </p:cNvSpPr>
          <p:nvPr>
            <p:ph type="sldNum" sz="quarter" idx="11"/>
          </p:nvPr>
        </p:nvSpPr>
        <p:spPr/>
        <p:txBody>
          <a:bodyPr/>
          <a:lstStyle>
            <a:lvl1pPr>
              <a:defRPr/>
            </a:lvl1pPr>
          </a:lstStyle>
          <a:p>
            <a:fld id="{98FE8E7F-9108-4C74-8524-5D65AECB0213}" type="slidenum">
              <a:rPr lang="ja-JP" altLang="en-US"/>
              <a:pPr/>
              <a:t>‹#›</a:t>
            </a:fld>
            <a:endParaRPr lang="en-US" altLang="ja-JP"/>
          </a:p>
        </p:txBody>
      </p:sp>
      <p:sp>
        <p:nvSpPr>
          <p:cNvPr id="6" name="日付プレースホルダー 5"/>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386604307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フッター プレースホルダー 3"/>
          <p:cNvSpPr>
            <a:spLocks noGrp="1"/>
          </p:cNvSpPr>
          <p:nvPr>
            <p:ph type="ftr" sz="quarter" idx="10"/>
          </p:nvPr>
        </p:nvSpPr>
        <p:spPr/>
        <p:txBody>
          <a:bodyPr/>
          <a:lstStyle>
            <a:lvl1pPr>
              <a:defRPr/>
            </a:lvl1pPr>
          </a:lstStyle>
          <a:p>
            <a:endParaRPr lang="en-US" altLang="ja-JP"/>
          </a:p>
        </p:txBody>
      </p:sp>
      <p:sp>
        <p:nvSpPr>
          <p:cNvPr id="5" name="スライド番号プレースホルダー 4"/>
          <p:cNvSpPr>
            <a:spLocks noGrp="1"/>
          </p:cNvSpPr>
          <p:nvPr>
            <p:ph type="sldNum" sz="quarter" idx="11"/>
          </p:nvPr>
        </p:nvSpPr>
        <p:spPr/>
        <p:txBody>
          <a:bodyPr/>
          <a:lstStyle>
            <a:lvl1pPr>
              <a:defRPr/>
            </a:lvl1pPr>
          </a:lstStyle>
          <a:p>
            <a:fld id="{1788F6E2-D9C8-442E-9E58-286C796BDEA6}" type="slidenum">
              <a:rPr lang="ja-JP" altLang="en-US"/>
              <a:pPr/>
              <a:t>‹#›</a:t>
            </a:fld>
            <a:endParaRPr lang="en-US" altLang="ja-JP"/>
          </a:p>
        </p:txBody>
      </p:sp>
      <p:sp>
        <p:nvSpPr>
          <p:cNvPr id="6" name="日付プレースホルダー 5"/>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158481443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95300" y="1981200"/>
            <a:ext cx="43815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29200" y="1981200"/>
            <a:ext cx="43815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フッター プレースホルダー 4"/>
          <p:cNvSpPr>
            <a:spLocks noGrp="1"/>
          </p:cNvSpPr>
          <p:nvPr>
            <p:ph type="ftr" sz="quarter" idx="10"/>
          </p:nvPr>
        </p:nvSpPr>
        <p:spPr/>
        <p:txBody>
          <a:bodyPr/>
          <a:lstStyle>
            <a:lvl1pPr>
              <a:defRPr/>
            </a:lvl1pPr>
          </a:lstStyle>
          <a:p>
            <a:endParaRPr lang="en-US" altLang="ja-JP"/>
          </a:p>
        </p:txBody>
      </p:sp>
      <p:sp>
        <p:nvSpPr>
          <p:cNvPr id="6" name="スライド番号プレースホルダー 5"/>
          <p:cNvSpPr>
            <a:spLocks noGrp="1"/>
          </p:cNvSpPr>
          <p:nvPr>
            <p:ph type="sldNum" sz="quarter" idx="11"/>
          </p:nvPr>
        </p:nvSpPr>
        <p:spPr/>
        <p:txBody>
          <a:bodyPr/>
          <a:lstStyle>
            <a:lvl1pPr>
              <a:defRPr/>
            </a:lvl1pPr>
          </a:lstStyle>
          <a:p>
            <a:fld id="{C8FE52BF-E416-4E32-8C9C-CDD49BFF4C16}" type="slidenum">
              <a:rPr lang="ja-JP" altLang="en-US"/>
              <a:pPr/>
              <a:t>‹#›</a:t>
            </a:fld>
            <a:endParaRPr lang="en-US" altLang="ja-JP"/>
          </a:p>
        </p:txBody>
      </p:sp>
      <p:sp>
        <p:nvSpPr>
          <p:cNvPr id="7" name="日付プレースホルダー 6"/>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3588112269"/>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フッター プレースホルダー 6"/>
          <p:cNvSpPr>
            <a:spLocks noGrp="1"/>
          </p:cNvSpPr>
          <p:nvPr>
            <p:ph type="ftr" sz="quarter" idx="10"/>
          </p:nvPr>
        </p:nvSpPr>
        <p:spPr/>
        <p:txBody>
          <a:bodyPr/>
          <a:lstStyle>
            <a:lvl1pPr>
              <a:defRPr/>
            </a:lvl1pPr>
          </a:lstStyle>
          <a:p>
            <a:endParaRPr lang="en-US" altLang="ja-JP"/>
          </a:p>
        </p:txBody>
      </p:sp>
      <p:sp>
        <p:nvSpPr>
          <p:cNvPr id="8" name="スライド番号プレースホルダー 7"/>
          <p:cNvSpPr>
            <a:spLocks noGrp="1"/>
          </p:cNvSpPr>
          <p:nvPr>
            <p:ph type="sldNum" sz="quarter" idx="11"/>
          </p:nvPr>
        </p:nvSpPr>
        <p:spPr/>
        <p:txBody>
          <a:bodyPr/>
          <a:lstStyle>
            <a:lvl1pPr>
              <a:defRPr/>
            </a:lvl1pPr>
          </a:lstStyle>
          <a:p>
            <a:fld id="{84B8AD6B-5EE9-4113-9CA2-F8B2057DFEDE}" type="slidenum">
              <a:rPr lang="ja-JP" altLang="en-US"/>
              <a:pPr/>
              <a:t>‹#›</a:t>
            </a:fld>
            <a:endParaRPr lang="en-US" altLang="ja-JP"/>
          </a:p>
        </p:txBody>
      </p:sp>
      <p:sp>
        <p:nvSpPr>
          <p:cNvPr id="9" name="日付プレースホルダー 8"/>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362043534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フッター プレースホルダー 2"/>
          <p:cNvSpPr>
            <a:spLocks noGrp="1"/>
          </p:cNvSpPr>
          <p:nvPr>
            <p:ph type="ftr" sz="quarter" idx="10"/>
          </p:nvPr>
        </p:nvSpPr>
        <p:spPr/>
        <p:txBody>
          <a:bodyPr/>
          <a:lstStyle>
            <a:lvl1pPr>
              <a:defRPr/>
            </a:lvl1pPr>
          </a:lstStyle>
          <a:p>
            <a:endParaRPr lang="en-US" altLang="ja-JP"/>
          </a:p>
        </p:txBody>
      </p:sp>
      <p:sp>
        <p:nvSpPr>
          <p:cNvPr id="4" name="スライド番号プレースホルダー 3"/>
          <p:cNvSpPr>
            <a:spLocks noGrp="1"/>
          </p:cNvSpPr>
          <p:nvPr>
            <p:ph type="sldNum" sz="quarter" idx="11"/>
          </p:nvPr>
        </p:nvSpPr>
        <p:spPr/>
        <p:txBody>
          <a:bodyPr/>
          <a:lstStyle>
            <a:lvl1pPr>
              <a:defRPr/>
            </a:lvl1pPr>
          </a:lstStyle>
          <a:p>
            <a:fld id="{7C8C26C7-9845-4E6B-A011-EE82E56733BE}" type="slidenum">
              <a:rPr lang="ja-JP" altLang="en-US"/>
              <a:pPr/>
              <a:t>‹#›</a:t>
            </a:fld>
            <a:endParaRPr lang="en-US" altLang="ja-JP"/>
          </a:p>
        </p:txBody>
      </p:sp>
      <p:sp>
        <p:nvSpPr>
          <p:cNvPr id="5" name="日付プレースホルダー 4"/>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1702079008"/>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0"/>
          </p:nvPr>
        </p:nvSpPr>
        <p:spPr/>
        <p:txBody>
          <a:bodyPr/>
          <a:lstStyle>
            <a:lvl1pPr>
              <a:defRPr/>
            </a:lvl1pPr>
          </a:lstStyle>
          <a:p>
            <a:endParaRPr lang="en-US" altLang="ja-JP"/>
          </a:p>
        </p:txBody>
      </p:sp>
      <p:sp>
        <p:nvSpPr>
          <p:cNvPr id="3" name="スライド番号プレースホルダー 2"/>
          <p:cNvSpPr>
            <a:spLocks noGrp="1"/>
          </p:cNvSpPr>
          <p:nvPr>
            <p:ph type="sldNum" sz="quarter" idx="11"/>
          </p:nvPr>
        </p:nvSpPr>
        <p:spPr/>
        <p:txBody>
          <a:bodyPr/>
          <a:lstStyle>
            <a:lvl1pPr>
              <a:defRPr/>
            </a:lvl1pPr>
          </a:lstStyle>
          <a:p>
            <a:fld id="{1B4E0983-AE2A-4766-B3E7-89E128F5251B}" type="slidenum">
              <a:rPr lang="ja-JP" altLang="en-US"/>
              <a:pPr/>
              <a:t>‹#›</a:t>
            </a:fld>
            <a:endParaRPr lang="en-US" altLang="ja-JP"/>
          </a:p>
        </p:txBody>
      </p:sp>
      <p:sp>
        <p:nvSpPr>
          <p:cNvPr id="4" name="日付プレースホルダー 3"/>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2489083746"/>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フッター プレースホルダー 4"/>
          <p:cNvSpPr>
            <a:spLocks noGrp="1"/>
          </p:cNvSpPr>
          <p:nvPr>
            <p:ph type="ftr" sz="quarter" idx="10"/>
          </p:nvPr>
        </p:nvSpPr>
        <p:spPr/>
        <p:txBody>
          <a:bodyPr/>
          <a:lstStyle>
            <a:lvl1pPr>
              <a:defRPr/>
            </a:lvl1pPr>
          </a:lstStyle>
          <a:p>
            <a:endParaRPr lang="en-US" altLang="ja-JP"/>
          </a:p>
        </p:txBody>
      </p:sp>
      <p:sp>
        <p:nvSpPr>
          <p:cNvPr id="6" name="スライド番号プレースホルダー 5"/>
          <p:cNvSpPr>
            <a:spLocks noGrp="1"/>
          </p:cNvSpPr>
          <p:nvPr>
            <p:ph type="sldNum" sz="quarter" idx="11"/>
          </p:nvPr>
        </p:nvSpPr>
        <p:spPr/>
        <p:txBody>
          <a:bodyPr/>
          <a:lstStyle>
            <a:lvl1pPr>
              <a:defRPr/>
            </a:lvl1pPr>
          </a:lstStyle>
          <a:p>
            <a:fld id="{8A00DC92-978C-4D11-9884-4BF186D49183}" type="slidenum">
              <a:rPr lang="ja-JP" altLang="en-US"/>
              <a:pPr/>
              <a:t>‹#›</a:t>
            </a:fld>
            <a:endParaRPr lang="en-US" altLang="ja-JP"/>
          </a:p>
        </p:txBody>
      </p:sp>
      <p:sp>
        <p:nvSpPr>
          <p:cNvPr id="7" name="日付プレースホルダー 6"/>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4245265000"/>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ー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フッター プレースホルダー 4"/>
          <p:cNvSpPr>
            <a:spLocks noGrp="1"/>
          </p:cNvSpPr>
          <p:nvPr>
            <p:ph type="ftr" sz="quarter" idx="10"/>
          </p:nvPr>
        </p:nvSpPr>
        <p:spPr/>
        <p:txBody>
          <a:bodyPr/>
          <a:lstStyle>
            <a:lvl1pPr>
              <a:defRPr/>
            </a:lvl1pPr>
          </a:lstStyle>
          <a:p>
            <a:endParaRPr lang="en-US" altLang="ja-JP"/>
          </a:p>
        </p:txBody>
      </p:sp>
      <p:sp>
        <p:nvSpPr>
          <p:cNvPr id="6" name="スライド番号プレースホルダー 5"/>
          <p:cNvSpPr>
            <a:spLocks noGrp="1"/>
          </p:cNvSpPr>
          <p:nvPr>
            <p:ph type="sldNum" sz="quarter" idx="11"/>
          </p:nvPr>
        </p:nvSpPr>
        <p:spPr/>
        <p:txBody>
          <a:bodyPr/>
          <a:lstStyle>
            <a:lvl1pPr>
              <a:defRPr/>
            </a:lvl1pPr>
          </a:lstStyle>
          <a:p>
            <a:fld id="{7A3956C3-AA12-469F-8E64-4AA7B792A442}" type="slidenum">
              <a:rPr lang="ja-JP" altLang="en-US"/>
              <a:pPr/>
              <a:t>‹#›</a:t>
            </a:fld>
            <a:endParaRPr lang="en-US" altLang="ja-JP"/>
          </a:p>
        </p:txBody>
      </p:sp>
      <p:sp>
        <p:nvSpPr>
          <p:cNvPr id="7" name="日付プレースホルダー 6"/>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756798393"/>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ftr" sz="quarter" idx="3"/>
          </p:nvPr>
        </p:nvSpPr>
        <p:spPr bwMode="auto">
          <a:xfrm>
            <a:off x="3384550" y="6248400"/>
            <a:ext cx="3136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ltLang="ja-JP"/>
          </a:p>
        </p:txBody>
      </p:sp>
      <p:sp>
        <p:nvSpPr>
          <p:cNvPr id="48131" name="Rectangle 3"/>
          <p:cNvSpPr>
            <a:spLocks noGrp="1" noChangeArrowheads="1"/>
          </p:cNvSpPr>
          <p:nvPr>
            <p:ph type="sldNum" sz="quarter" idx="4"/>
          </p:nvPr>
        </p:nvSpPr>
        <p:spPr bwMode="auto">
          <a:xfrm>
            <a:off x="7099300" y="6248400"/>
            <a:ext cx="231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fld id="{09DCC439-1029-4840-916A-6E0F0028C688}" type="slidenum">
              <a:rPr lang="ja-JP" altLang="en-US"/>
              <a:pPr/>
              <a:t>‹#›</a:t>
            </a:fld>
            <a:endParaRPr lang="en-US" altLang="ja-JP"/>
          </a:p>
        </p:txBody>
      </p:sp>
      <p:grpSp>
        <p:nvGrpSpPr>
          <p:cNvPr id="48132" name="Group 4"/>
          <p:cNvGrpSpPr>
            <a:grpSpLocks/>
          </p:cNvGrpSpPr>
          <p:nvPr/>
        </p:nvGrpSpPr>
        <p:grpSpPr bwMode="auto">
          <a:xfrm>
            <a:off x="0" y="0"/>
            <a:ext cx="9906000" cy="546100"/>
            <a:chOff x="0" y="0"/>
            <a:chExt cx="5760" cy="344"/>
          </a:xfrm>
        </p:grpSpPr>
        <p:sp>
          <p:nvSpPr>
            <p:cNvPr id="4813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ja-JP" altLang="en-US" sz="2400">
                <a:latin typeface="Times New Roman" pitchFamily="18" charset="0"/>
              </a:endParaRPr>
            </a:p>
          </p:txBody>
        </p:sp>
        <p:sp>
          <p:nvSpPr>
            <p:cNvPr id="4813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z="2400">
                <a:latin typeface="Times New Roman" pitchFamily="18" charset="0"/>
              </a:endParaRPr>
            </a:p>
          </p:txBody>
        </p:sp>
        <p:sp>
          <p:nvSpPr>
            <p:cNvPr id="48135"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solidFill>
                  <a:schemeClr val="hlink"/>
                </a:solidFill>
              </a:endParaRPr>
            </a:p>
          </p:txBody>
        </p:sp>
        <p:sp>
          <p:nvSpPr>
            <p:cNvPr id="48136"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solidFill>
                  <a:schemeClr val="hlink"/>
                </a:solidFill>
              </a:endParaRPr>
            </a:p>
          </p:txBody>
        </p:sp>
        <p:sp>
          <p:nvSpPr>
            <p:cNvPr id="48137"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solidFill>
                  <a:schemeClr val="accent2"/>
                </a:solidFill>
              </a:endParaRPr>
            </a:p>
          </p:txBody>
        </p:sp>
        <p:sp>
          <p:nvSpPr>
            <p:cNvPr id="48138"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solidFill>
                  <a:schemeClr val="hlink"/>
                </a:solidFill>
              </a:endParaRPr>
            </a:p>
          </p:txBody>
        </p:sp>
        <p:sp>
          <p:nvSpPr>
            <p:cNvPr id="48139"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z="2400">
                <a:latin typeface="Times New Roman" pitchFamily="18" charset="0"/>
              </a:endParaRPr>
            </a:p>
          </p:txBody>
        </p:sp>
        <p:sp>
          <p:nvSpPr>
            <p:cNvPr id="48140"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solidFill>
                  <a:schemeClr val="accent2"/>
                </a:solidFill>
              </a:endParaRPr>
            </a:p>
          </p:txBody>
        </p:sp>
        <p:sp>
          <p:nvSpPr>
            <p:cNvPr id="48141"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solidFill>
                  <a:schemeClr val="accent2"/>
                </a:solidFill>
              </a:endParaRPr>
            </a:p>
          </p:txBody>
        </p:sp>
      </p:grpSp>
      <p:sp>
        <p:nvSpPr>
          <p:cNvPr id="48142" name="Rectangle 14"/>
          <p:cNvSpPr>
            <a:spLocks noGrp="1" noChangeArrowheads="1"/>
          </p:cNvSpPr>
          <p:nvPr>
            <p:ph type="title"/>
          </p:nvPr>
        </p:nvSpPr>
        <p:spPr bwMode="auto">
          <a:xfrm>
            <a:off x="495300" y="457200"/>
            <a:ext cx="8915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48143" name="Rectangle 15"/>
          <p:cNvSpPr>
            <a:spLocks noGrp="1" noChangeArrowheads="1"/>
          </p:cNvSpPr>
          <p:nvPr>
            <p:ph type="body" idx="1"/>
          </p:nvPr>
        </p:nvSpPr>
        <p:spPr bwMode="auto">
          <a:xfrm>
            <a:off x="495300" y="1981200"/>
            <a:ext cx="89154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8144" name="Rectangle 16"/>
          <p:cNvSpPr>
            <a:spLocks noGrp="1" noChangeArrowheads="1"/>
          </p:cNvSpPr>
          <p:nvPr>
            <p:ph type="dt" sz="half" idx="2"/>
          </p:nvPr>
        </p:nvSpPr>
        <p:spPr bwMode="auto">
          <a:xfrm>
            <a:off x="495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ja-JP"/>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spd="med"/>
  <p:txStyles>
    <p:titleStyle>
      <a:lvl1pPr algn="l" rtl="0" eaLnBrk="1" fontAlgn="base" hangingPunct="1">
        <a:spcBef>
          <a:spcPct val="0"/>
        </a:spcBef>
        <a:spcAft>
          <a:spcPct val="0"/>
        </a:spcAft>
        <a:defRPr kumimoji="1" sz="4400">
          <a:solidFill>
            <a:schemeClr val="tx1"/>
          </a:solidFill>
          <a:latin typeface="+mj-lt"/>
          <a:ea typeface="+mj-ea"/>
          <a:cs typeface="+mj-cs"/>
        </a:defRPr>
      </a:lvl1pPr>
      <a:lvl2pPr algn="l" rtl="0" eaLnBrk="1" fontAlgn="base" hangingPunct="1">
        <a:spcBef>
          <a:spcPct val="0"/>
        </a:spcBef>
        <a:spcAft>
          <a:spcPct val="0"/>
        </a:spcAft>
        <a:defRPr kumimoji="1" sz="4400">
          <a:solidFill>
            <a:schemeClr val="tx1"/>
          </a:solidFill>
          <a:latin typeface="Arial" charset="0"/>
        </a:defRPr>
      </a:lvl2pPr>
      <a:lvl3pPr algn="l" rtl="0" eaLnBrk="1" fontAlgn="base" hangingPunct="1">
        <a:spcBef>
          <a:spcPct val="0"/>
        </a:spcBef>
        <a:spcAft>
          <a:spcPct val="0"/>
        </a:spcAft>
        <a:defRPr kumimoji="1" sz="4400">
          <a:solidFill>
            <a:schemeClr val="tx1"/>
          </a:solidFill>
          <a:latin typeface="Arial" charset="0"/>
        </a:defRPr>
      </a:lvl3pPr>
      <a:lvl4pPr algn="l" rtl="0" eaLnBrk="1" fontAlgn="base" hangingPunct="1">
        <a:spcBef>
          <a:spcPct val="0"/>
        </a:spcBef>
        <a:spcAft>
          <a:spcPct val="0"/>
        </a:spcAft>
        <a:defRPr kumimoji="1" sz="4400">
          <a:solidFill>
            <a:schemeClr val="tx1"/>
          </a:solidFill>
          <a:latin typeface="Arial" charset="0"/>
        </a:defRPr>
      </a:lvl4pPr>
      <a:lvl5pPr algn="l" rtl="0" eaLnBrk="1" fontAlgn="base" hangingPunct="1">
        <a:spcBef>
          <a:spcPct val="0"/>
        </a:spcBef>
        <a:spcAft>
          <a:spcPct val="0"/>
        </a:spcAft>
        <a:defRPr kumimoji="1" sz="4400">
          <a:solidFill>
            <a:schemeClr val="tx1"/>
          </a:solidFill>
          <a:latin typeface="Arial" charset="0"/>
        </a:defRPr>
      </a:lvl5pPr>
      <a:lvl6pPr marL="457200" algn="l" rtl="0" eaLnBrk="1" fontAlgn="base" hangingPunct="1">
        <a:spcBef>
          <a:spcPct val="0"/>
        </a:spcBef>
        <a:spcAft>
          <a:spcPct val="0"/>
        </a:spcAft>
        <a:defRPr kumimoji="1" sz="4400">
          <a:solidFill>
            <a:schemeClr val="tx1"/>
          </a:solidFill>
          <a:latin typeface="Arial" charset="0"/>
        </a:defRPr>
      </a:lvl6pPr>
      <a:lvl7pPr marL="914400" algn="l" rtl="0" eaLnBrk="1" fontAlgn="base" hangingPunct="1">
        <a:spcBef>
          <a:spcPct val="0"/>
        </a:spcBef>
        <a:spcAft>
          <a:spcPct val="0"/>
        </a:spcAft>
        <a:defRPr kumimoji="1" sz="4400">
          <a:solidFill>
            <a:schemeClr val="tx1"/>
          </a:solidFill>
          <a:latin typeface="Arial" charset="0"/>
        </a:defRPr>
      </a:lvl7pPr>
      <a:lvl8pPr marL="1371600" algn="l" rtl="0" eaLnBrk="1" fontAlgn="base" hangingPunct="1">
        <a:spcBef>
          <a:spcPct val="0"/>
        </a:spcBef>
        <a:spcAft>
          <a:spcPct val="0"/>
        </a:spcAft>
        <a:defRPr kumimoji="1" sz="4400">
          <a:solidFill>
            <a:schemeClr val="tx1"/>
          </a:solidFill>
          <a:latin typeface="Arial" charset="0"/>
        </a:defRPr>
      </a:lvl8pPr>
      <a:lvl9pPr marL="1828800" algn="l" rtl="0" eaLnBrk="1" fontAlgn="base" hangingPunct="1">
        <a:spcBef>
          <a:spcPct val="0"/>
        </a:spcBef>
        <a:spcAft>
          <a:spcPct val="0"/>
        </a:spcAft>
        <a:defRPr kumimoji="1" sz="4400">
          <a:solidFill>
            <a:schemeClr val="tx1"/>
          </a:solidFill>
          <a:latin typeface="Arial"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n"/>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kumimoji="1" sz="28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kumimoji="1" sz="24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kumimoji="1" sz="20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kumimoji="1"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kumimoji="1"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kumimoji="1"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kumimoji="1"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jp/url?sa=i&amp;rct=j&amp;q=&amp;esrc=s&amp;source=images&amp;cd=&amp;ved=2ahUKEwjfjf70y-fhAhW8yYsBHbg1CvMQjRx6BAgBEAU&amp;url=http://r.gnavi.co.jp/g-interview/category/%E3%83%A1%E3%82%AC%E7%9B%9B%E3%82%8A?page%3D1393379390&amp;psig=AOvVaw39LxtQNoCyanN8H2AP2wUf&amp;ust=1556156209242211"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www.google.co.jp/url?sa=i&amp;rct=j&amp;q=&amp;esrc=s&amp;source=images&amp;cd=&amp;cad=rja&amp;uact=8&amp;ved=2ahUKEwixwo6jzOfhAhUQqpQKHQr5CEYQjRx6BAgBEAU&amp;url=https://rakugakiicon.com/?p%3D2163&amp;psig=AOvVaw31QW7BTNzjszoPZ3vPHCxB&amp;ust=1556156339432199" TargetMode="Externa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jp/url?sa=i&amp;rct=j&amp;q=&amp;esrc=s&amp;source=images&amp;cd=&amp;cad=rja&amp;uact=8&amp;ved=2ahUKEwj3md_fz-fhAhW6JaYKHdR_CoUQjRx6BAgBEAU&amp;url=http://syukan58.com/2018/05/03/post-2685/&amp;psig=AOvVaw2DBh0ywfRFPJ4mvLAetoK4&amp;ust=1556157270557199" TargetMode="External"/><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google.co.jp/url?sa=i&amp;rct=j&amp;q=&amp;esrc=s&amp;source=images&amp;cd=&amp;ved=2ahUKEwiv09-Q0OfhAhVMxosBHdoqBSwQjRx6BAgBEAU&amp;url=https://www.jrmyprtr.com/power-of-because/&amp;psig=AOvVaw1egF4Ip-rqbM_xUA-_I4mN&amp;ust=1556157376960346" TargetMode="External"/><Relationship Id="rId5" Type="http://schemas.openxmlformats.org/officeDocument/2006/relationships/hyperlink" Target="http://www.google.co.jp/url?sa=i&amp;rct=j&amp;q=&amp;esrc=s&amp;source=images&amp;cd=&amp;cad=rja&amp;uact=8&amp;ved=2ahUKEwiv09-Q0OfhAhVMxosBHdoqBSwQjRx6BAgBEAU&amp;url=/url?sa%3Di%26rct%3Dj%26q%3D%26esrc%3Ds%26source%3Dimages%26cd%3D%26ved%3D%26url%3Dhttps://www.jrmyprtr.com/power-of-because/%26psig%3DAOvVaw1egF4Ip-rqbM_xUA-_I4mN%26ust%3D1556157376960346&amp;psig=AOvVaw1egF4Ip-rqbM_xUA-_I4mN&amp;ust=1556157376960346" TargetMode="Externa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hyperlink" Target="https://www.google.co.jp/url?sa=i&amp;rct=j&amp;q=&amp;esrc=s&amp;source=images&amp;cd=&amp;cad=rja&amp;uact=8&amp;ved=2ahUKEwiY7sL6yufhAhWqyYsBHepzB_8QjRx6BAgBEAU&amp;url=https://design-production.tokyo/2017/11/19/789/&amp;psig=AOvVaw0oKwT3sccqeHXQJjx9Zd2Y&amp;ust=1556155981558129"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www.google.co.jp/url?sa=i&amp;rct=j&amp;q=&amp;esrc=s&amp;source=images&amp;cd=&amp;cad=rja&amp;uact=8&amp;ved=2ahUKEwi6qrKjy-fhAhVxxYsBHQJ3AcgQjRx6BAgBEAU&amp;url=http://contest.japias.jp/tqj13/130294/tsukuru/mindmap-whatis.html&amp;psig=AOvVaw042rPRyG8XZ6-n1z4f9TfK&amp;ust=1556156070511415" TargetMode="Externa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hyperlink" Target="https://www.google.co.jp/url?sa=i&amp;rct=j&amp;q=&amp;esrc=s&amp;source=images&amp;cd=&amp;cad=rja&amp;uact=8&amp;ved=2ahUKEwi9gbL0xOfhAhWLwIsBHW4-CMEQjRx6BAgBEAU&amp;url=https://www.irasutoya.com/2015/04/blog-post_356.html&amp;psig=AOvVaw3VNw33gsDHzPi-NEokvu60&amp;ust=1556154364374165"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co.jp/url?sa=i&amp;rct=j&amp;q=&amp;esrc=s&amp;source=images&amp;cd=&amp;cad=rja&amp;uact=8&amp;ved=&amp;url=http://otoba.ame-zaiku.com/ks/ks008.htm&amp;psig=AOvVaw3-FtMbnQrqsLpEsZEkkN72&amp;ust=1556163725621661"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hyperlink" Target="https://www.google.co.jp/url?sa=i&amp;rct=j&amp;q=&amp;esrc=s&amp;source=images&amp;cd=&amp;cad=rja&amp;uact=8&amp;ved=2ahUKEwixtJml6OfhAhWKL6YKHa93BxIQjRx6BAgBEAU&amp;url=https://search.yahoo.co.jp/image/search?ei%3DUTF-8%26fr%3Dlmd_poi%26p%3D%E3%82%A2%E3%82%A4%E3%82%B3%E3%83%B3%E3%82%BF%E3%82%AF%E3%83%88&amp;psig=AOvVaw0Xm7VnNBhOmECUb0PH2yqB&amp;ust=1556163818626359"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hyperlink" Target="https://www.google.co.jp/url?sa=i&amp;rct=j&amp;q=&amp;esrc=s&amp;source=images&amp;cd=&amp;cad=rja&amp;uact=8&amp;ved=2ahUKEwi1nYmd5OfhAhUHM94KHfuuDV4QjRx6BAgBEAU&amp;url=https://www.irasutoya.com/2018/10/blog-post_50.html&amp;psig=AOvVaw2udMgbsE9Bilo5UNJl3Y5G&amp;ust=1556162771246710"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hyperlink" Target="http://www.google.co.jp/url?sa=i&amp;rct=j&amp;q=&amp;esrc=s&amp;source=images&amp;cd=&amp;cad=rja&amp;uact=8&amp;ved=2ahUKEwj60-uf5efhAhVlxosBHb2QBjQQjRx6BAgBEAU&amp;url=http://yamagata.fukuinkan.sunnyday.jp/?eid%3D1585921&amp;psig=AOvVaw39m3fVUaiBbEYtmIZdeUvR&amp;ust=1556163012397757" TargetMode="Externa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co.jp/url?sa=i&amp;rct=j&amp;q=&amp;esrc=s&amp;source=images&amp;cd=&amp;cad=rja&amp;uact=8&amp;ved=2ahUKEwjFgba_5OfhAhUqL6YKHa1-C0gQjRx6BAgBEAU&amp;url=http://news-act.com/archives/20398434.html&amp;psig=AOvVaw11-XLZk8bxVc4OhiKnarf5&amp;ust=1556162810026849"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www.google.co.jp/url?sa=i&amp;rct=j&amp;q=&amp;esrc=s&amp;source=images&amp;cd=&amp;cad=rja&amp;uact=8&amp;ved=2ahUKEwiywZCqx-fhAhXKyIsBHc-fA40QjRx6BAgBEAU&amp;url=https://www.irasutoya.com/2014/07/blog-post_14.html&amp;psig=AOvVaw3v6mKFimonPqp8KKMrFcuy&amp;ust=1556154989277295" TargetMode="External"/><Relationship Id="rId7" Type="http://schemas.openxmlformats.org/officeDocument/2006/relationships/hyperlink" Target="https://www.google.co.jp/url?sa=i&amp;rct=j&amp;q=&amp;esrc=s&amp;source=images&amp;cd=&amp;cad=rja&amp;uact=8&amp;ved=2ahUKEwj5-5bax-fhAhWNvZQKHStuDKUQjRx6BAgBEAU&amp;url=https://www.irasutoya.com/2015/01/blog-post_76.html&amp;psig=AOvVaw1HroQ9_w3MGPEvstu6pTl9&amp;ust=1556155096508228"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hyperlink" Target="http://www.google.co.jp/url?sa=i&amp;rct=j&amp;q=&amp;esrc=s&amp;source=images&amp;cd=&amp;cad=rja&amp;uact=8&amp;ved=2ahUKEwiEtMvDx-fhAhVMyYsBHW-0CjUQjRx6BAgBEAU&amp;url=http://freebies-db.com/free-illustration-friends-schoolboys-irasutoya.html&amp;psig=AOvVaw0_o2qsmcGVxi_2I8qEekaT&amp;ust=1556155056663774" TargetMode="External"/><Relationship Id="rId10" Type="http://schemas.openxmlformats.org/officeDocument/2006/relationships/image" Target="../media/image23.png"/><Relationship Id="rId4" Type="http://schemas.openxmlformats.org/officeDocument/2006/relationships/image" Target="../media/image20.png"/><Relationship Id="rId9" Type="http://schemas.openxmlformats.org/officeDocument/2006/relationships/hyperlink" Target="https://www.google.co.jp/url?sa=i&amp;rct=j&amp;q=&amp;esrc=s&amp;source=images&amp;cd=&amp;cad=rja&amp;uact=8&amp;ved=2ahUKEwjb3Nr0x-fhAhWQHaYKHdKaCc4QjRx6BAgBEAU&amp;url=https://www.irasutoya.com/2013/11/blog-post_508.html&amp;psig=AOvVaw2CkqRrDmqHsYvTw2kNTrz0&amp;ust=1556155154627962"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google.co.jp/url?sa=i&amp;rct=j&amp;q=&amp;esrc=s&amp;source=images&amp;cd=&amp;cad=rja&amp;uact=8&amp;ved=2ahUKEwig04ilyOfhAhWcwIsBHXkFDm4QjRx6BAgBEAU&amp;url=https://www.istockphoto.com/jp/%E3%82%A4%E3%83%A9%E3%82%B9%E3%83%88/%E8%B3%AA%E7%96%91%E5%BF%9C%E7%AD%94&amp;psig=AOvVaw2uiT0Or9OkuTToAdHnltg-&amp;ust=1556155237762188"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google.co.jp/url?sa=i&amp;rct=j&amp;q=&amp;esrc=s&amp;source=images&amp;cd=&amp;cad=rja&amp;uact=8&amp;ved=2ahUKEwjEwpz16-fhAhWByosBHSTaDTkQjRx6BAgBEAU&amp;url=https://buta215.com/2018-09-10-234456/&amp;psig=AOvVaw0_TCVT2sQiDXXhNVhYK_Yl&amp;ust=1556164370533436"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hyperlink" Target="https://www.google.co.jp/url?sa=i&amp;rct=j&amp;q=&amp;esrc=s&amp;source=images&amp;cd=&amp;cad=rja&amp;uact=8&amp;ved=2ahUKEwjogMiW7OfhAhWNx4sBHSXcCdUQjRx6BAgBEAU&amp;url=https://www.irasutoya.com/2014/10/blog-post_46.html&amp;psig=AOvVaw2znRpjE_56kIlLkqlmo_45&amp;ust=1556164896847316" TargetMode="Externa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co.jp/url?sa=i&amp;rct=j&amp;q=&amp;esrc=s&amp;source=images&amp;cd=&amp;ved=2ahUKEwiV7NWusufhAhXKwosBHejBChoQjRx6BAgBEAU&amp;url=https://spiritual-success.com/post-11436&amp;psig=AOvVaw0lC2umz9Ooea73JI1fdh4k&amp;ust=1556149323561338" TargetMode="External"/><Relationship Id="rId7"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https://www.google.co.jp/url?sa=i&amp;rct=j&amp;q=&amp;esrc=s&amp;source=images&amp;cd=&amp;cad=rja&amp;uact=8&amp;ved=2ahUKEwib9cqQsefhAhWKIqYKHYrGAEQQjRx6BAgBEAU&amp;url=https://news.careerconnection.jp/?p%3D22330&amp;psig=AOvVaw1cBFBRtvapC2fN_tc-nE7O&amp;ust=1556148965384844" TargetMode="Externa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jp/url?sa=i&amp;rct=j&amp;q=&amp;esrc=s&amp;source=images&amp;cd=&amp;ved=2ahUKEwi25YOJw-fhAhUoBKYKHYO5A-oQjRx6BAgBEAU&amp;url=https://www.motivation-up.com/motivation/merabian.html&amp;psig=AOvVaw0ho6EIN1AjY5etJ_1NdfzR&amp;ust=1556153869641167"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9.xml.rels><?xml version="1.0" encoding="UTF-8" standalone="yes"?>
<Relationships xmlns="http://schemas.openxmlformats.org/package/2006/relationships"><Relationship Id="rId3" Type="http://schemas.openxmlformats.org/officeDocument/2006/relationships/hyperlink" Target="https://www.irasutoya.com/2017/03/blog-post_945.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2576736" y="2501225"/>
            <a:ext cx="7167339" cy="861774"/>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wrap="square">
            <a:spAutoFit/>
          </a:bodyPr>
          <a:lstStyle/>
          <a:p>
            <a:r>
              <a:rPr lang="ja-JP" altLang="en-US" smtClean="0">
                <a:ea typeface="ＭＳ Ｐゴシック" pitchFamily="50" charset="-128"/>
              </a:rPr>
              <a:t>プレゼンテーション技術２</a:t>
            </a:r>
            <a:endParaRPr lang="ja-JP" altLang="en-US" dirty="0">
              <a:ea typeface="ＭＳ Ｐゴシック" pitchFamily="50" charset="-128"/>
            </a:endParaRPr>
          </a:p>
        </p:txBody>
      </p:sp>
      <p:sp>
        <p:nvSpPr>
          <p:cNvPr id="35845" name="Rectangle 5"/>
          <p:cNvSpPr>
            <a:spLocks noChangeArrowheads="1"/>
          </p:cNvSpPr>
          <p:nvPr/>
        </p:nvSpPr>
        <p:spPr bwMode="auto">
          <a:xfrm>
            <a:off x="3302000" y="1066800"/>
            <a:ext cx="503537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ja-JP" altLang="en-US" sz="2800" b="1" dirty="0" smtClean="0">
                <a:solidFill>
                  <a:schemeClr val="accent2"/>
                </a:solidFill>
              </a:rPr>
              <a:t>高津高校　ｌ　課題研究基礎</a:t>
            </a:r>
            <a:endParaRPr lang="en-US" altLang="ja-JP" sz="2800" b="1" dirty="0">
              <a:solidFill>
                <a:schemeClr val="accent2"/>
              </a:solidFill>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言語的コミュニケーション</a:t>
            </a:r>
            <a:endParaRPr kumimoji="1" lang="ja-JP" altLang="en-US" dirty="0"/>
          </a:p>
        </p:txBody>
      </p:sp>
      <p:sp>
        <p:nvSpPr>
          <p:cNvPr id="3" name="コンテンツ プレースホルダー 2"/>
          <p:cNvSpPr>
            <a:spLocks noGrp="1"/>
          </p:cNvSpPr>
          <p:nvPr>
            <p:ph idx="1"/>
          </p:nvPr>
        </p:nvSpPr>
        <p:spPr>
          <a:xfrm>
            <a:off x="495300" y="1775048"/>
            <a:ext cx="8915400" cy="3886200"/>
          </a:xfrm>
        </p:spPr>
        <p:txBody>
          <a:bodyPr/>
          <a:lstStyle/>
          <a:p>
            <a:pPr marL="0" indent="0">
              <a:buNone/>
            </a:pPr>
            <a:r>
              <a:rPr kumimoji="1" lang="ja-JP" altLang="en-US" sz="4400" dirty="0" smtClean="0"/>
              <a:t>事前告知</a:t>
            </a:r>
            <a:endParaRPr kumimoji="1" lang="ja-JP" altLang="en-US" sz="4400" dirty="0"/>
          </a:p>
        </p:txBody>
      </p:sp>
      <p:pic>
        <p:nvPicPr>
          <p:cNvPr id="5" name="図 4"/>
          <p:cNvPicPr>
            <a:picLocks noChangeAspect="1"/>
          </p:cNvPicPr>
          <p:nvPr/>
        </p:nvPicPr>
        <p:blipFill rotWithShape="1">
          <a:blip r:embed="rId3"/>
          <a:srcRect l="21162" t="24003" r="3328" b="17099"/>
          <a:stretch/>
        </p:blipFill>
        <p:spPr>
          <a:xfrm>
            <a:off x="1352600" y="2636912"/>
            <a:ext cx="7560840" cy="3931637"/>
          </a:xfrm>
          <a:prstGeom prst="rect">
            <a:avLst/>
          </a:prstGeom>
          <a:ln>
            <a:solidFill>
              <a:schemeClr val="tx1"/>
            </a:solidFill>
          </a:ln>
        </p:spPr>
      </p:pic>
      <p:sp>
        <p:nvSpPr>
          <p:cNvPr id="6" name="角丸四角形吹き出し 5"/>
          <p:cNvSpPr/>
          <p:nvPr/>
        </p:nvSpPr>
        <p:spPr bwMode="auto">
          <a:xfrm>
            <a:off x="4520952" y="1789149"/>
            <a:ext cx="5112568" cy="717848"/>
          </a:xfrm>
          <a:prstGeom prst="wedgeRoundRectCallout">
            <a:avLst>
              <a:gd name="adj1" fmla="val -34624"/>
              <a:gd name="adj2" fmla="val 94729"/>
              <a:gd name="adj3" fmla="val 16667"/>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ja-JP" altLang="en-US" sz="2800" b="0" i="0" u="none" strike="noStrike" cap="none" normalizeH="0" baseline="0" dirty="0" smtClean="0">
                <a:ln>
                  <a:noFill/>
                </a:ln>
                <a:solidFill>
                  <a:schemeClr val="bg1"/>
                </a:solidFill>
                <a:effectLst/>
                <a:latin typeface="Arial" charset="0"/>
                <a:ea typeface="ＭＳ Ｐゴシック" pitchFamily="50" charset="-128"/>
              </a:rPr>
              <a:t>学校説明会のスライド１ページ</a:t>
            </a:r>
            <a:r>
              <a:rPr kumimoji="0" lang="ja-JP" altLang="en-US" sz="2800" b="0" i="0" u="none" strike="noStrike" cap="none" normalizeH="0" baseline="0" dirty="0" err="1" smtClean="0">
                <a:ln>
                  <a:noFill/>
                </a:ln>
                <a:solidFill>
                  <a:schemeClr val="bg1"/>
                </a:solidFill>
                <a:effectLst/>
                <a:latin typeface="Arial" charset="0"/>
                <a:ea typeface="ＭＳ Ｐゴシック" pitchFamily="50" charset="-128"/>
              </a:rPr>
              <a:t>め</a:t>
            </a:r>
            <a:endParaRPr kumimoji="0" lang="ja-JP" altLang="en-US" sz="2800" b="0" i="0" u="none" strike="noStrike" cap="none" normalizeH="0" baseline="0" dirty="0" smtClean="0">
              <a:ln>
                <a:noFill/>
              </a:ln>
              <a:solidFill>
                <a:schemeClr val="bg1"/>
              </a:solidFill>
              <a:effectLst/>
              <a:latin typeface="Arial" charset="0"/>
              <a:ea typeface="ＭＳ Ｐゴシック" pitchFamily="50" charset="-128"/>
            </a:endParaRPr>
          </a:p>
        </p:txBody>
      </p:sp>
    </p:spTree>
    <p:extLst>
      <p:ext uri="{BB962C8B-B14F-4D97-AF65-F5344CB8AC3E}">
        <p14:creationId xmlns:p14="http://schemas.microsoft.com/office/powerpoint/2010/main" val="1456573378"/>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言語的コミュニケーション</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ja-JP" altLang="en-US" sz="4400" dirty="0" smtClean="0"/>
              <a:t>テーマを絞る</a:t>
            </a:r>
            <a:endParaRPr kumimoji="1" lang="ja-JP" altLang="en-US" sz="4400" dirty="0"/>
          </a:p>
        </p:txBody>
      </p:sp>
      <p:pic>
        <p:nvPicPr>
          <p:cNvPr id="8194" name="Picture 2" descr="「メガ盛り　イラスト」の画像検索結果">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582"/>
          <a:stretch/>
        </p:blipFill>
        <p:spPr bwMode="auto">
          <a:xfrm>
            <a:off x="900471" y="2852936"/>
            <a:ext cx="4052529" cy="3600400"/>
          </a:xfrm>
          <a:prstGeom prst="rect">
            <a:avLst/>
          </a:prstGeom>
          <a:noFill/>
          <a:extLst>
            <a:ext uri="{909E8E84-426E-40DD-AFC4-6F175D3DCCD1}">
              <a14:hiddenFill xmlns:a14="http://schemas.microsoft.com/office/drawing/2010/main">
                <a:solidFill>
                  <a:srgbClr val="FFFFFF"/>
                </a:solidFill>
              </a14:hiddenFill>
            </a:ext>
          </a:extLst>
        </p:spPr>
      </p:pic>
      <p:sp>
        <p:nvSpPr>
          <p:cNvPr id="5" name="乗算記号 4"/>
          <p:cNvSpPr/>
          <p:nvPr/>
        </p:nvSpPr>
        <p:spPr bwMode="auto">
          <a:xfrm>
            <a:off x="128464" y="2420888"/>
            <a:ext cx="5400600" cy="4125466"/>
          </a:xfrm>
          <a:prstGeom prst="mathMultiply">
            <a:avLst>
              <a:gd name="adj1" fmla="val 12182"/>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pic>
        <p:nvPicPr>
          <p:cNvPr id="8196" name="Picture 4" descr="「ご飯　イラスト」の画像検索結果">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1347" y="2876015"/>
            <a:ext cx="3227018" cy="3227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40676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言語的コミュニケーション</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ja-JP" altLang="en-US" sz="4400" dirty="0" smtClean="0"/>
              <a:t>結論から根拠へ</a:t>
            </a:r>
            <a:endParaRPr kumimoji="1" lang="ja-JP" altLang="en-US" sz="4400" dirty="0"/>
          </a:p>
        </p:txBody>
      </p:sp>
      <p:pic>
        <p:nvPicPr>
          <p:cNvPr id="10242" name="Picture 2" descr="「結果」の画像検索結果">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049" y="3294693"/>
            <a:ext cx="4141018" cy="2776365"/>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because」の画像検索結果">
            <a:hlinkClick r:id="rId5"/>
          </p:cNvPr>
          <p:cNvSpPr>
            <a:spLocks noChangeAspect="1" noChangeArrowheads="1"/>
          </p:cNvSpPr>
          <p:nvPr/>
        </p:nvSpPr>
        <p:spPr bwMode="auto">
          <a:xfrm>
            <a:off x="122238" y="-1905000"/>
            <a:ext cx="5972175" cy="3981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 name="AutoShape 6" descr="「because」の画像検索結果">
            <a:hlinkClick r:id="rId5"/>
          </p:cNvPr>
          <p:cNvSpPr>
            <a:spLocks noChangeAspect="1" noChangeArrowheads="1"/>
          </p:cNvSpPr>
          <p:nvPr/>
        </p:nvSpPr>
        <p:spPr bwMode="auto">
          <a:xfrm>
            <a:off x="274638" y="-1752600"/>
            <a:ext cx="5972175" cy="3981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0248" name="Picture 8" descr="「because」の画像検索結果">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8472" t="37161" r="16638" b="31420"/>
          <a:stretch/>
        </p:blipFill>
        <p:spPr bwMode="auto">
          <a:xfrm>
            <a:off x="5271638" y="3985552"/>
            <a:ext cx="4320480" cy="1394649"/>
          </a:xfrm>
          <a:prstGeom prst="rect">
            <a:avLst/>
          </a:prstGeom>
          <a:noFill/>
          <a:extLst>
            <a:ext uri="{909E8E84-426E-40DD-AFC4-6F175D3DCCD1}">
              <a14:hiddenFill xmlns:a14="http://schemas.microsoft.com/office/drawing/2010/main">
                <a:solidFill>
                  <a:srgbClr val="FFFFFF"/>
                </a:solidFill>
              </a14:hiddenFill>
            </a:ext>
          </a:extLst>
        </p:spPr>
      </p:pic>
      <p:sp>
        <p:nvSpPr>
          <p:cNvPr id="6" name="右矢印 5"/>
          <p:cNvSpPr/>
          <p:nvPr/>
        </p:nvSpPr>
        <p:spPr bwMode="auto">
          <a:xfrm>
            <a:off x="4520952" y="4221088"/>
            <a:ext cx="606670" cy="700656"/>
          </a:xfrm>
          <a:prstGeom prst="rightArrow">
            <a:avLst/>
          </a:prstGeom>
          <a:solidFill>
            <a:schemeClr val="tx1"/>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4005877994"/>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言語的コミュニケーション</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ja-JP" altLang="en-US" sz="4400" dirty="0" smtClean="0"/>
              <a:t>画像優位性効果</a:t>
            </a:r>
            <a:endParaRPr kumimoji="1" lang="ja-JP" altLang="en-US" sz="4400" dirty="0"/>
          </a:p>
        </p:txBody>
      </p:sp>
      <p:pic>
        <p:nvPicPr>
          <p:cNvPr id="7170" name="Picture 2" descr="「紙芝居　イラスト」の画像検索結果">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5048" y="2564904"/>
            <a:ext cx="3981450" cy="398145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マインドマップ　イラスト」の画像検索結果">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496" y="3223481"/>
            <a:ext cx="4844173" cy="266429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乗算記号 3"/>
          <p:cNvSpPr/>
          <p:nvPr/>
        </p:nvSpPr>
        <p:spPr bwMode="auto">
          <a:xfrm>
            <a:off x="128464" y="2420888"/>
            <a:ext cx="5400600" cy="4125466"/>
          </a:xfrm>
          <a:prstGeom prst="mathMultiply">
            <a:avLst>
              <a:gd name="adj1" fmla="val 12182"/>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98617157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非言語的コミュニケーション</a:t>
            </a:r>
            <a:endParaRPr kumimoji="1" lang="ja-JP" altLang="en-US" dirty="0"/>
          </a:p>
        </p:txBody>
      </p:sp>
      <p:sp>
        <p:nvSpPr>
          <p:cNvPr id="3" name="コンテンツ プレースホルダー 2"/>
          <p:cNvSpPr>
            <a:spLocks noGrp="1"/>
          </p:cNvSpPr>
          <p:nvPr>
            <p:ph idx="1"/>
          </p:nvPr>
        </p:nvSpPr>
        <p:spPr>
          <a:xfrm>
            <a:off x="272480" y="1981200"/>
            <a:ext cx="9505056" cy="3886200"/>
          </a:xfrm>
        </p:spPr>
        <p:txBody>
          <a:bodyPr/>
          <a:lstStyle/>
          <a:p>
            <a:pPr marL="0" indent="0">
              <a:buNone/>
            </a:pPr>
            <a:r>
              <a:rPr kumimoji="1" lang="ja-JP" altLang="en-US" sz="4400" dirty="0" smtClean="0"/>
              <a:t>　立ち振る舞い</a:t>
            </a:r>
            <a:endParaRPr kumimoji="1" lang="en-US" altLang="ja-JP" sz="4400" dirty="0" smtClean="0"/>
          </a:p>
          <a:p>
            <a:pPr marL="0" indent="0">
              <a:buNone/>
            </a:pPr>
            <a:r>
              <a:rPr lang="ja-JP" altLang="en-US" sz="4400" dirty="0"/>
              <a:t>　</a:t>
            </a:r>
            <a:r>
              <a:rPr lang="ja-JP" altLang="en-US" sz="4400" dirty="0" smtClean="0"/>
              <a:t>視線</a:t>
            </a:r>
            <a:endParaRPr lang="en-US" altLang="ja-JP" sz="4400" dirty="0" smtClean="0"/>
          </a:p>
          <a:p>
            <a:pPr marL="0" indent="0">
              <a:buNone/>
            </a:pPr>
            <a:r>
              <a:rPr kumimoji="1" lang="ja-JP" altLang="en-US" sz="4400" dirty="0"/>
              <a:t>　</a:t>
            </a:r>
            <a:r>
              <a:rPr kumimoji="1" lang="ja-JP" altLang="en-US" sz="4400" dirty="0" smtClean="0"/>
              <a:t>声</a:t>
            </a:r>
            <a:endParaRPr lang="en-US" altLang="ja-JP" sz="4400" dirty="0"/>
          </a:p>
          <a:p>
            <a:pPr marL="0" indent="0">
              <a:buNone/>
            </a:pPr>
            <a:r>
              <a:rPr kumimoji="1" lang="ja-JP" altLang="en-US" sz="4400" dirty="0" smtClean="0"/>
              <a:t>　ノイズ</a:t>
            </a:r>
            <a:endParaRPr kumimoji="1" lang="en-US" altLang="ja-JP" sz="4400" dirty="0" smtClean="0"/>
          </a:p>
        </p:txBody>
      </p:sp>
      <p:pic>
        <p:nvPicPr>
          <p:cNvPr id="2052" name="Picture 4" descr="「演説　イラスト」の画像検索結果">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6349" y="2636912"/>
            <a:ext cx="3819525" cy="398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54260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4488" y="457200"/>
            <a:ext cx="9217024" cy="1371600"/>
          </a:xfrm>
        </p:spPr>
        <p:txBody>
          <a:bodyPr/>
          <a:lstStyle/>
          <a:p>
            <a:r>
              <a:rPr kumimoji="1" lang="ja-JP" altLang="en-US" dirty="0" smtClean="0"/>
              <a:t>非言語的コミュニケーション</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sz="4400" dirty="0"/>
              <a:t>立ち振る舞い</a:t>
            </a:r>
            <a:endParaRPr kumimoji="1" lang="ja-JP" altLang="en-US" sz="4400" dirty="0"/>
          </a:p>
        </p:txBody>
      </p:sp>
      <p:pic>
        <p:nvPicPr>
          <p:cNvPr id="3074" name="Picture 2" descr="「多動　イラスト」の画像検索結果">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2852936"/>
            <a:ext cx="411480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252888"/>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4488" y="457200"/>
            <a:ext cx="9217024" cy="1371600"/>
          </a:xfrm>
        </p:spPr>
        <p:txBody>
          <a:bodyPr/>
          <a:lstStyle/>
          <a:p>
            <a:r>
              <a:rPr kumimoji="1" lang="ja-JP" altLang="en-US" dirty="0" smtClean="0"/>
              <a:t>非言語的コミュニケーション</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ja-JP" altLang="en-US" sz="4400" dirty="0" smtClean="0"/>
              <a:t>視線</a:t>
            </a:r>
            <a:endParaRPr kumimoji="1" lang="ja-JP" altLang="en-US" sz="4400" dirty="0"/>
          </a:p>
        </p:txBody>
      </p:sp>
      <p:pic>
        <p:nvPicPr>
          <p:cNvPr id="4098" name="Picture 2" descr="「アイコンタクト　イラスト」の画像検索結果">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8988" b="18753"/>
          <a:stretch/>
        </p:blipFill>
        <p:spPr bwMode="auto">
          <a:xfrm>
            <a:off x="1724622" y="3775720"/>
            <a:ext cx="7686078" cy="2871125"/>
          </a:xfrm>
          <a:prstGeom prst="rect">
            <a:avLst/>
          </a:prstGeom>
          <a:noFill/>
          <a:extLst>
            <a:ext uri="{909E8E84-426E-40DD-AFC4-6F175D3DCCD1}">
              <a14:hiddenFill xmlns:a14="http://schemas.microsoft.com/office/drawing/2010/main">
                <a:solidFill>
                  <a:srgbClr val="FFFFFF"/>
                </a:solidFill>
              </a14:hiddenFill>
            </a:ext>
          </a:extLst>
        </p:spPr>
      </p:pic>
      <p:sp>
        <p:nvSpPr>
          <p:cNvPr id="4" name="星 7 3"/>
          <p:cNvSpPr/>
          <p:nvPr/>
        </p:nvSpPr>
        <p:spPr bwMode="auto">
          <a:xfrm>
            <a:off x="2072680" y="2564904"/>
            <a:ext cx="2520280" cy="1642120"/>
          </a:xfrm>
          <a:prstGeom prst="star7">
            <a:avLst/>
          </a:prstGeom>
          <a:solidFill>
            <a:srgbClr val="FFC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ja-JP" altLang="en-US" sz="2800" b="0" i="0" u="none" strike="noStrike" cap="none" normalizeH="0" baseline="0" dirty="0" smtClean="0">
                <a:ln>
                  <a:noFill/>
                </a:ln>
                <a:solidFill>
                  <a:schemeClr val="tx1"/>
                </a:solidFill>
                <a:effectLst/>
                <a:latin typeface="Arial" charset="0"/>
                <a:ea typeface="ＭＳ Ｐゴシック" pitchFamily="50" charset="-128"/>
              </a:rPr>
              <a:t>ドーパミン</a:t>
            </a:r>
          </a:p>
        </p:txBody>
      </p:sp>
    </p:spTree>
    <p:extLst>
      <p:ext uri="{BB962C8B-B14F-4D97-AF65-F5344CB8AC3E}">
        <p14:creationId xmlns:p14="http://schemas.microsoft.com/office/powerpoint/2010/main" val="395824329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4488" y="457200"/>
            <a:ext cx="9217024" cy="1371600"/>
          </a:xfrm>
        </p:spPr>
        <p:txBody>
          <a:bodyPr/>
          <a:lstStyle/>
          <a:p>
            <a:r>
              <a:rPr kumimoji="1" lang="ja-JP" altLang="en-US" dirty="0" smtClean="0"/>
              <a:t>非言語的コミュニケーション</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ja-JP" altLang="en-US" sz="4400" dirty="0" smtClean="0"/>
              <a:t>声</a:t>
            </a:r>
            <a:endParaRPr kumimoji="1" lang="ja-JP" altLang="en-US" sz="4400" dirty="0"/>
          </a:p>
        </p:txBody>
      </p:sp>
      <p:pic>
        <p:nvPicPr>
          <p:cNvPr id="1026" name="Picture 2" descr="「拡声器を持って話す人」の画像検索結果">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544" y="2521609"/>
            <a:ext cx="4314825" cy="39814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傾聴　イラスト」の画像検索結果">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6965" y="2549195"/>
            <a:ext cx="3560868" cy="3789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167915"/>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4488" y="457200"/>
            <a:ext cx="9217024" cy="1371600"/>
          </a:xfrm>
        </p:spPr>
        <p:txBody>
          <a:bodyPr/>
          <a:lstStyle/>
          <a:p>
            <a:r>
              <a:rPr kumimoji="1" lang="ja-JP" altLang="en-US" dirty="0" smtClean="0"/>
              <a:t>非言語的コミュニケーション</a:t>
            </a:r>
            <a:endParaRPr kumimoji="1" lang="ja-JP" altLang="en-US" dirty="0"/>
          </a:p>
        </p:txBody>
      </p:sp>
      <p:pic>
        <p:nvPicPr>
          <p:cNvPr id="2050" name="Picture 2" descr="「小声で話す人」の画像検索結果">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8664" y="2420888"/>
            <a:ext cx="3240360" cy="4094318"/>
          </a:xfrm>
          <a:prstGeom prst="rect">
            <a:avLst/>
          </a:prstGeom>
          <a:noFill/>
          <a:extLst>
            <a:ext uri="{909E8E84-426E-40DD-AFC4-6F175D3DCCD1}">
              <a14:hiddenFill xmlns:a14="http://schemas.microsoft.com/office/drawing/2010/main">
                <a:solidFill>
                  <a:srgbClr val="FFFFFF"/>
                </a:solidFill>
              </a14:hiddenFill>
            </a:ext>
          </a:extLst>
        </p:spPr>
      </p:pic>
      <p:sp>
        <p:nvSpPr>
          <p:cNvPr id="3" name="コンテンツ プレースホルダー 2"/>
          <p:cNvSpPr>
            <a:spLocks noGrp="1"/>
          </p:cNvSpPr>
          <p:nvPr>
            <p:ph idx="1"/>
          </p:nvPr>
        </p:nvSpPr>
        <p:spPr/>
        <p:txBody>
          <a:bodyPr/>
          <a:lstStyle/>
          <a:p>
            <a:pPr marL="0" indent="0">
              <a:buNone/>
            </a:pPr>
            <a:r>
              <a:rPr lang="ja-JP" altLang="en-US" sz="4400" dirty="0"/>
              <a:t>ノイズ</a:t>
            </a:r>
            <a:endParaRPr kumimoji="1" lang="ja-JP" altLang="en-US" sz="4400" dirty="0"/>
          </a:p>
        </p:txBody>
      </p:sp>
      <p:sp>
        <p:nvSpPr>
          <p:cNvPr id="4" name="角丸四角形吹き出し 3"/>
          <p:cNvSpPr/>
          <p:nvPr/>
        </p:nvSpPr>
        <p:spPr bwMode="auto">
          <a:xfrm>
            <a:off x="4808984" y="2420888"/>
            <a:ext cx="3132348" cy="1368152"/>
          </a:xfrm>
          <a:prstGeom prst="wedgeRoundRectCallout">
            <a:avLst>
              <a:gd name="adj1" fmla="val -48101"/>
              <a:gd name="adj2" fmla="val 123878"/>
              <a:gd name="adj3" fmla="val 16667"/>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ja-JP" altLang="en-US" sz="3200" b="0" i="0" u="none" strike="noStrike" cap="none" normalizeH="0" baseline="0" dirty="0" smtClean="0">
                <a:ln>
                  <a:noFill/>
                </a:ln>
                <a:solidFill>
                  <a:schemeClr val="tx1"/>
                </a:solidFill>
                <a:effectLst/>
                <a:latin typeface="Arial" charset="0"/>
                <a:ea typeface="ＭＳ Ｐゴシック" pitchFamily="50" charset="-128"/>
              </a:rPr>
              <a:t>あー、えー、あー</a:t>
            </a:r>
          </a:p>
        </p:txBody>
      </p:sp>
      <p:sp>
        <p:nvSpPr>
          <p:cNvPr id="5" name="テキスト ボックス 4"/>
          <p:cNvSpPr txBox="1"/>
          <p:nvPr/>
        </p:nvSpPr>
        <p:spPr>
          <a:xfrm>
            <a:off x="4791176" y="4762174"/>
            <a:ext cx="3139001" cy="646331"/>
          </a:xfrm>
          <a:prstGeom prst="rect">
            <a:avLst/>
          </a:prstGeom>
          <a:noFill/>
        </p:spPr>
        <p:txBody>
          <a:bodyPr wrap="none" rtlCol="0">
            <a:spAutoFit/>
          </a:bodyPr>
          <a:lstStyle/>
          <a:p>
            <a:r>
              <a:rPr kumimoji="1" lang="ja-JP" altLang="en-US" sz="3600" b="1" dirty="0" smtClean="0"/>
              <a:t>ウイークワーズ</a:t>
            </a:r>
            <a:endParaRPr kumimoji="1" lang="ja-JP" altLang="en-US" sz="3600" b="1" dirty="0"/>
          </a:p>
        </p:txBody>
      </p:sp>
    </p:spTree>
    <p:extLst>
      <p:ext uri="{BB962C8B-B14F-4D97-AF65-F5344CB8AC3E}">
        <p14:creationId xmlns:p14="http://schemas.microsoft.com/office/powerpoint/2010/main" val="190342562"/>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聴衆参加</a:t>
            </a:r>
            <a:endParaRPr kumimoji="1" lang="ja-JP" altLang="en-US" dirty="0"/>
          </a:p>
        </p:txBody>
      </p:sp>
      <p:sp>
        <p:nvSpPr>
          <p:cNvPr id="3" name="コンテンツ プレースホルダー 2"/>
          <p:cNvSpPr>
            <a:spLocks noGrp="1"/>
          </p:cNvSpPr>
          <p:nvPr>
            <p:ph idx="1"/>
          </p:nvPr>
        </p:nvSpPr>
        <p:spPr>
          <a:xfrm>
            <a:off x="1716038" y="5949280"/>
            <a:ext cx="7338020" cy="710208"/>
          </a:xfrm>
          <a:solidFill>
            <a:schemeClr val="bg1"/>
          </a:solidFill>
        </p:spPr>
        <p:txBody>
          <a:bodyPr/>
          <a:lstStyle/>
          <a:p>
            <a:pPr marL="0" indent="0" algn="ctr">
              <a:buNone/>
            </a:pPr>
            <a:r>
              <a:rPr kumimoji="1" lang="ja-JP" altLang="en-US" sz="4000" dirty="0" smtClean="0"/>
              <a:t>コール・アンド・レスポンス</a:t>
            </a:r>
            <a:endParaRPr kumimoji="1" lang="ja-JP" altLang="en-US" sz="4000" dirty="0"/>
          </a:p>
        </p:txBody>
      </p:sp>
      <p:pic>
        <p:nvPicPr>
          <p:cNvPr id="1028" name="Picture 4" descr="フロートに乗るアイドルのイラスト（男性）"/>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0513" y="1674998"/>
            <a:ext cx="3886200" cy="42862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歓声をあげる観客のシルエットのイラスト"/>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7548" y="3389734"/>
            <a:ext cx="5715000" cy="291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529676"/>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重要連絡</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次回授業で、</a:t>
            </a:r>
            <a:r>
              <a:rPr kumimoji="1" lang="en-US" altLang="ja-JP" dirty="0" smtClean="0"/>
              <a:t>Chromebook</a:t>
            </a:r>
            <a:r>
              <a:rPr kumimoji="1" lang="ja-JP" altLang="en-US" dirty="0" smtClean="0"/>
              <a:t>を用いたスライド作成実習を行います。</a:t>
            </a:r>
            <a:endParaRPr kumimoji="1" lang="en-US" altLang="ja-JP" dirty="0" smtClean="0"/>
          </a:p>
          <a:p>
            <a:r>
              <a:rPr kumimoji="1" lang="ja-JP" altLang="en-US" sz="4400" dirty="0" smtClean="0">
                <a:solidFill>
                  <a:srgbClr val="FF0000"/>
                </a:solidFill>
              </a:rPr>
              <a:t>必ず</a:t>
            </a:r>
            <a:r>
              <a:rPr kumimoji="1" lang="en-US" altLang="ja-JP" sz="4400" dirty="0" smtClean="0">
                <a:solidFill>
                  <a:srgbClr val="FF0000"/>
                </a:solidFill>
              </a:rPr>
              <a:t>Chromebook</a:t>
            </a:r>
            <a:r>
              <a:rPr kumimoji="1" lang="ja-JP" altLang="en-US" sz="4400" dirty="0" err="1" smtClean="0">
                <a:solidFill>
                  <a:srgbClr val="FF0000"/>
                </a:solidFill>
              </a:rPr>
              <a:t>を持</a:t>
            </a:r>
            <a:r>
              <a:rPr kumimoji="1" lang="ja-JP" altLang="en-US" sz="4400" dirty="0" smtClean="0">
                <a:solidFill>
                  <a:srgbClr val="FF0000"/>
                </a:solidFill>
              </a:rPr>
              <a:t>参する</a:t>
            </a:r>
            <a:r>
              <a:rPr kumimoji="1" lang="ja-JP" altLang="en-US" dirty="0" smtClean="0"/>
              <a:t>こと。</a:t>
            </a:r>
            <a:endParaRPr kumimoji="1" lang="ja-JP" altLang="en-US" dirty="0"/>
          </a:p>
        </p:txBody>
      </p:sp>
    </p:spTree>
    <p:extLst>
      <p:ext uri="{BB962C8B-B14F-4D97-AF65-F5344CB8AC3E}">
        <p14:creationId xmlns:p14="http://schemas.microsoft.com/office/powerpoint/2010/main" val="1947128191"/>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聴衆参加</a:t>
            </a:r>
            <a:endParaRPr kumimoji="1" lang="ja-JP" altLang="en-US" dirty="0"/>
          </a:p>
        </p:txBody>
      </p:sp>
      <p:pic>
        <p:nvPicPr>
          <p:cNvPr id="5122" name="Picture 2" descr="「講演会　イラスト」の画像検索結果">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32520" y="1503670"/>
            <a:ext cx="5289209" cy="277391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学生　イラスト」の画像検索結果">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464" y="4469421"/>
            <a:ext cx="3831045" cy="241007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学者　イラスト」の画像検索結果">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73280" y="4469421"/>
            <a:ext cx="1800200" cy="212566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小学生　イラスト」の画像検索結果">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08984" y="4277589"/>
            <a:ext cx="1944216" cy="2348793"/>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6324476" y="2310947"/>
            <a:ext cx="2031325" cy="646331"/>
          </a:xfrm>
          <a:prstGeom prst="rect">
            <a:avLst/>
          </a:prstGeom>
          <a:noFill/>
        </p:spPr>
        <p:txBody>
          <a:bodyPr wrap="none" rtlCol="0">
            <a:spAutoFit/>
          </a:bodyPr>
          <a:lstStyle/>
          <a:p>
            <a:r>
              <a:rPr kumimoji="1" lang="ja-JP" altLang="en-US" sz="3600" dirty="0" smtClean="0"/>
              <a:t>対象確認</a:t>
            </a:r>
            <a:endParaRPr kumimoji="1" lang="ja-JP" altLang="en-US" sz="3600" dirty="0"/>
          </a:p>
        </p:txBody>
      </p:sp>
    </p:spTree>
    <p:extLst>
      <p:ext uri="{BB962C8B-B14F-4D97-AF65-F5344CB8AC3E}">
        <p14:creationId xmlns:p14="http://schemas.microsoft.com/office/powerpoint/2010/main" val="404289007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wipe(down)">
                                      <p:cBhvr>
                                        <p:cTn id="7" dur="500"/>
                                        <p:tgtEl>
                                          <p:spTgt spid="5124"/>
                                        </p:tgtEl>
                                      </p:cBhvr>
                                    </p:animEffect>
                                  </p:childTnLst>
                                </p:cTn>
                              </p:par>
                              <p:par>
                                <p:cTn id="8" presetID="22" presetClass="entr" presetSubtype="4" fill="hold" nodeType="withEffect">
                                  <p:stCondLst>
                                    <p:cond delay="0"/>
                                  </p:stCondLst>
                                  <p:childTnLst>
                                    <p:set>
                                      <p:cBhvr>
                                        <p:cTn id="9" dur="1" fill="hold">
                                          <p:stCondLst>
                                            <p:cond delay="0"/>
                                          </p:stCondLst>
                                        </p:cTn>
                                        <p:tgtEl>
                                          <p:spTgt spid="5128"/>
                                        </p:tgtEl>
                                        <p:attrNameLst>
                                          <p:attrName>style.visibility</p:attrName>
                                        </p:attrNameLst>
                                      </p:cBhvr>
                                      <p:to>
                                        <p:strVal val="visible"/>
                                      </p:to>
                                    </p:set>
                                    <p:animEffect transition="in" filter="wipe(down)">
                                      <p:cBhvr>
                                        <p:cTn id="10" dur="500"/>
                                        <p:tgtEl>
                                          <p:spTgt spid="5128"/>
                                        </p:tgtEl>
                                      </p:cBhvr>
                                    </p:animEffect>
                                  </p:childTnLst>
                                </p:cTn>
                              </p:par>
                              <p:par>
                                <p:cTn id="11" presetID="22" presetClass="entr" presetSubtype="4" fill="hold" nodeType="withEffect">
                                  <p:stCondLst>
                                    <p:cond delay="0"/>
                                  </p:stCondLst>
                                  <p:childTnLst>
                                    <p:set>
                                      <p:cBhvr>
                                        <p:cTn id="12" dur="1" fill="hold">
                                          <p:stCondLst>
                                            <p:cond delay="0"/>
                                          </p:stCondLst>
                                        </p:cTn>
                                        <p:tgtEl>
                                          <p:spTgt spid="5126"/>
                                        </p:tgtEl>
                                        <p:attrNameLst>
                                          <p:attrName>style.visibility</p:attrName>
                                        </p:attrNameLst>
                                      </p:cBhvr>
                                      <p:to>
                                        <p:strVal val="visible"/>
                                      </p:to>
                                    </p:set>
                                    <p:animEffect transition="in" filter="wipe(down)">
                                      <p:cBhvr>
                                        <p:cTn id="13"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聴衆参加</a:t>
            </a:r>
            <a:endParaRPr kumimoji="1" lang="ja-JP" altLang="en-US" dirty="0"/>
          </a:p>
        </p:txBody>
      </p:sp>
      <p:sp>
        <p:nvSpPr>
          <p:cNvPr id="3" name="コンテンツ プレースホルダー 2"/>
          <p:cNvSpPr>
            <a:spLocks noGrp="1"/>
          </p:cNvSpPr>
          <p:nvPr>
            <p:ph idx="1"/>
          </p:nvPr>
        </p:nvSpPr>
        <p:spPr>
          <a:xfrm>
            <a:off x="848544" y="3429000"/>
            <a:ext cx="8562156" cy="2438400"/>
          </a:xfrm>
        </p:spPr>
        <p:txBody>
          <a:bodyPr/>
          <a:lstStyle/>
          <a:p>
            <a:pPr marL="0" indent="0">
              <a:buNone/>
            </a:pPr>
            <a:r>
              <a:rPr kumimoji="1" lang="ja-JP" altLang="en-US" sz="4000" dirty="0" smtClean="0"/>
              <a:t>質疑応答</a:t>
            </a:r>
            <a:endParaRPr kumimoji="1" lang="ja-JP" altLang="en-US" sz="4000" dirty="0"/>
          </a:p>
        </p:txBody>
      </p:sp>
      <p:pic>
        <p:nvPicPr>
          <p:cNvPr id="6146" name="Picture 2" descr="「質疑応答　イラスト」の画像検索結果">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8784" y="1214747"/>
            <a:ext cx="6401916" cy="5330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04595"/>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smtClean="0">
                <a:latin typeface="+mn-ea"/>
                <a:ea typeface="+mn-ea"/>
              </a:rPr>
              <a:t>他の技術</a:t>
            </a:r>
            <a:endParaRPr kumimoji="1" lang="ja-JP" altLang="en-US" sz="4000" dirty="0">
              <a:latin typeface="+mn-ea"/>
              <a:ea typeface="+mn-ea"/>
            </a:endParaRPr>
          </a:p>
        </p:txBody>
      </p:sp>
      <p:pic>
        <p:nvPicPr>
          <p:cNvPr id="8" name="コンテンツ プレースホルダー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72680" y="1844825"/>
            <a:ext cx="5818576" cy="4143097"/>
          </a:xfrm>
        </p:spPr>
      </p:pic>
      <p:sp>
        <p:nvSpPr>
          <p:cNvPr id="4" name="四角形吹き出し 3"/>
          <p:cNvSpPr/>
          <p:nvPr/>
        </p:nvSpPr>
        <p:spPr>
          <a:xfrm>
            <a:off x="7944422" y="3992557"/>
            <a:ext cx="1631795" cy="1812707"/>
          </a:xfrm>
          <a:prstGeom prst="wedgeRectCallout">
            <a:avLst>
              <a:gd name="adj1" fmla="val -72613"/>
              <a:gd name="adj2" fmla="val -74699"/>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2800" dirty="0">
                <a:latin typeface="HG創英角ｺﾞｼｯｸUB" panose="020B0909000000000000" pitchFamily="49" charset="-128"/>
                <a:ea typeface="HG創英角ｺﾞｼｯｸUB" panose="020B0909000000000000" pitchFamily="49" charset="-128"/>
              </a:rPr>
              <a:t>スライドにないことを話さない</a:t>
            </a:r>
            <a:endParaRPr kumimoji="1" lang="ja-JP" altLang="en-US" sz="2800" dirty="0">
              <a:latin typeface="HG創英角ｺﾞｼｯｸUB" panose="020B0909000000000000" pitchFamily="49" charset="-128"/>
              <a:ea typeface="HG創英角ｺﾞｼｯｸUB" panose="020B0909000000000000" pitchFamily="49" charset="-128"/>
            </a:endParaRPr>
          </a:p>
        </p:txBody>
      </p:sp>
      <p:sp>
        <p:nvSpPr>
          <p:cNvPr id="5" name="四角形吹き出し 4"/>
          <p:cNvSpPr/>
          <p:nvPr/>
        </p:nvSpPr>
        <p:spPr>
          <a:xfrm>
            <a:off x="7944422" y="1196752"/>
            <a:ext cx="1631795" cy="2232248"/>
          </a:xfrm>
          <a:prstGeom prst="wedgeRectCallout">
            <a:avLst>
              <a:gd name="adj1" fmla="val -64503"/>
              <a:gd name="adj2" fmla="val 63199"/>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800" dirty="0">
                <a:latin typeface="HG創英角ｺﾞｼｯｸUB" panose="020B0909000000000000" pitchFamily="49" charset="-128"/>
                <a:ea typeface="HG創英角ｺﾞｼｯｸUB" panose="020B0909000000000000" pitchFamily="49" charset="-128"/>
              </a:rPr>
              <a:t>適度に間を取り、理解する時間を与える</a:t>
            </a:r>
            <a:endParaRPr kumimoji="1" lang="en-US" altLang="ja-JP" sz="2800" dirty="0">
              <a:latin typeface="HG創英角ｺﾞｼｯｸUB" panose="020B0909000000000000" pitchFamily="49" charset="-128"/>
              <a:ea typeface="HG創英角ｺﾞｼｯｸUB" panose="020B0909000000000000" pitchFamily="49" charset="-128"/>
            </a:endParaRPr>
          </a:p>
        </p:txBody>
      </p:sp>
      <p:sp>
        <p:nvSpPr>
          <p:cNvPr id="6" name="四角形吹き出し 5"/>
          <p:cNvSpPr/>
          <p:nvPr/>
        </p:nvSpPr>
        <p:spPr>
          <a:xfrm>
            <a:off x="388304" y="3645024"/>
            <a:ext cx="1463044" cy="1872208"/>
          </a:xfrm>
          <a:prstGeom prst="wedgeRectCallout">
            <a:avLst>
              <a:gd name="adj1" fmla="val 104413"/>
              <a:gd name="adj2" fmla="val -42895"/>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2800" dirty="0">
                <a:latin typeface="HG創英角ｺﾞｼｯｸUB" panose="020B0909000000000000" pitchFamily="49" charset="-128"/>
                <a:ea typeface="HG創英角ｺﾞｼｯｸUB" panose="020B0909000000000000" pitchFamily="49" charset="-128"/>
              </a:rPr>
              <a:t>原稿は見ずに、覚えて話す</a:t>
            </a:r>
            <a:endParaRPr lang="en-US" altLang="ja-JP" sz="2800" dirty="0">
              <a:latin typeface="HG創英角ｺﾞｼｯｸUB" panose="020B0909000000000000" pitchFamily="49" charset="-128"/>
              <a:ea typeface="HG創英角ｺﾞｼｯｸUB" panose="020B0909000000000000" pitchFamily="49" charset="-128"/>
            </a:endParaRPr>
          </a:p>
        </p:txBody>
      </p:sp>
    </p:spTree>
    <p:extLst>
      <p:ext uri="{BB962C8B-B14F-4D97-AF65-F5344CB8AC3E}">
        <p14:creationId xmlns:p14="http://schemas.microsoft.com/office/powerpoint/2010/main" val="736849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プレゼンテーション実習３</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dirty="0" smtClean="0"/>
              <a:t>「</a:t>
            </a:r>
            <a:r>
              <a:rPr lang="ja-JP" altLang="en-US" dirty="0">
                <a:solidFill>
                  <a:srgbClr val="FF0000"/>
                </a:solidFill>
              </a:rPr>
              <a:t>正しい戦争はあるのか？</a:t>
            </a:r>
            <a:r>
              <a:rPr lang="ja-JP" altLang="en-US" dirty="0" smtClean="0"/>
              <a:t>」と</a:t>
            </a:r>
            <a:r>
              <a:rPr lang="ja-JP" altLang="en-US" dirty="0"/>
              <a:t>いう問に対する</a:t>
            </a:r>
            <a:r>
              <a:rPr lang="ja-JP" altLang="en-US" u="sng" dirty="0"/>
              <a:t>あなたの意見</a:t>
            </a:r>
            <a:r>
              <a:rPr lang="ja-JP" altLang="en-US" dirty="0" smtClean="0"/>
              <a:t>をプレゼンしなさい。</a:t>
            </a:r>
            <a:endParaRPr lang="ja-JP" altLang="en-US" dirty="0"/>
          </a:p>
          <a:p>
            <a:pPr marL="0" indent="0">
              <a:buNone/>
            </a:pPr>
            <a:endParaRPr lang="en-US" altLang="ja-JP" dirty="0" smtClean="0"/>
          </a:p>
          <a:p>
            <a:pPr marL="0" indent="0">
              <a:buNone/>
            </a:pPr>
            <a:r>
              <a:rPr lang="ja-JP" altLang="en-US" dirty="0" smtClean="0"/>
              <a:t>→良いプレゼンにするために・・・</a:t>
            </a:r>
            <a:endParaRPr lang="ja-JP" altLang="en-US" dirty="0"/>
          </a:p>
        </p:txBody>
      </p:sp>
    </p:spTree>
    <p:extLst>
      <p:ext uri="{BB962C8B-B14F-4D97-AF65-F5344CB8AC3E}">
        <p14:creationId xmlns:p14="http://schemas.microsoft.com/office/powerpoint/2010/main" val="2026078899"/>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良いプレゼンテーション</a:t>
            </a:r>
            <a:r>
              <a:rPr lang="ja-JP" altLang="en-US" dirty="0" smtClean="0"/>
              <a:t>の要因</a:t>
            </a:r>
            <a:endParaRPr kumimoji="1" lang="ja-JP" altLang="en-US" dirty="0"/>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0592" y="1705584"/>
            <a:ext cx="7617296" cy="5119822"/>
          </a:xfrm>
          <a:prstGeom prst="rect">
            <a:avLst/>
          </a:prstGeom>
        </p:spPr>
      </p:pic>
      <p:sp>
        <p:nvSpPr>
          <p:cNvPr id="6" name="正方形/長方形 5"/>
          <p:cNvSpPr/>
          <p:nvPr/>
        </p:nvSpPr>
        <p:spPr>
          <a:xfrm>
            <a:off x="416496" y="1713907"/>
            <a:ext cx="2929007" cy="923330"/>
          </a:xfrm>
          <a:prstGeom prst="rect">
            <a:avLst/>
          </a:prstGeom>
          <a:noFill/>
        </p:spPr>
        <p:txBody>
          <a:bodyPr wrap="none" lIns="91440" tIns="45720" rIns="91440" bIns="45720">
            <a:spAutoFit/>
          </a:bodyPr>
          <a:lstStyle/>
          <a:p>
            <a:pPr algn="ctr"/>
            <a:r>
              <a:rPr lang="ja-JP" altLang="en-US" sz="5400" b="1" cap="none" spc="0" dirty="0" smtClean="0">
                <a:ln w="10160">
                  <a:solidFill>
                    <a:sysClr val="windowText" lastClr="000000"/>
                  </a:solidFill>
                  <a:prstDash val="solid"/>
                </a:ln>
                <a:solidFill>
                  <a:srgbClr val="FFFFFF"/>
                </a:solidFill>
                <a:effectLst>
                  <a:outerShdw blurRad="38100" dist="22860" dir="5400000" algn="tl" rotWithShape="0">
                    <a:srgbClr val="000000">
                      <a:alpha val="30000"/>
                    </a:srgbClr>
                  </a:outerShdw>
                </a:effectLst>
              </a:rPr>
              <a:t>良い聴衆</a:t>
            </a:r>
            <a:endParaRPr lang="ja-JP" altLang="en-US" sz="5400" b="1" cap="none" spc="0" dirty="0">
              <a:ln w="10160">
                <a:solidFill>
                  <a:sysClr val="windowText" lastClr="000000"/>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744285551"/>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聴く技術</a:t>
            </a:r>
            <a:endParaRPr kumimoji="1" lang="ja-JP" altLang="en-US" dirty="0"/>
          </a:p>
        </p:txBody>
      </p:sp>
      <p:pic>
        <p:nvPicPr>
          <p:cNvPr id="7170" name="Picture 2" descr="関連画像">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496" y="1797047"/>
            <a:ext cx="3854323" cy="4752528"/>
          </a:xfrm>
          <a:prstGeom prst="rect">
            <a:avLst/>
          </a:prstGeom>
          <a:noFill/>
          <a:extLst>
            <a:ext uri="{909E8E84-426E-40DD-AFC4-6F175D3DCCD1}">
              <a14:hiddenFill xmlns:a14="http://schemas.microsoft.com/office/drawing/2010/main">
                <a:solidFill>
                  <a:srgbClr val="FFFFFF"/>
                </a:solidFill>
              </a14:hiddenFill>
            </a:ext>
          </a:extLst>
        </p:spPr>
      </p:pic>
      <p:sp>
        <p:nvSpPr>
          <p:cNvPr id="4" name="右矢印 3"/>
          <p:cNvSpPr/>
          <p:nvPr/>
        </p:nvSpPr>
        <p:spPr bwMode="auto">
          <a:xfrm>
            <a:off x="4376936" y="4221088"/>
            <a:ext cx="1368152" cy="648072"/>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pic>
        <p:nvPicPr>
          <p:cNvPr id="6" name="Picture 2" descr="「ひらめき　イラスト」の画像検索結果">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01072" y="2137208"/>
            <a:ext cx="3960440" cy="4689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732982"/>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プレゼンテーション実習３</a:t>
            </a:r>
            <a:endParaRPr kumimoji="1" lang="ja-JP" altLang="en-US" dirty="0"/>
          </a:p>
        </p:txBody>
      </p:sp>
      <p:sp>
        <p:nvSpPr>
          <p:cNvPr id="3" name="コンテンツ プレースホルダー 2"/>
          <p:cNvSpPr>
            <a:spLocks noGrp="1"/>
          </p:cNvSpPr>
          <p:nvPr>
            <p:ph idx="1"/>
          </p:nvPr>
        </p:nvSpPr>
        <p:spPr>
          <a:xfrm>
            <a:off x="344488" y="1981200"/>
            <a:ext cx="9361040" cy="3886200"/>
          </a:xfrm>
        </p:spPr>
        <p:txBody>
          <a:bodyPr/>
          <a:lstStyle/>
          <a:p>
            <a:pPr marL="0" indent="0">
              <a:buNone/>
            </a:pPr>
            <a:r>
              <a:rPr lang="ja-JP" altLang="en-US" dirty="0" smtClean="0"/>
              <a:t>「</a:t>
            </a:r>
            <a:r>
              <a:rPr lang="ja-JP" altLang="en-US" dirty="0">
                <a:solidFill>
                  <a:srgbClr val="FF0000"/>
                </a:solidFill>
              </a:rPr>
              <a:t>正しい戦争はあるのか？</a:t>
            </a:r>
            <a:r>
              <a:rPr lang="ja-JP" altLang="en-US" dirty="0" smtClean="0"/>
              <a:t>」と</a:t>
            </a:r>
            <a:r>
              <a:rPr lang="ja-JP" altLang="en-US" dirty="0"/>
              <a:t>いう問に対する</a:t>
            </a:r>
            <a:r>
              <a:rPr lang="ja-JP" altLang="en-US" u="sng" dirty="0"/>
              <a:t>あなたの意見</a:t>
            </a:r>
            <a:r>
              <a:rPr lang="ja-JP" altLang="en-US" dirty="0" smtClean="0"/>
              <a:t>をプレゼンしなさい。</a:t>
            </a:r>
            <a:endParaRPr lang="ja-JP" altLang="en-US" dirty="0"/>
          </a:p>
          <a:p>
            <a:pPr>
              <a:buFont typeface="Arial" panose="020B0604020202020204" pitchFamily="34" charset="0"/>
              <a:buChar char="•"/>
            </a:pPr>
            <a:r>
              <a:rPr lang="ja-JP" altLang="en-US" dirty="0" smtClean="0"/>
              <a:t>ポイントは</a:t>
            </a:r>
            <a:r>
              <a:rPr lang="ja-JP" altLang="ja-JP" dirty="0">
                <a:solidFill>
                  <a:srgbClr val="FF0000"/>
                </a:solidFill>
              </a:rPr>
              <a:t>事前</a:t>
            </a:r>
            <a:r>
              <a:rPr lang="ja-JP" altLang="ja-JP" dirty="0" smtClean="0">
                <a:solidFill>
                  <a:srgbClr val="FF0000"/>
                </a:solidFill>
              </a:rPr>
              <a:t>告知</a:t>
            </a:r>
            <a:r>
              <a:rPr lang="ja-JP" altLang="en-US" dirty="0" smtClean="0">
                <a:solidFill>
                  <a:srgbClr val="FF0000"/>
                </a:solidFill>
              </a:rPr>
              <a:t>，</a:t>
            </a:r>
            <a:r>
              <a:rPr lang="ja-JP" altLang="ja-JP" dirty="0" smtClean="0">
                <a:solidFill>
                  <a:srgbClr val="FF0000"/>
                </a:solidFill>
              </a:rPr>
              <a:t>テーマ固定</a:t>
            </a:r>
            <a:r>
              <a:rPr lang="ja-JP" altLang="en-US" dirty="0" smtClean="0">
                <a:solidFill>
                  <a:srgbClr val="FF0000"/>
                </a:solidFill>
              </a:rPr>
              <a:t>，</a:t>
            </a:r>
            <a:r>
              <a:rPr lang="ja-JP" altLang="ja-JP" dirty="0" smtClean="0">
                <a:solidFill>
                  <a:srgbClr val="FF0000"/>
                </a:solidFill>
              </a:rPr>
              <a:t>結論</a:t>
            </a:r>
            <a:r>
              <a:rPr lang="ja-JP" altLang="ja-JP" dirty="0">
                <a:solidFill>
                  <a:srgbClr val="FF0000"/>
                </a:solidFill>
              </a:rPr>
              <a:t>→</a:t>
            </a:r>
            <a:r>
              <a:rPr lang="ja-JP" altLang="ja-JP" dirty="0" smtClean="0">
                <a:solidFill>
                  <a:srgbClr val="FF0000"/>
                </a:solidFill>
              </a:rPr>
              <a:t>根拠</a:t>
            </a:r>
            <a:endParaRPr lang="en-US" altLang="ja-JP" dirty="0" smtClean="0">
              <a:solidFill>
                <a:srgbClr val="FF0000"/>
              </a:solidFill>
            </a:endParaRPr>
          </a:p>
          <a:p>
            <a:pPr>
              <a:buFont typeface="Arial" panose="020B0604020202020204" pitchFamily="34" charset="0"/>
              <a:buChar char="•"/>
            </a:pPr>
            <a:r>
              <a:rPr lang="ja-JP" altLang="en-US" dirty="0" smtClean="0"/>
              <a:t>台本作り</a:t>
            </a:r>
            <a:r>
              <a:rPr lang="ja-JP" altLang="en-US" dirty="0"/>
              <a:t>＋話術</a:t>
            </a:r>
            <a:r>
              <a:rPr lang="ja-JP" altLang="en-US" dirty="0" smtClean="0"/>
              <a:t>練習</a:t>
            </a:r>
            <a:r>
              <a:rPr lang="en-US" altLang="ja-JP" dirty="0" smtClean="0"/>
              <a:t>10</a:t>
            </a:r>
            <a:r>
              <a:rPr lang="ja-JP" altLang="en-US" dirty="0" smtClean="0"/>
              <a:t>分間</a:t>
            </a:r>
            <a:r>
              <a:rPr lang="ja-JP" altLang="en-US" dirty="0" smtClean="0"/>
              <a:t>。プレゼン時間</a:t>
            </a:r>
            <a:r>
              <a:rPr lang="en-US" altLang="ja-JP" dirty="0" smtClean="0"/>
              <a:t>1</a:t>
            </a:r>
            <a:r>
              <a:rPr lang="ja-JP" altLang="en-US" dirty="0" smtClean="0"/>
              <a:t>分間。立って</a:t>
            </a:r>
            <a:r>
              <a:rPr lang="ja-JP" altLang="en-US" dirty="0"/>
              <a:t>プレゼンする</a:t>
            </a:r>
            <a:r>
              <a:rPr lang="ja-JP" altLang="en-US" dirty="0" smtClean="0"/>
              <a:t>。</a:t>
            </a:r>
            <a:endParaRPr lang="en-US" altLang="ja-JP" dirty="0"/>
          </a:p>
          <a:p>
            <a:pPr>
              <a:buFont typeface="Arial" panose="020B0604020202020204" pitchFamily="34" charset="0"/>
              <a:buChar char="•"/>
            </a:pPr>
            <a:r>
              <a:rPr lang="ja-JP" altLang="en-US" dirty="0" smtClean="0"/>
              <a:t>聴衆役は質問をしたのち、ワークシート</a:t>
            </a:r>
            <a:r>
              <a:rPr lang="ja-JP" altLang="en-US" dirty="0"/>
              <a:t>のチェック表を元に</a:t>
            </a:r>
            <a:r>
              <a:rPr lang="ja-JP" altLang="en-US" dirty="0" smtClean="0"/>
              <a:t>改善点</a:t>
            </a:r>
            <a:r>
              <a:rPr lang="ja-JP" altLang="en-US" dirty="0"/>
              <a:t>を伝える</a:t>
            </a:r>
            <a:r>
              <a:rPr lang="ja-JP" altLang="en-US" dirty="0" smtClean="0"/>
              <a:t>。</a:t>
            </a:r>
            <a:endParaRPr lang="en-US" altLang="ja-JP" dirty="0"/>
          </a:p>
          <a:p>
            <a:pPr>
              <a:buFont typeface="Arial" panose="020B0604020202020204" pitchFamily="34" charset="0"/>
              <a:buChar char="•"/>
            </a:pPr>
            <a:r>
              <a:rPr lang="ja-JP" altLang="en-US" dirty="0" smtClean="0"/>
              <a:t>ペアを変えて何度か行う。</a:t>
            </a:r>
            <a:endParaRPr lang="ja-JP" altLang="en-US" dirty="0"/>
          </a:p>
        </p:txBody>
      </p:sp>
    </p:spTree>
    <p:extLst>
      <p:ext uri="{BB962C8B-B14F-4D97-AF65-F5344CB8AC3E}">
        <p14:creationId xmlns:p14="http://schemas.microsoft.com/office/powerpoint/2010/main" val="578498636"/>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重要連絡（再）</a:t>
            </a:r>
            <a:endParaRPr kumimoji="1" lang="ja-JP" altLang="en-US" dirty="0"/>
          </a:p>
        </p:txBody>
      </p:sp>
      <p:sp>
        <p:nvSpPr>
          <p:cNvPr id="3" name="コンテンツ プレースホルダー 2"/>
          <p:cNvSpPr>
            <a:spLocks noGrp="1"/>
          </p:cNvSpPr>
          <p:nvPr>
            <p:ph idx="1"/>
          </p:nvPr>
        </p:nvSpPr>
        <p:spPr>
          <a:xfrm>
            <a:off x="495299" y="1981200"/>
            <a:ext cx="9012257" cy="3886200"/>
          </a:xfrm>
        </p:spPr>
        <p:txBody>
          <a:bodyPr/>
          <a:lstStyle/>
          <a:p>
            <a:pPr marL="0" indent="0">
              <a:buNone/>
            </a:pPr>
            <a:r>
              <a:rPr kumimoji="1" lang="ja-JP" altLang="en-US" sz="3600" dirty="0" smtClean="0"/>
              <a:t>次回授業</a:t>
            </a:r>
            <a:r>
              <a:rPr lang="ja-JP" altLang="en-US" sz="3600" dirty="0"/>
              <a:t>には</a:t>
            </a:r>
            <a:r>
              <a:rPr kumimoji="1" lang="ja-JP" altLang="en-US" sz="3600" dirty="0" smtClean="0"/>
              <a:t>、</a:t>
            </a:r>
            <a:endParaRPr kumimoji="1" lang="en-US" altLang="ja-JP" sz="3600" dirty="0" smtClean="0"/>
          </a:p>
          <a:p>
            <a:pPr marL="0" indent="0">
              <a:buNone/>
            </a:pPr>
            <a:r>
              <a:rPr kumimoji="1" lang="ja-JP" altLang="en-US" sz="4800" dirty="0" smtClean="0">
                <a:solidFill>
                  <a:srgbClr val="FF0000"/>
                </a:solidFill>
              </a:rPr>
              <a:t>必ず</a:t>
            </a:r>
            <a:r>
              <a:rPr kumimoji="1" lang="en-US" altLang="ja-JP" sz="4800" dirty="0" smtClean="0">
                <a:solidFill>
                  <a:srgbClr val="FF0000"/>
                </a:solidFill>
              </a:rPr>
              <a:t>Chromebook</a:t>
            </a:r>
            <a:r>
              <a:rPr kumimoji="1" lang="ja-JP" altLang="en-US" sz="4800" dirty="0" err="1" smtClean="0">
                <a:solidFill>
                  <a:srgbClr val="FF0000"/>
                </a:solidFill>
              </a:rPr>
              <a:t>を持</a:t>
            </a:r>
            <a:r>
              <a:rPr kumimoji="1" lang="ja-JP" altLang="en-US" sz="4800" dirty="0" smtClean="0">
                <a:solidFill>
                  <a:srgbClr val="FF0000"/>
                </a:solidFill>
              </a:rPr>
              <a:t>参する</a:t>
            </a:r>
            <a:r>
              <a:rPr kumimoji="1" lang="ja-JP" altLang="en-US" sz="3600" dirty="0" smtClean="0"/>
              <a:t>こと。</a:t>
            </a:r>
            <a:endParaRPr kumimoji="1" lang="ja-JP" altLang="en-US" sz="3600" dirty="0"/>
          </a:p>
        </p:txBody>
      </p:sp>
    </p:spTree>
    <p:extLst>
      <p:ext uri="{BB962C8B-B14F-4D97-AF65-F5344CB8AC3E}">
        <p14:creationId xmlns:p14="http://schemas.microsoft.com/office/powerpoint/2010/main" val="2676069458"/>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本日の課題</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sz="4400" dirty="0" smtClean="0"/>
              <a:t>①プレゼンテーションテクニック</a:t>
            </a:r>
            <a:endParaRPr lang="en-US" altLang="ja-JP" sz="4400" dirty="0" smtClean="0"/>
          </a:p>
          <a:p>
            <a:pPr marL="0" indent="0">
              <a:buNone/>
            </a:pPr>
            <a:r>
              <a:rPr lang="ja-JP" altLang="en-US" sz="4400" dirty="0"/>
              <a:t>　</a:t>
            </a:r>
            <a:r>
              <a:rPr lang="ja-JP" altLang="en-US" sz="4400" dirty="0" smtClean="0"/>
              <a:t>にはどういうものがあるのか？</a:t>
            </a:r>
            <a:endParaRPr lang="en-US" altLang="ja-JP" sz="4400" dirty="0" smtClean="0"/>
          </a:p>
          <a:p>
            <a:pPr marL="0" indent="0">
              <a:buNone/>
            </a:pPr>
            <a:r>
              <a:rPr kumimoji="1" lang="ja-JP" altLang="en-US" sz="4400" dirty="0" smtClean="0"/>
              <a:t>②プレゼンテーション</a:t>
            </a:r>
            <a:r>
              <a:rPr lang="ja-JP" altLang="en-US" sz="4400" dirty="0" smtClean="0"/>
              <a:t>テクニック</a:t>
            </a:r>
            <a:endParaRPr lang="en-US" altLang="ja-JP" sz="4400" dirty="0" smtClean="0"/>
          </a:p>
          <a:p>
            <a:pPr marL="0" indent="0">
              <a:buNone/>
            </a:pPr>
            <a:r>
              <a:rPr lang="ja-JP" altLang="en-US" sz="4400"/>
              <a:t>　</a:t>
            </a:r>
            <a:r>
              <a:rPr lang="ja-JP" altLang="en-US" sz="4400" smtClean="0"/>
              <a:t>を</a:t>
            </a:r>
            <a:r>
              <a:rPr lang="ja-JP" altLang="en-US" sz="4400"/>
              <a:t>使</a:t>
            </a:r>
            <a:r>
              <a:rPr lang="ja-JP" altLang="en-US" sz="4400" smtClean="0"/>
              <a:t>えるか？</a:t>
            </a:r>
            <a:endParaRPr lang="en-US" altLang="ja-JP" sz="4400" dirty="0" smtClean="0"/>
          </a:p>
          <a:p>
            <a:pPr marL="0" indent="0">
              <a:buNone/>
            </a:pPr>
            <a:endParaRPr kumimoji="1" lang="ja-JP" altLang="en-US" sz="4400" dirty="0"/>
          </a:p>
        </p:txBody>
      </p:sp>
    </p:spTree>
    <p:extLst>
      <p:ext uri="{BB962C8B-B14F-4D97-AF65-F5344CB8AC3E}">
        <p14:creationId xmlns:p14="http://schemas.microsoft.com/office/powerpoint/2010/main" val="621479401"/>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本日の課題</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sz="4400" dirty="0" smtClean="0"/>
              <a:t>①プレゼンテーションテクニック</a:t>
            </a:r>
            <a:endParaRPr lang="en-US" altLang="ja-JP" sz="4400" dirty="0" smtClean="0"/>
          </a:p>
          <a:p>
            <a:pPr marL="0" indent="0">
              <a:buNone/>
            </a:pPr>
            <a:r>
              <a:rPr lang="ja-JP" altLang="en-US" sz="4400" dirty="0"/>
              <a:t>　</a:t>
            </a:r>
            <a:r>
              <a:rPr lang="ja-JP" altLang="en-US" sz="4400" dirty="0" smtClean="0"/>
              <a:t>にはどういうものがあるのか？</a:t>
            </a:r>
            <a:endParaRPr lang="en-US" altLang="ja-JP" sz="4400" dirty="0" smtClean="0"/>
          </a:p>
          <a:p>
            <a:pPr marL="0" indent="0">
              <a:buNone/>
            </a:pPr>
            <a:r>
              <a:rPr kumimoji="1" lang="ja-JP" altLang="en-US" sz="4400" dirty="0" smtClean="0"/>
              <a:t>②プレゼンテーション</a:t>
            </a:r>
            <a:r>
              <a:rPr lang="ja-JP" altLang="en-US" sz="4400" dirty="0" smtClean="0"/>
              <a:t>テクニック</a:t>
            </a:r>
            <a:endParaRPr lang="en-US" altLang="ja-JP" sz="4400" dirty="0" smtClean="0"/>
          </a:p>
          <a:p>
            <a:pPr marL="0" indent="0">
              <a:buNone/>
            </a:pPr>
            <a:r>
              <a:rPr lang="ja-JP" altLang="en-US" sz="4400" dirty="0"/>
              <a:t>　</a:t>
            </a:r>
            <a:r>
              <a:rPr lang="ja-JP" altLang="en-US" sz="4400" dirty="0" smtClean="0"/>
              <a:t>を</a:t>
            </a:r>
            <a:r>
              <a:rPr lang="ja-JP" altLang="en-US" sz="4400" dirty="0"/>
              <a:t>使</a:t>
            </a:r>
            <a:r>
              <a:rPr lang="ja-JP" altLang="en-US" sz="4400" dirty="0" smtClean="0"/>
              <a:t>えるか？</a:t>
            </a:r>
            <a:endParaRPr lang="en-US" altLang="ja-JP" sz="4400" dirty="0" smtClean="0"/>
          </a:p>
          <a:p>
            <a:pPr marL="0" indent="0">
              <a:buNone/>
            </a:pPr>
            <a:endParaRPr kumimoji="1" lang="ja-JP" altLang="en-US" sz="4400" dirty="0"/>
          </a:p>
        </p:txBody>
      </p:sp>
    </p:spTree>
    <p:extLst>
      <p:ext uri="{BB962C8B-B14F-4D97-AF65-F5344CB8AC3E}">
        <p14:creationId xmlns:p14="http://schemas.microsoft.com/office/powerpoint/2010/main" val="4114578676"/>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本日の内容</a:t>
            </a:r>
            <a:endParaRPr kumimoji="1" lang="ja-JP" altLang="en-US" dirty="0"/>
          </a:p>
        </p:txBody>
      </p:sp>
      <p:sp>
        <p:nvSpPr>
          <p:cNvPr id="3" name="コンテンツ プレースホルダー 2"/>
          <p:cNvSpPr>
            <a:spLocks noGrp="1"/>
          </p:cNvSpPr>
          <p:nvPr>
            <p:ph idx="1"/>
          </p:nvPr>
        </p:nvSpPr>
        <p:spPr/>
        <p:txBody>
          <a:bodyPr/>
          <a:lstStyle/>
          <a:p>
            <a:r>
              <a:rPr lang="ja-JP" altLang="en-US" sz="4400" dirty="0" smtClean="0"/>
              <a:t>プレゼンテーションテクニック</a:t>
            </a:r>
            <a:endParaRPr lang="en-US" altLang="ja-JP" sz="4400" dirty="0" smtClean="0"/>
          </a:p>
          <a:p>
            <a:r>
              <a:rPr kumimoji="1" lang="ja-JP" altLang="en-US" sz="4400" dirty="0" smtClean="0"/>
              <a:t>プレゼンテーション</a:t>
            </a:r>
            <a:r>
              <a:rPr lang="ja-JP" altLang="en-US" sz="4400" dirty="0" smtClean="0"/>
              <a:t>実習</a:t>
            </a:r>
            <a:endParaRPr lang="en-US" altLang="ja-JP" sz="4400" dirty="0" smtClean="0"/>
          </a:p>
          <a:p>
            <a:pPr marL="0" indent="0">
              <a:buNone/>
            </a:pPr>
            <a:endParaRPr kumimoji="1" lang="ja-JP" altLang="en-US" sz="4400" dirty="0"/>
          </a:p>
        </p:txBody>
      </p:sp>
    </p:spTree>
    <p:extLst>
      <p:ext uri="{BB962C8B-B14F-4D97-AF65-F5344CB8AC3E}">
        <p14:creationId xmlns:p14="http://schemas.microsoft.com/office/powerpoint/2010/main" val="3358309878"/>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プレゼンテーションテクニック</a:t>
            </a:r>
            <a:endParaRPr kumimoji="1" lang="ja-JP" altLang="en-US" dirty="0"/>
          </a:p>
        </p:txBody>
      </p:sp>
      <p:sp>
        <p:nvSpPr>
          <p:cNvPr id="3" name="コンテンツ プレースホルダー 2"/>
          <p:cNvSpPr>
            <a:spLocks noGrp="1"/>
          </p:cNvSpPr>
          <p:nvPr>
            <p:ph idx="1"/>
          </p:nvPr>
        </p:nvSpPr>
        <p:spPr/>
        <p:txBody>
          <a:bodyPr/>
          <a:lstStyle/>
          <a:p>
            <a:r>
              <a:rPr lang="ja-JP" altLang="en-US" sz="4400" dirty="0" smtClean="0"/>
              <a:t>セルフコントロール</a:t>
            </a:r>
            <a:endParaRPr lang="en-US" altLang="ja-JP" sz="4400" dirty="0" smtClean="0"/>
          </a:p>
          <a:p>
            <a:r>
              <a:rPr lang="ja-JP" altLang="en-US" sz="4400" dirty="0" smtClean="0"/>
              <a:t>言語的コミュニケーション</a:t>
            </a:r>
            <a:endParaRPr lang="en-US" altLang="ja-JP" sz="4400" dirty="0" smtClean="0"/>
          </a:p>
          <a:p>
            <a:r>
              <a:rPr lang="ja-JP" altLang="en-US" sz="4400" dirty="0" smtClean="0"/>
              <a:t>非言語的コミュニケーション</a:t>
            </a:r>
            <a:endParaRPr lang="en-US" altLang="ja-JP" sz="4400" dirty="0" smtClean="0"/>
          </a:p>
          <a:p>
            <a:r>
              <a:rPr lang="ja-JP" altLang="en-US" sz="4400" dirty="0" smtClean="0"/>
              <a:t>聴衆参加</a:t>
            </a:r>
            <a:endParaRPr lang="ja-JP" altLang="en-US" sz="4400" dirty="0"/>
          </a:p>
        </p:txBody>
      </p:sp>
    </p:spTree>
    <p:extLst>
      <p:ext uri="{BB962C8B-B14F-4D97-AF65-F5344CB8AC3E}">
        <p14:creationId xmlns:p14="http://schemas.microsoft.com/office/powerpoint/2010/main" val="297409197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 fill="hold"/>
                                        <p:tgtEl>
                                          <p:spTgt spid="3">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緊張のコントロール</a:t>
            </a:r>
            <a:endParaRPr kumimoji="1" lang="ja-JP" altLang="en-US" dirty="0"/>
          </a:p>
        </p:txBody>
      </p:sp>
      <p:sp>
        <p:nvSpPr>
          <p:cNvPr id="4" name="テキスト ボックス 3"/>
          <p:cNvSpPr txBox="1"/>
          <p:nvPr/>
        </p:nvSpPr>
        <p:spPr>
          <a:xfrm>
            <a:off x="776536" y="1735919"/>
            <a:ext cx="3922869" cy="1077218"/>
          </a:xfrm>
          <a:prstGeom prst="rect">
            <a:avLst/>
          </a:prstGeom>
          <a:noFill/>
        </p:spPr>
        <p:txBody>
          <a:bodyPr wrap="none" rtlCol="0">
            <a:spAutoFit/>
          </a:bodyPr>
          <a:lstStyle/>
          <a:p>
            <a:r>
              <a:rPr kumimoji="1" lang="ja-JP" altLang="en-US" sz="3200" dirty="0" smtClean="0"/>
              <a:t>プレゼンが苦手</a:t>
            </a:r>
            <a:endParaRPr kumimoji="1" lang="en-US" altLang="ja-JP" sz="3200" dirty="0" smtClean="0"/>
          </a:p>
          <a:p>
            <a:r>
              <a:rPr kumimoji="1" lang="ja-JP" altLang="en-US" sz="3200" dirty="0" smtClean="0"/>
              <a:t>＝緊張が苦手（</a:t>
            </a:r>
            <a:r>
              <a:rPr kumimoji="1" lang="en-US" altLang="ja-JP" sz="3200" dirty="0" smtClean="0"/>
              <a:t>88</a:t>
            </a:r>
            <a:r>
              <a:rPr kumimoji="1" lang="ja-JP" altLang="en-US" sz="3200" dirty="0" smtClean="0"/>
              <a:t>％）</a:t>
            </a:r>
            <a:endParaRPr kumimoji="1" lang="ja-JP" altLang="en-US" sz="3200" dirty="0"/>
          </a:p>
        </p:txBody>
      </p:sp>
      <p:sp>
        <p:nvSpPr>
          <p:cNvPr id="8" name="テキスト ボックス 7"/>
          <p:cNvSpPr txBox="1"/>
          <p:nvPr/>
        </p:nvSpPr>
        <p:spPr>
          <a:xfrm>
            <a:off x="4761643" y="1533643"/>
            <a:ext cx="5144357" cy="584775"/>
          </a:xfrm>
          <a:prstGeom prst="rect">
            <a:avLst/>
          </a:prstGeom>
          <a:noFill/>
        </p:spPr>
        <p:txBody>
          <a:bodyPr wrap="none" rtlCol="0">
            <a:spAutoFit/>
          </a:bodyPr>
          <a:lstStyle/>
          <a:p>
            <a:pPr marL="0" indent="0">
              <a:buNone/>
            </a:pPr>
            <a:r>
              <a:rPr kumimoji="1" lang="ja-JP" altLang="en-US" sz="3200"/>
              <a:t>ヤーキーズ・ドットソンの法則</a:t>
            </a:r>
            <a:endParaRPr kumimoji="1" lang="ja-JP" altLang="en-US" sz="3200" dirty="0"/>
          </a:p>
        </p:txBody>
      </p:sp>
      <p:grpSp>
        <p:nvGrpSpPr>
          <p:cNvPr id="14" name="グループ化 13"/>
          <p:cNvGrpSpPr/>
          <p:nvPr/>
        </p:nvGrpSpPr>
        <p:grpSpPr>
          <a:xfrm>
            <a:off x="4869753" y="2592457"/>
            <a:ext cx="5040560" cy="3461111"/>
            <a:chOff x="1136576" y="2325365"/>
            <a:chExt cx="7992888" cy="4532883"/>
          </a:xfrm>
        </p:grpSpPr>
        <p:pic>
          <p:nvPicPr>
            <p:cNvPr id="15" name="Picture 2" descr="「ヤーキーズドットソンの法則」の画像検索結果">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6576" y="2325365"/>
              <a:ext cx="7992888" cy="4532883"/>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直線コネクタ 15"/>
            <p:cNvCxnSpPr/>
            <p:nvPr/>
          </p:nvCxnSpPr>
          <p:spPr bwMode="auto">
            <a:xfrm>
              <a:off x="4376936" y="2636912"/>
              <a:ext cx="0" cy="3456384"/>
            </a:xfrm>
            <a:prstGeom prst="line">
              <a:avLst/>
            </a:prstGeom>
            <a:solidFill>
              <a:schemeClr val="accent1"/>
            </a:solidFill>
            <a:ln w="762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直線コネクタ 16"/>
            <p:cNvCxnSpPr/>
            <p:nvPr/>
          </p:nvCxnSpPr>
          <p:spPr bwMode="auto">
            <a:xfrm>
              <a:off x="5757033" y="2636912"/>
              <a:ext cx="0" cy="3456384"/>
            </a:xfrm>
            <a:prstGeom prst="line">
              <a:avLst/>
            </a:prstGeom>
            <a:solidFill>
              <a:schemeClr val="accent1"/>
            </a:solidFill>
            <a:ln w="762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2050" name="Picture 2" descr="関連画像">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3431" y="4810808"/>
            <a:ext cx="2190162" cy="21901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コンテンツ プレースホルダー 6"/>
          <p:cNvGraphicFramePr>
            <a:graphicFrameLocks noGrp="1"/>
          </p:cNvGraphicFramePr>
          <p:nvPr>
            <p:ph idx="1"/>
            <p:extLst/>
          </p:nvPr>
        </p:nvGraphicFramePr>
        <p:xfrm>
          <a:off x="62428" y="2592457"/>
          <a:ext cx="3521596" cy="367999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88115498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言語的コミュニケーション</a:t>
            </a:r>
            <a:endParaRPr kumimoji="1" lang="ja-JP" altLang="en-US" dirty="0"/>
          </a:p>
        </p:txBody>
      </p:sp>
      <p:sp>
        <p:nvSpPr>
          <p:cNvPr id="3" name="コンテンツ プレースホルダー 2"/>
          <p:cNvSpPr>
            <a:spLocks noGrp="1"/>
          </p:cNvSpPr>
          <p:nvPr>
            <p:ph idx="1"/>
          </p:nvPr>
        </p:nvSpPr>
        <p:spPr/>
        <p:txBody>
          <a:bodyPr anchor="ctr"/>
          <a:lstStyle/>
          <a:p>
            <a:pPr marL="0" indent="0" algn="ctr">
              <a:buNone/>
            </a:pPr>
            <a:r>
              <a:rPr lang="ja-JP" altLang="en-US" sz="8800" dirty="0"/>
              <a:t>台本</a:t>
            </a:r>
            <a:r>
              <a:rPr lang="ja-JP" altLang="en-US" sz="8800" dirty="0" smtClean="0"/>
              <a:t>＞話術</a:t>
            </a:r>
            <a:endParaRPr lang="en-US" altLang="ja-JP" sz="8800" dirty="0" smtClean="0"/>
          </a:p>
          <a:p>
            <a:pPr marL="0" indent="0" algn="ctr">
              <a:buNone/>
            </a:pPr>
            <a:r>
              <a:rPr lang="ja-JP" altLang="en-US" sz="8800" dirty="0" smtClean="0"/>
              <a:t>台本＋話術</a:t>
            </a:r>
            <a:endParaRPr kumimoji="1" lang="en-US" altLang="ja-JP" sz="8800" dirty="0" smtClean="0"/>
          </a:p>
        </p:txBody>
      </p:sp>
      <p:sp>
        <p:nvSpPr>
          <p:cNvPr id="4" name="乗算 3"/>
          <p:cNvSpPr/>
          <p:nvPr/>
        </p:nvSpPr>
        <p:spPr bwMode="auto">
          <a:xfrm>
            <a:off x="2504728" y="2420888"/>
            <a:ext cx="4752528" cy="1728192"/>
          </a:xfrm>
          <a:prstGeom prst="mathMultiply">
            <a:avLst>
              <a:gd name="adj1" fmla="val 18046"/>
            </a:avLst>
          </a:prstGeom>
          <a:solidFill>
            <a:srgbClr val="FF33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rgbClr val="FF6633"/>
              </a:solidFill>
              <a:effectLst/>
              <a:latin typeface="Arial" charset="0"/>
              <a:ea typeface="ＭＳ Ｐゴシック" pitchFamily="50" charset="-128"/>
            </a:endParaRPr>
          </a:p>
        </p:txBody>
      </p:sp>
    </p:spTree>
    <p:extLst>
      <p:ext uri="{BB962C8B-B14F-4D97-AF65-F5344CB8AC3E}">
        <p14:creationId xmlns:p14="http://schemas.microsoft.com/office/powerpoint/2010/main" val="32184949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メラビアンの法則</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dirty="0"/>
          </a:p>
        </p:txBody>
      </p:sp>
      <p:pic>
        <p:nvPicPr>
          <p:cNvPr id="1026" name="Picture 2" descr="「メラビアンの法則」の画像検索結果">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671" y="1493464"/>
            <a:ext cx="6727395" cy="4436017"/>
          </a:xfrm>
          <a:prstGeom prst="rect">
            <a:avLst/>
          </a:prstGeom>
          <a:noFill/>
          <a:extLst>
            <a:ext uri="{909E8E84-426E-40DD-AFC4-6F175D3DCCD1}">
              <a14:hiddenFill xmlns:a14="http://schemas.microsoft.com/office/drawing/2010/main">
                <a:solidFill>
                  <a:srgbClr val="FFFFFF"/>
                </a:solidFill>
              </a14:hiddenFill>
            </a:ext>
          </a:extLst>
        </p:spPr>
      </p:pic>
      <p:sp>
        <p:nvSpPr>
          <p:cNvPr id="4" name="四角形吹き出し 3"/>
          <p:cNvSpPr/>
          <p:nvPr/>
        </p:nvSpPr>
        <p:spPr bwMode="auto">
          <a:xfrm>
            <a:off x="5313040" y="1196752"/>
            <a:ext cx="4464496" cy="1152128"/>
          </a:xfrm>
          <a:prstGeom prst="wedgeRectCallout">
            <a:avLst>
              <a:gd name="adj1" fmla="val -58168"/>
              <a:gd name="adj2" fmla="val 49278"/>
            </a:avLst>
          </a:prstGeom>
          <a:solidFill>
            <a:srgbClr val="FFFF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3200" b="0" i="0" u="none" strike="noStrike" cap="none" normalizeH="0" baseline="0" dirty="0" smtClean="0">
                <a:ln>
                  <a:noFill/>
                </a:ln>
                <a:solidFill>
                  <a:schemeClr val="tx1"/>
                </a:solidFill>
                <a:effectLst/>
              </a:rPr>
              <a:t>内容</a:t>
            </a:r>
            <a:r>
              <a:rPr lang="ja-JP" altLang="en-US" sz="3200" dirty="0"/>
              <a:t>　</a:t>
            </a:r>
            <a:r>
              <a:rPr kumimoji="0" lang="ja-JP" altLang="en-US" sz="3200" b="0" i="0" u="none" strike="noStrike" cap="none" normalizeH="0" baseline="0" dirty="0" smtClean="0">
                <a:ln>
                  <a:noFill/>
                </a:ln>
                <a:solidFill>
                  <a:schemeClr val="tx1"/>
                </a:solidFill>
                <a:effectLst/>
              </a:rPr>
              <a:t>７％</a:t>
            </a:r>
            <a:endParaRPr kumimoji="0" lang="en-US" altLang="ja-JP" sz="3200" b="0" i="0" u="none" strike="noStrike" cap="none" normalizeH="0" baseline="0" dirty="0" smtClean="0">
              <a:ln>
                <a:noFill/>
              </a:ln>
              <a:solidFill>
                <a:schemeClr val="tx1"/>
              </a:solidFill>
              <a:effectLst/>
            </a:endParaRPr>
          </a:p>
          <a:p>
            <a:pPr marL="0" marR="0" indent="0" algn="ctr" defTabSz="914400" rtl="0" eaLnBrk="0" fontAlgn="base" latinLnBrk="0" hangingPunct="0">
              <a:lnSpc>
                <a:spcPct val="100000"/>
              </a:lnSpc>
              <a:spcBef>
                <a:spcPct val="0"/>
              </a:spcBef>
              <a:spcAft>
                <a:spcPct val="0"/>
              </a:spcAft>
              <a:buClrTx/>
              <a:buSzTx/>
              <a:buFontTx/>
              <a:buNone/>
              <a:tabLst/>
            </a:pPr>
            <a:r>
              <a:rPr lang="ja-JP" altLang="en-US" sz="3200" dirty="0" smtClean="0">
                <a:solidFill>
                  <a:srgbClr val="FF0000"/>
                </a:solidFill>
              </a:rPr>
              <a:t>言語的コミュニケーション</a:t>
            </a:r>
            <a:endParaRPr kumimoji="0" lang="ja-JP" altLang="en-US" sz="3200" b="0" i="0" u="none" strike="noStrike" cap="none" normalizeH="0" baseline="0" dirty="0" smtClean="0">
              <a:ln>
                <a:noFill/>
              </a:ln>
              <a:solidFill>
                <a:srgbClr val="FF0000"/>
              </a:solidFill>
              <a:effectLst/>
            </a:endParaRPr>
          </a:p>
        </p:txBody>
      </p:sp>
      <p:sp>
        <p:nvSpPr>
          <p:cNvPr id="6" name="四角形吹き出し 5"/>
          <p:cNvSpPr/>
          <p:nvPr/>
        </p:nvSpPr>
        <p:spPr bwMode="auto">
          <a:xfrm>
            <a:off x="454836" y="5430549"/>
            <a:ext cx="4858204" cy="1178501"/>
          </a:xfrm>
          <a:prstGeom prst="wedgeRectCallout">
            <a:avLst>
              <a:gd name="adj1" fmla="val 47772"/>
              <a:gd name="adj2" fmla="val -109832"/>
            </a:avLst>
          </a:prstGeom>
          <a:solidFill>
            <a:srgbClr val="FFFF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3200" dirty="0" smtClean="0"/>
              <a:t>話術</a:t>
            </a:r>
            <a:r>
              <a:rPr lang="ja-JP" altLang="en-US" sz="3200" dirty="0"/>
              <a:t>　</a:t>
            </a:r>
            <a:r>
              <a:rPr lang="ja-JP" altLang="en-US" sz="3200" dirty="0" smtClean="0"/>
              <a:t>９３</a:t>
            </a:r>
            <a:r>
              <a:rPr kumimoji="0" lang="ja-JP" altLang="en-US" sz="3200" b="0" i="0" u="none" strike="noStrike" cap="none" normalizeH="0" baseline="0" dirty="0" smtClean="0">
                <a:ln>
                  <a:noFill/>
                </a:ln>
                <a:solidFill>
                  <a:schemeClr val="tx1"/>
                </a:solidFill>
                <a:effectLst/>
              </a:rPr>
              <a:t>％</a:t>
            </a:r>
            <a:endParaRPr kumimoji="0" lang="en-US" altLang="ja-JP" sz="3200" b="0" i="0" u="none" strike="noStrike" cap="none" normalizeH="0" baseline="0" dirty="0" smtClean="0">
              <a:ln>
                <a:noFill/>
              </a:ln>
              <a:solidFill>
                <a:schemeClr val="tx1"/>
              </a:solidFill>
              <a:effectLst/>
            </a:endParaRPr>
          </a:p>
          <a:p>
            <a:pPr marL="0" marR="0" indent="0" algn="ctr" defTabSz="914400" rtl="0" eaLnBrk="0" fontAlgn="base" latinLnBrk="0" hangingPunct="0">
              <a:lnSpc>
                <a:spcPct val="100000"/>
              </a:lnSpc>
              <a:spcBef>
                <a:spcPct val="0"/>
              </a:spcBef>
              <a:spcAft>
                <a:spcPct val="0"/>
              </a:spcAft>
              <a:buClrTx/>
              <a:buSzTx/>
              <a:buFontTx/>
              <a:buNone/>
              <a:tabLst/>
            </a:pPr>
            <a:r>
              <a:rPr lang="ja-JP" altLang="en-US" sz="3200" dirty="0" smtClean="0">
                <a:solidFill>
                  <a:srgbClr val="FF0000"/>
                </a:solidFill>
              </a:rPr>
              <a:t>非言語的コミュニケーション</a:t>
            </a:r>
            <a:endParaRPr kumimoji="0" lang="ja-JP" altLang="en-US" sz="3200" b="0" i="0" u="none" strike="noStrike" cap="none" normalizeH="0" baseline="0" dirty="0" smtClean="0">
              <a:ln>
                <a:noFill/>
              </a:ln>
              <a:solidFill>
                <a:srgbClr val="FF0000"/>
              </a:solidFill>
              <a:effectLst/>
            </a:endParaRPr>
          </a:p>
        </p:txBody>
      </p:sp>
    </p:spTree>
    <p:extLst>
      <p:ext uri="{BB962C8B-B14F-4D97-AF65-F5344CB8AC3E}">
        <p14:creationId xmlns:p14="http://schemas.microsoft.com/office/powerpoint/2010/main" val="111050273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言語的コミュニケーション</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sz="4400" dirty="0" smtClean="0"/>
              <a:t>　事前告知</a:t>
            </a:r>
            <a:endParaRPr lang="en-US" altLang="ja-JP" sz="4400" dirty="0" smtClean="0"/>
          </a:p>
          <a:p>
            <a:pPr marL="0" indent="0">
              <a:buNone/>
            </a:pPr>
            <a:r>
              <a:rPr lang="ja-JP" altLang="en-US" sz="4400" dirty="0"/>
              <a:t>　</a:t>
            </a:r>
            <a:r>
              <a:rPr lang="ja-JP" altLang="en-US" sz="4400" dirty="0" smtClean="0"/>
              <a:t>テーマを</a:t>
            </a:r>
            <a:r>
              <a:rPr lang="ja-JP" altLang="en-US" sz="4400" dirty="0"/>
              <a:t>絞</a:t>
            </a:r>
            <a:r>
              <a:rPr lang="ja-JP" altLang="en-US" sz="4400" dirty="0" smtClean="0"/>
              <a:t>る</a:t>
            </a:r>
            <a:endParaRPr lang="en-US" altLang="ja-JP" sz="4400" dirty="0" smtClean="0"/>
          </a:p>
          <a:p>
            <a:pPr marL="0" indent="0">
              <a:buNone/>
            </a:pPr>
            <a:r>
              <a:rPr lang="ja-JP" altLang="en-US" sz="4400" dirty="0"/>
              <a:t>　</a:t>
            </a:r>
            <a:r>
              <a:rPr lang="ja-JP" altLang="en-US" sz="4400" dirty="0" smtClean="0"/>
              <a:t>結論から根拠へ</a:t>
            </a:r>
            <a:endParaRPr lang="en-US" altLang="ja-JP" sz="4400" dirty="0" smtClean="0"/>
          </a:p>
          <a:p>
            <a:pPr marL="0" indent="0">
              <a:buNone/>
            </a:pPr>
            <a:r>
              <a:rPr kumimoji="1" lang="ja-JP" altLang="en-US" sz="4400" dirty="0"/>
              <a:t>　</a:t>
            </a:r>
            <a:r>
              <a:rPr lang="ja-JP" altLang="en-US" sz="4400" dirty="0" smtClean="0"/>
              <a:t>画像優位性効果</a:t>
            </a:r>
            <a:endParaRPr kumimoji="1" lang="ja-JP" altLang="en-US" sz="4400" dirty="0"/>
          </a:p>
        </p:txBody>
      </p:sp>
      <p:pic>
        <p:nvPicPr>
          <p:cNvPr id="3074" name="Picture 2" descr="「報告書　イラスト」の画像検索結果">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73280" y="2924944"/>
            <a:ext cx="2088118" cy="235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736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DEFINEDINNAVIGATOR" val="False"/>
  <p:tag name="BRANCHTO" val="0"/>
  <p:tag name="TAG" val="5e75ef15-0ead-40fc-809f-f13b0d53f665"/>
</p:tagLst>
</file>

<file path=ppt/theme/theme1.xml><?xml version="1.0" encoding="utf-8"?>
<a:theme xmlns:a="http://schemas.openxmlformats.org/drawingml/2006/main" name="TF06089160">
  <a:themeElements>
    <a:clrScheme name="FRProposa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FRPropos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FRProposa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FRProposa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FRProposa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FRProposa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FRProposa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FRProposa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FRProposa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FRProposa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FRProposa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FRProposa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FRProposa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FRProposa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5D5CBE8616B9BE4892A14A66220CA59A" ma:contentTypeVersion="14" ma:contentTypeDescription="新しいドキュメントを作成します。" ma:contentTypeScope="" ma:versionID="d4adb2e4b261233eca216aa9f0e6ca90">
  <xsd:schema xmlns:xsd="http://www.w3.org/2001/XMLSchema" xmlns:xs="http://www.w3.org/2001/XMLSchema" xmlns:p="http://schemas.microsoft.com/office/2006/metadata/properties" xmlns:ns2="17474dc8-6cde-450f-8a57-e9ddb98dd45e" xmlns:ns3="92c85782-91b6-4975-a634-e8e07eaefb77" targetNamespace="http://schemas.microsoft.com/office/2006/metadata/properties" ma:root="true" ma:fieldsID="750824485cb19f9c5f1813e978ce26c1" ns2:_="" ns3:_="">
    <xsd:import namespace="17474dc8-6cde-450f-8a57-e9ddb98dd45e"/>
    <xsd:import namespace="92c85782-91b6-4975-a634-e8e07eaefb7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474dc8-6cde-450f-8a57-e9ddb98dd4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画像タグ" ma:readOnly="false" ma:fieldId="{5cf76f15-5ced-4ddc-b409-7134ff3c332f}" ma:taxonomyMulti="true" ma:sspId="5efb9172-ed01-4b15-a485-c06beb5524f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_Flow_SignoffStatus" ma:index="21" nillable="true" ma:displayName="承認の状態" ma:internalName="_x0024_Resources_x003a_core_x002c_Signoff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c85782-91b6-4975-a634-e8e07eaefb7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e2d2a6c-83bc-4418-934a-1370e02fb35a}" ma:internalName="TaxCatchAll" ma:showField="CatchAllData" ma:web="92c85782-91b6-4975-a634-e8e07eaefb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7474dc8-6cde-450f-8a57-e9ddb98dd45e">
      <Terms xmlns="http://schemas.microsoft.com/office/infopath/2007/PartnerControls"/>
    </lcf76f155ced4ddcb4097134ff3c332f>
    <TaxCatchAll xmlns="92c85782-91b6-4975-a634-e8e07eaefb77" xsi:nil="true"/>
    <_Flow_SignoffStatus xmlns="17474dc8-6cde-450f-8a57-e9ddb98dd45e" xsi:nil="true"/>
  </documentManagement>
</p:properties>
</file>

<file path=customXml/itemProps1.xml><?xml version="1.0" encoding="utf-8"?>
<ds:datastoreItem xmlns:ds="http://schemas.openxmlformats.org/officeDocument/2006/customXml" ds:itemID="{1FA88719-B9F5-45A0-8668-6A9CDAD7E031}"/>
</file>

<file path=customXml/itemProps2.xml><?xml version="1.0" encoding="utf-8"?>
<ds:datastoreItem xmlns:ds="http://schemas.openxmlformats.org/officeDocument/2006/customXml" ds:itemID="{F40BBF34-9F0A-4065-A049-7B53B30C0A6A}"/>
</file>

<file path=customXml/itemProps3.xml><?xml version="1.0" encoding="utf-8"?>
<ds:datastoreItem xmlns:ds="http://schemas.openxmlformats.org/officeDocument/2006/customXml" ds:itemID="{DB83E941-624A-463A-9130-89C03C4FBE97}"/>
</file>

<file path=docProps/app.xml><?xml version="1.0" encoding="utf-8"?>
<Properties xmlns="http://schemas.openxmlformats.org/officeDocument/2006/extended-properties" xmlns:vt="http://schemas.openxmlformats.org/officeDocument/2006/docPropsVTypes">
  <Template>TF06089160</Template>
  <TotalTime>504</TotalTime>
  <Words>1817</Words>
  <Application>Microsoft Office PowerPoint</Application>
  <PresentationFormat>A4 210 x 297 mm</PresentationFormat>
  <Paragraphs>186</Paragraphs>
  <Slides>28</Slides>
  <Notes>26</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28</vt:i4>
      </vt:variant>
    </vt:vector>
  </HeadingPairs>
  <TitlesOfParts>
    <vt:vector size="35" baseType="lpstr">
      <vt:lpstr>HG創英角ｺﾞｼｯｸUB</vt:lpstr>
      <vt:lpstr>ＭＳ Ｐゴシック</vt:lpstr>
      <vt:lpstr>Arial</vt:lpstr>
      <vt:lpstr>Arial Black</vt:lpstr>
      <vt:lpstr>Times New Roman</vt:lpstr>
      <vt:lpstr>Wingdings</vt:lpstr>
      <vt:lpstr>TF06089160</vt:lpstr>
      <vt:lpstr>プレゼンテーション技術２</vt:lpstr>
      <vt:lpstr>重要連絡</vt:lpstr>
      <vt:lpstr>本日の課題</vt:lpstr>
      <vt:lpstr>本日の内容</vt:lpstr>
      <vt:lpstr>プレゼンテーションテクニック</vt:lpstr>
      <vt:lpstr>緊張のコントロール</vt:lpstr>
      <vt:lpstr>言語的コミュニケーション</vt:lpstr>
      <vt:lpstr>メラビアンの法則</vt:lpstr>
      <vt:lpstr>言語的コミュニケーション</vt:lpstr>
      <vt:lpstr>言語的コミュニケーション</vt:lpstr>
      <vt:lpstr>言語的コミュニケーション</vt:lpstr>
      <vt:lpstr>言語的コミュニケーション</vt:lpstr>
      <vt:lpstr>言語的コミュニケーション</vt:lpstr>
      <vt:lpstr>非言語的コミュニケーション</vt:lpstr>
      <vt:lpstr>非言語的コミュニケーション</vt:lpstr>
      <vt:lpstr>非言語的コミュニケーション</vt:lpstr>
      <vt:lpstr>非言語的コミュニケーション</vt:lpstr>
      <vt:lpstr>非言語的コミュニケーション</vt:lpstr>
      <vt:lpstr>聴衆参加</vt:lpstr>
      <vt:lpstr>聴衆参加</vt:lpstr>
      <vt:lpstr>聴衆参加</vt:lpstr>
      <vt:lpstr>他の技術</vt:lpstr>
      <vt:lpstr>プレゼンテーション実習３</vt:lpstr>
      <vt:lpstr>良いプレゼンテーションの要因</vt:lpstr>
      <vt:lpstr>聴く技術</vt:lpstr>
      <vt:lpstr>プレゼンテーション実習３</vt:lpstr>
      <vt:lpstr>重要連絡（再）</vt:lpstr>
      <vt:lpstr>本日の課題</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プレゼンテーション技術</dc:title>
  <dc:creator>T-YamaguchiYu</dc:creator>
  <cp:lastModifiedBy>T-MaegawaH</cp:lastModifiedBy>
  <cp:revision>61</cp:revision>
  <cp:lastPrinted>2021-05-25T05:31:05Z</cp:lastPrinted>
  <dcterms:created xsi:type="dcterms:W3CDTF">2019-04-23T04:46:11Z</dcterms:created>
  <dcterms:modified xsi:type="dcterms:W3CDTF">2023-06-12T05:21:22Z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TC060891601041</vt:lpwstr>
  </property>
  <property fmtid="{D5CDD505-2E9C-101B-9397-08002B2CF9AE}" pid="3" name="ContentTypeId">
    <vt:lpwstr>0x0101005D5CBE8616B9BE4892A14A66220CA59A</vt:lpwstr>
  </property>
  <property fmtid="{D5CDD505-2E9C-101B-9397-08002B2CF9AE}" pid="4" name="Order">
    <vt:r8>22245600</vt:r8>
  </property>
</Properties>
</file>